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9" r:id="rId1"/>
  </p:sldMasterIdLst>
  <p:notesMasterIdLst>
    <p:notesMasterId r:id="rId25"/>
  </p:notesMasterIdLst>
  <p:sldIdLst>
    <p:sldId id="256" r:id="rId2"/>
    <p:sldId id="283" r:id="rId3"/>
    <p:sldId id="284" r:id="rId4"/>
    <p:sldId id="290" r:id="rId5"/>
    <p:sldId id="289" r:id="rId6"/>
    <p:sldId id="291" r:id="rId7"/>
    <p:sldId id="285" r:id="rId8"/>
    <p:sldId id="286" r:id="rId9"/>
    <p:sldId id="262" r:id="rId10"/>
    <p:sldId id="297" r:id="rId11"/>
    <p:sldId id="300" r:id="rId12"/>
    <p:sldId id="292" r:id="rId13"/>
    <p:sldId id="266" r:id="rId14"/>
    <p:sldId id="294" r:id="rId15"/>
    <p:sldId id="296" r:id="rId16"/>
    <p:sldId id="293" r:id="rId17"/>
    <p:sldId id="298" r:id="rId18"/>
    <p:sldId id="288" r:id="rId19"/>
    <p:sldId id="274" r:id="rId20"/>
    <p:sldId id="299" r:id="rId21"/>
    <p:sldId id="295" r:id="rId22"/>
    <p:sldId id="282" r:id="rId23"/>
    <p:sldId id="30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47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4D5428-3F77-4408-8C39-02AB27A72F7B}" type="datetimeFigureOut">
              <a:rPr lang="it-IT" smtClean="0"/>
              <a:t>06/09/2026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65551-23F8-4EA3-B9C8-E901695673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344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29051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634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6339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2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81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625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9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60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22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05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08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70C0"/>
            </a:gs>
            <a:gs pos="100000">
              <a:schemeClr val="accent1">
                <a:lumMod val="45000"/>
                <a:lumOff val="55000"/>
              </a:schemeClr>
            </a:gs>
            <a:gs pos="98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457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8EF15-545C-4D93-B56F-75499B822F4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-1" b="16023"/>
          <a:stretch/>
        </p:blipFill>
        <p:spPr>
          <a:xfrm>
            <a:off x="39612507" y="19255903"/>
            <a:ext cx="7086001" cy="398687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7683BAD-976B-4F04-9E2E-CE90B97871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1122363"/>
            <a:ext cx="10972799" cy="262096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it-IT" sz="4300" dirty="0">
                <a:solidFill>
                  <a:srgbClr val="0070C0"/>
                </a:solidFill>
                <a:latin typeface="Arial Black" panose="020B0A04020102020204" pitchFamily="34" charset="0"/>
              </a:rPr>
              <a:t>Marche e Abruzzo: la posta dall’armistizio all’arrivo degli alleati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B0BFAC-B18E-42D0-B6B0-0B7FC67AC9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847725" y="4599431"/>
            <a:ext cx="13036675" cy="2096643"/>
          </a:xfrm>
        </p:spPr>
        <p:txBody>
          <a:bodyPr>
            <a:normAutofit lnSpcReduction="10000"/>
          </a:bodyPr>
          <a:lstStyle/>
          <a:p>
            <a:pPr algn="ctr"/>
            <a:endParaRPr lang="it-IT" sz="3200" dirty="0">
              <a:latin typeface="Goudy Stout" panose="0202090407030B020401" pitchFamily="18" charset="0"/>
            </a:endParaRPr>
          </a:p>
          <a:p>
            <a:pPr algn="ctr"/>
            <a:r>
              <a:rPr lang="it-IT" dirty="0">
                <a:latin typeface="Goudy Stout" panose="0202090407030B020401" pitchFamily="18" charset="0"/>
              </a:rPr>
              <a:t>     </a:t>
            </a:r>
            <a:r>
              <a:rPr lang="it-IT" b="1" dirty="0">
                <a:solidFill>
                  <a:srgbClr val="0070C0"/>
                </a:solidFill>
                <a:latin typeface="Goudy Stout" panose="0202090407030B020401" pitchFamily="18" charset="0"/>
              </a:rPr>
              <a:t>marco  Rossignoli</a:t>
            </a:r>
          </a:p>
          <a:p>
            <a:endParaRPr lang="it-IT" b="1" dirty="0">
              <a:solidFill>
                <a:schemeClr val="tx1"/>
              </a:solidFill>
              <a:latin typeface="Goudy Stout" panose="0202090407030B020401" pitchFamily="18" charset="0"/>
            </a:endParaRPr>
          </a:p>
          <a:p>
            <a:pPr algn="ctr"/>
            <a:r>
              <a:rPr lang="it-IT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Prato - 12 settembre 2026</a:t>
            </a:r>
          </a:p>
        </p:txBody>
      </p:sp>
      <p:pic>
        <p:nvPicPr>
          <p:cNvPr id="1028" name="Immagine 1820482161">
            <a:extLst>
              <a:ext uri="{FF2B5EF4-FFF2-40B4-BE49-F238E27FC236}">
                <a16:creationId xmlns:a16="http://schemas.microsoft.com/office/drawing/2014/main" id="{31A6B1E3-D2CF-78B9-5113-5DD95D417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28" y="523875"/>
            <a:ext cx="2381222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446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7885AA-8138-2B12-728B-B599C7CFB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49" y="365760"/>
            <a:ext cx="12011025" cy="1325562"/>
          </a:xfrm>
        </p:spPr>
        <p:txBody>
          <a:bodyPr>
            <a:normAutofit/>
          </a:bodyPr>
          <a:lstStyle/>
          <a:p>
            <a:r>
              <a:rPr lang="it-IT" sz="3600" b="1" dirty="0">
                <a:solidFill>
                  <a:srgbClr val="002060"/>
                </a:solidFill>
              </a:rPr>
              <a:t>Il Corriere Adriatico del 13 e del 15 settembre 1943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561B032A-EBF7-6D31-5465-2C99D26BF7D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437" y="1967956"/>
            <a:ext cx="5483901" cy="3992293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412C311-E432-F7E7-EAF4-FCF03286C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48" y="1967956"/>
            <a:ext cx="5673341" cy="3992293"/>
          </a:xfrm>
          <a:prstGeom prst="rect">
            <a:avLst/>
          </a:prstGeom>
          <a:ln w="5715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218946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6220CC-799C-79CF-0CD0-04285F895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z="4400" b="1" i="0" u="none" strike="noStrike" kern="120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Uso dei francobolli del Regno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10F88535-1650-D371-409B-30A559B9949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7700" y="2076451"/>
            <a:ext cx="5157567" cy="3857624"/>
          </a:xfrm>
          <a:prstGeom prst="rect">
            <a:avLst/>
          </a:prstGeom>
          <a:ln w="38100">
            <a:solidFill>
              <a:srgbClr val="002060"/>
            </a:solidFill>
          </a:ln>
          <a:effectLst/>
        </p:spPr>
      </p:pic>
      <p:pic>
        <p:nvPicPr>
          <p:cNvPr id="12" name="Segnaposto contenuto 11">
            <a:extLst>
              <a:ext uri="{FF2B5EF4-FFF2-40B4-BE49-F238E27FC236}">
                <a16:creationId xmlns:a16="http://schemas.microsoft.com/office/drawing/2014/main" id="{838FFA5F-0DD5-C571-A911-175FA48268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734" y="2076451"/>
            <a:ext cx="5157566" cy="3857623"/>
          </a:xfrm>
          <a:prstGeom prst="rect">
            <a:avLst/>
          </a:prstGeom>
          <a:ln w="38100">
            <a:solidFill>
              <a:srgbClr val="00206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3770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65F8E0-D5F9-16A5-AD19-F18243520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325" y="365760"/>
            <a:ext cx="10315575" cy="1325562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rgbClr val="002060"/>
                </a:solidFill>
              </a:rPr>
              <a:t>Soprastampati R.S.I. –uso nelle Marche</a:t>
            </a:r>
            <a:endParaRPr lang="it-IT" sz="4000" dirty="0">
              <a:solidFill>
                <a:srgbClr val="002060"/>
              </a:solidFill>
            </a:endParaRP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3347A880-92ED-E7E3-F50F-7C9341E3CE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" y="2480570"/>
            <a:ext cx="4953000" cy="304402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291D3B5F-50D8-1B1D-6DDC-7B3EFC8AE8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1" y="2181226"/>
            <a:ext cx="4953000" cy="3645556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713905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7C0E31-3E51-EE4D-CCEC-7B33B6C35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365760"/>
            <a:ext cx="10344150" cy="1325562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rgbClr val="002060"/>
                </a:solidFill>
              </a:rPr>
              <a:t>Soprastampati R.S.I. –uso in Abruzzo</a:t>
            </a:r>
            <a:endParaRPr lang="it-IT" sz="4000" dirty="0">
              <a:solidFill>
                <a:srgbClr val="002060"/>
              </a:solidFill>
            </a:endParaRP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16765D0B-BEC5-323D-5C97-741829571B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2048728"/>
            <a:ext cx="5638800" cy="339712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59507349-D1A4-F8ED-1C50-381382A73F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925" y="2220882"/>
            <a:ext cx="4581525" cy="292261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622075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90EB9E-485E-EB67-77F6-6D6006ECB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Uso misto Soprastampati </a:t>
            </a:r>
            <a:br>
              <a:rPr lang="it-IT" b="1" dirty="0">
                <a:solidFill>
                  <a:srgbClr val="002060"/>
                </a:solidFill>
              </a:rPr>
            </a:br>
            <a:r>
              <a:rPr lang="it-IT" b="1" dirty="0">
                <a:solidFill>
                  <a:srgbClr val="002060"/>
                </a:solidFill>
              </a:rPr>
              <a:t>RSI / Imperiale senza effigie del Re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0BD9F9DA-F924-2F23-23EF-F3F9E5CEC83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2466975"/>
            <a:ext cx="5009943" cy="2995383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220C0E8-117B-DCFA-3B58-C45DD8D46C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1" y="2210862"/>
            <a:ext cx="4610099" cy="3456377"/>
          </a:xfr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069081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B2E799-03D8-9C38-89E5-B63F7AECC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4924" y="403860"/>
            <a:ext cx="10582275" cy="1325562"/>
          </a:xfrm>
        </p:spPr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Espressi affrancati </a:t>
            </a:r>
            <a:br>
              <a:rPr lang="it-IT" b="1" dirty="0">
                <a:solidFill>
                  <a:srgbClr val="002060"/>
                </a:solidFill>
              </a:rPr>
            </a:br>
            <a:r>
              <a:rPr lang="it-IT" b="1" dirty="0">
                <a:solidFill>
                  <a:srgbClr val="002060"/>
                </a:solidFill>
              </a:rPr>
              <a:t>con soprastampati RSI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9C5F2099-AC42-DF3C-171D-1CB20821118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6" y="2391614"/>
            <a:ext cx="4581525" cy="307147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4E5901AA-B208-7FEC-EC73-AA4729C291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49" y="2133525"/>
            <a:ext cx="5038725" cy="358765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81159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7C7D09-19C1-BD22-115B-A3771144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5362" y="356235"/>
            <a:ext cx="10201275" cy="1325562"/>
          </a:xfrm>
        </p:spPr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Assicurate con soprastampati RSI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B8438BB3-CB39-E3D3-CE59-C5094E7842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64" y="2251936"/>
            <a:ext cx="4479926" cy="3039654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CAD0227F-3C43-1B30-342F-D2D291835FC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012" y="2162399"/>
            <a:ext cx="4479925" cy="321872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810547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3C9418-8F37-44C2-811C-D2592B154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4100" y="666750"/>
            <a:ext cx="7315200" cy="1447800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Soprastampa privata </a:t>
            </a:r>
            <a:br>
              <a:rPr lang="it-IT" b="1" dirty="0">
                <a:solidFill>
                  <a:srgbClr val="002060"/>
                </a:solidFill>
              </a:rPr>
            </a:br>
            <a:r>
              <a:rPr lang="it-IT" b="1" dirty="0">
                <a:solidFill>
                  <a:srgbClr val="002060"/>
                </a:solidFill>
              </a:rPr>
              <a:t>di Arcevia e  Sassoferrato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ED285DCF-9060-A428-14E8-56D9090C0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706" y="2533649"/>
            <a:ext cx="8213987" cy="26193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4104705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FE1915-9C70-934B-47D5-36734E99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5" y="365760"/>
            <a:ext cx="12220575" cy="1325562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Affrancature miste di Soprastampati RSI e valori Imperiale con effigie del Re fuori corso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CD70E9DC-1090-C33C-9FD1-55F632DCD9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50" y="2083852"/>
            <a:ext cx="4479925" cy="34317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2D5F4473-AF7E-4121-4EDE-CA1E612D106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827" y="2226069"/>
            <a:ext cx="4481512" cy="314733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805880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5160C9-637F-FA1E-6DCF-9EFF708A0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365760"/>
            <a:ext cx="10915650" cy="1325562"/>
          </a:xfrm>
        </p:spPr>
        <p:txBody>
          <a:bodyPr>
            <a:normAutofit fontScale="90000"/>
          </a:bodyPr>
          <a:lstStyle/>
          <a:p>
            <a:r>
              <a:rPr kumimoji="0" lang="it-IT" sz="3800" b="1" i="0" u="none" strike="noStrike" kern="120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Corrispondenza con francobolli della Imperiale (senza effigie del Re) non soprastampati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6024B5B7-80D0-618F-1ACA-42ADB77A003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95388" y="2220794"/>
            <a:ext cx="4479925" cy="309110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24D06B2-81AD-A2C2-575B-5B4220143BB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2045763"/>
            <a:ext cx="4481512" cy="3441161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259165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3B954F-108B-7364-A4F3-116141166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1" y="365760"/>
            <a:ext cx="10982324" cy="1325562"/>
          </a:xfrm>
        </p:spPr>
        <p:txBody>
          <a:bodyPr/>
          <a:lstStyle/>
          <a:p>
            <a:r>
              <a:rPr kumimoji="0" lang="it-IT" sz="3600" b="1" i="0" u="none" strike="noStrike" kern="120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Cartoline postali « Vinceremo» soprastampate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9C444542-7A4E-A829-A909-37FA8FDF621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67171" y="2322495"/>
            <a:ext cx="4728780" cy="336394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6" name="Segnaposto contenuto 15">
            <a:extLst>
              <a:ext uri="{FF2B5EF4-FFF2-40B4-BE49-F238E27FC236}">
                <a16:creationId xmlns:a16="http://schemas.microsoft.com/office/drawing/2014/main" id="{A6811C0C-BB04-0757-943A-49CE25428A3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469" y="2438400"/>
            <a:ext cx="4677359" cy="318135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043290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085F27-8CB6-4814-8B78-92DA28E89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365760"/>
            <a:ext cx="10072688" cy="1325562"/>
          </a:xfrm>
        </p:spPr>
        <p:txBody>
          <a:bodyPr>
            <a:noAutofit/>
          </a:bodyPr>
          <a:lstStyle/>
          <a:p>
            <a:r>
              <a:rPr lang="it-IT" sz="3800" b="1" dirty="0">
                <a:solidFill>
                  <a:srgbClr val="002060"/>
                </a:solidFill>
              </a:rPr>
              <a:t>Soprastampato utilizzato per affrancare avviso di ricevimento del Regno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10F17DBC-B263-46BE-8B7E-96FF329332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1" y="2142334"/>
            <a:ext cx="4479925" cy="3286756"/>
          </a:xfrm>
          <a:ln w="38100">
            <a:solidFill>
              <a:srgbClr val="002060"/>
            </a:solidFill>
          </a:ln>
        </p:spPr>
      </p:pic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F23C3999-693C-C2F5-8356-147976E288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076" y="2123921"/>
            <a:ext cx="4481512" cy="3305169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073361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9D757A-850A-63B2-802E-1046B657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z="4400" b="1" i="0" u="none" strike="noStrike" kern="1200" cap="none" spc="-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Pacchi postali del Regno</a:t>
            </a:r>
            <a:endParaRPr lang="it-IT" b="1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04DD9DE4-A917-B25B-6803-9B85BEAC5B6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2898" y="2184325"/>
            <a:ext cx="4253665" cy="34201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6" name="Segnaposto contenuto 15">
            <a:extLst>
              <a:ext uri="{FF2B5EF4-FFF2-40B4-BE49-F238E27FC236}">
                <a16:creationId xmlns:a16="http://schemas.microsoft.com/office/drawing/2014/main" id="{7515F669-A16D-C002-D226-10DE59CD3F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163" y="2404438"/>
            <a:ext cx="4481512" cy="3200062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510114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42D4118-86B7-0E12-875C-1DE5F067F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prstClr val="black"/>
                </a:solidFill>
              </a:rPr>
              <a:t>Pacchi postali del Regno -2</a:t>
            </a:r>
            <a:endParaRPr lang="it-IT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87D20983-3856-C211-1FFC-C56950D0B5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250" y="2485039"/>
            <a:ext cx="4587875" cy="303886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95DA1D18-02D3-DEEC-789E-7781FCA6BB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238" y="2428540"/>
            <a:ext cx="4481512" cy="3151858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4174823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772941-4326-877E-6374-88C46038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365760"/>
            <a:ext cx="10668000" cy="1325562"/>
          </a:xfrm>
        </p:spPr>
        <p:txBody>
          <a:bodyPr>
            <a:normAutofit fontScale="90000"/>
          </a:bodyPr>
          <a:lstStyle/>
          <a:p>
            <a:r>
              <a:rPr kumimoji="0" lang="it-IT" sz="4000" b="1" i="0" u="none" strike="noStrike" kern="120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Uso </a:t>
            </a:r>
            <a:r>
              <a:rPr lang="it-IT" sz="4000" b="1" dirty="0">
                <a:solidFill>
                  <a:srgbClr val="002060"/>
                </a:solidFill>
                <a:latin typeface="Century Schoolbook" panose="02040604050505020304"/>
              </a:rPr>
              <a:t>serie Allegorie e R</a:t>
            </a:r>
            <a:r>
              <a:rPr kumimoji="0" lang="it-IT" sz="4000" b="1" i="0" u="none" strike="noStrike" kern="1200" cap="none" spc="-5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ecapito</a:t>
            </a:r>
            <a:r>
              <a:rPr kumimoji="0" lang="it-IT" sz="4000" b="1" i="0" u="none" strike="noStrike" kern="120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 autorizzato del Regno in luogo dei francobolli ordinari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E0FF61B7-C102-7610-BA57-6AB32B47F9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063" y="2818314"/>
            <a:ext cx="4479925" cy="2372310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16" name="Segnaposto contenuto 15">
            <a:extLst>
              <a:ext uri="{FF2B5EF4-FFF2-40B4-BE49-F238E27FC236}">
                <a16:creationId xmlns:a16="http://schemas.microsoft.com/office/drawing/2014/main" id="{ECF48732-FDF9-F0A0-2061-E89CD1BFAA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48989" y="2205993"/>
            <a:ext cx="4480948" cy="339470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584229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B07F55-A0FE-BAFC-C56A-AD2ED2A45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634490"/>
          </a:xfrm>
        </p:spPr>
        <p:txBody>
          <a:bodyPr/>
          <a:lstStyle/>
          <a:p>
            <a:r>
              <a:rPr kumimoji="0" lang="it-IT" sz="4400" b="1" i="0" u="none" strike="noStrike" kern="1200" cap="none" spc="-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Schoolbook" panose="02040604050505020304"/>
                <a:ea typeface="+mj-ea"/>
                <a:cs typeface="+mj-cs"/>
              </a:rPr>
              <a:t>Uso segnatasse del Regno come francobolli ordinari </a:t>
            </a:r>
            <a:endParaRPr lang="it-IT" dirty="0">
              <a:solidFill>
                <a:srgbClr val="002060"/>
              </a:solidFill>
            </a:endParaRP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7451AAD4-D47C-137B-6CF6-DB03CAECAB0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90613" y="2506892"/>
            <a:ext cx="4479925" cy="299514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74710050-B67E-FCD9-0063-687EEAC6B97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463" y="2562919"/>
            <a:ext cx="4481512" cy="288309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111902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8DA690C-BD43-93E7-0D21-3618A4971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Soprastampati P.M.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16C311C2-2EC3-ADC8-E0D6-699ED9392F7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1" y="2151851"/>
            <a:ext cx="5325904" cy="309562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EA05F797-7E29-A0C4-1FC8-D99A84C900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980637"/>
            <a:ext cx="4591049" cy="343805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771850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714BF5-48ED-450C-B5A0-4E4E29507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Uso francobolli dell’imperiale con soprastampa P.M.  (P.M. di Ancona)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22A9034-E60C-4F84-B898-1CCA85E92C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328" y="1909933"/>
            <a:ext cx="5980176" cy="4133088"/>
          </a:xfr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2481054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594A7A-264B-F680-287C-1F47ABAD6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180976"/>
            <a:ext cx="9692640" cy="800100"/>
          </a:xfrm>
        </p:spPr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Soprastampati di Teramo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BB6588F4-65A5-7E3F-C0AF-EEA40C47E3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026" y="1171571"/>
            <a:ext cx="3752850" cy="521017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F81D02B2-CD9D-A66E-C8DE-3A71D9DB4A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15125" y="1171571"/>
            <a:ext cx="3752850" cy="5210173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018132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6A3D82-C875-CF01-2825-41357AD35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714374"/>
            <a:ext cx="9692640" cy="1133476"/>
          </a:xfrm>
        </p:spPr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Tessera postale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25DC575A-FE80-829B-8E1C-C987623D21D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565" y="2097510"/>
            <a:ext cx="4479925" cy="3185267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9A8D3B20-E6BE-CEB4-838F-776F85773D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923" y="2065016"/>
            <a:ext cx="4481512" cy="3217761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234453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1DD074-8DEB-4498-A4CA-BC9739016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59"/>
            <a:ext cx="9692640" cy="1624965"/>
          </a:xfrm>
        </p:spPr>
        <p:txBody>
          <a:bodyPr/>
          <a:lstStyle/>
          <a:p>
            <a:r>
              <a:rPr lang="it-IT" b="1" dirty="0">
                <a:solidFill>
                  <a:srgbClr val="002060"/>
                </a:solidFill>
              </a:rPr>
              <a:t>Assegno postale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EB62A2E6-493C-469B-90C7-04025A931D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2514656"/>
            <a:ext cx="5050824" cy="2758502"/>
          </a:xfrm>
          <a:ln w="38100">
            <a:solidFill>
              <a:srgbClr val="002060"/>
            </a:solidFill>
          </a:ln>
        </p:spPr>
      </p:pic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A2D378E0-23B5-4644-A550-88886DB3CF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2514656"/>
            <a:ext cx="5029200" cy="2758502"/>
          </a:xfrm>
          <a:ln w="38100"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3158346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470F4E-58B4-19B9-8E56-A519454BF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578498"/>
            <a:ext cx="9692640" cy="504786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it-IT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  <a:t>GRAZIE  PER        L’ATTENZIONE</a:t>
            </a:r>
            <a:br>
              <a:rPr kumimoji="0" lang="it-IT" sz="6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ooper Black" panose="0208090404030B020404" pitchFamily="18" charset="0"/>
                <a:ea typeface="+mn-ea"/>
                <a:cs typeface="+mn-cs"/>
              </a:rPr>
            </a:b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Per eventuali contatti e informazioni:</a:t>
            </a:r>
            <a:b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b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casa1478@studiorossignoli.it</a:t>
            </a:r>
            <a:b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5555628"/>
      </p:ext>
    </p:extLst>
  </p:cSld>
  <p:clrMapOvr>
    <a:masterClrMapping/>
  </p:clrMapOvr>
</p:sld>
</file>

<file path=ppt/theme/theme1.xml><?xml version="1.0" encoding="utf-8"?>
<a:theme xmlns:a="http://schemas.openxmlformats.org/drawingml/2006/main" name="Vista">
  <a:themeElements>
    <a:clrScheme name="Personalizzato 5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B2DDF2"/>
      </a:accent1>
      <a:accent2>
        <a:srgbClr val="2190C8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00B0F0"/>
      </a:folHlink>
    </a:clrScheme>
    <a:fontScheme name="Vista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sta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TM03457515[[fn=Vista]]</Template>
  <TotalTime>771</TotalTime>
  <Words>203</Words>
  <Application>Microsoft Office PowerPoint</Application>
  <PresentationFormat>Widescreen</PresentationFormat>
  <Paragraphs>27</Paragraphs>
  <Slides>23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2" baseType="lpstr">
      <vt:lpstr>Arial</vt:lpstr>
      <vt:lpstr>Arial Black</vt:lpstr>
      <vt:lpstr>Calibri</vt:lpstr>
      <vt:lpstr>Century Schoolbook</vt:lpstr>
      <vt:lpstr>Cooper Black</vt:lpstr>
      <vt:lpstr>Goudy Stout</vt:lpstr>
      <vt:lpstr>Times New Roman</vt:lpstr>
      <vt:lpstr>Wingdings 2</vt:lpstr>
      <vt:lpstr>Vista</vt:lpstr>
      <vt:lpstr>Marche e Abruzzo: la posta dall’armistizio all’arrivo degli alleati</vt:lpstr>
      <vt:lpstr>Il Corriere Adriatico del 13 e del 15 settembre 1943</vt:lpstr>
      <vt:lpstr>Uso dei francobolli del Regno</vt:lpstr>
      <vt:lpstr>Soprastampati R.S.I. –uso nelle Marche</vt:lpstr>
      <vt:lpstr>Soprastampati R.S.I. –uso in Abruzzo</vt:lpstr>
      <vt:lpstr>Uso misto Soprastampati  RSI / Imperiale senza effigie del Re</vt:lpstr>
      <vt:lpstr>Espressi affrancati  con soprastampati RSI</vt:lpstr>
      <vt:lpstr>Assicurate con soprastampati RSI</vt:lpstr>
      <vt:lpstr>Soprastampa privata  di Arcevia e  Sassoferrato</vt:lpstr>
      <vt:lpstr>Affrancature miste di Soprastampati RSI e valori Imperiale con effigie del Re fuori corso</vt:lpstr>
      <vt:lpstr>Corrispondenza con francobolli della Imperiale (senza effigie del Re) non soprastampati</vt:lpstr>
      <vt:lpstr>Cartoline postali « Vinceremo» soprastampate</vt:lpstr>
      <vt:lpstr>Soprastampato utilizzato per affrancare avviso di ricevimento del Regno</vt:lpstr>
      <vt:lpstr>Pacchi postali del Regno</vt:lpstr>
      <vt:lpstr>Pacchi postali del Regno -2</vt:lpstr>
      <vt:lpstr>Uso serie Allegorie e Recapito autorizzato del Regno in luogo dei francobolli ordinari</vt:lpstr>
      <vt:lpstr>Uso segnatasse del Regno come francobolli ordinari </vt:lpstr>
      <vt:lpstr>Soprastampati P.M.</vt:lpstr>
      <vt:lpstr>Uso francobolli dell’imperiale con soprastampa P.M.  (P.M. di Ancona)</vt:lpstr>
      <vt:lpstr>Soprastampati di Teramo</vt:lpstr>
      <vt:lpstr>Tessera postale</vt:lpstr>
      <vt:lpstr>Assegno postale</vt:lpstr>
      <vt:lpstr>GRAZIE  PER        L’ATTENZIONE Per eventuali contatti e informazioni:  casa1478@studiorossignoli.it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servizi postali nella regione Marche nel periodo dall’ 8 settembre 1943 fino all’arrivo delle forze militari alleate</dc:title>
  <dc:creator>Rossignoli</dc:creator>
  <cp:lastModifiedBy>Marco Rossignoli</cp:lastModifiedBy>
  <cp:revision>158</cp:revision>
  <dcterms:created xsi:type="dcterms:W3CDTF">2020-05-02T14:24:42Z</dcterms:created>
  <dcterms:modified xsi:type="dcterms:W3CDTF">2026-09-06T18:51:15Z</dcterms:modified>
</cp:coreProperties>
</file>