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8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48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96206" autoAdjust="0"/>
  </p:normalViewPr>
  <p:slideViewPr>
    <p:cSldViewPr snapToGrid="0">
      <p:cViewPr varScale="1">
        <p:scale>
          <a:sx n="103" d="100"/>
          <a:sy n="103" d="100"/>
        </p:scale>
        <p:origin x="82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3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7DAD5B-A739-4289-8C93-47BD2B5ACFEE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D67093-E785-490E-810F-B40A0A197BB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6803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141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8526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197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042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6653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110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941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582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802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804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02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B1141-BE37-4339-963A-B5EA62FCC697}" type="datetimeFigureOut">
              <a:rPr lang="it-IT" smtClean="0"/>
              <a:t>10/09/2026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297B6-AB61-4604-AC6E-AA49EADCD08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3818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074661" y="2300145"/>
            <a:ext cx="101428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L’Archivio di Stato di Prato e il suo patrimonio documentario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101741" y="4915782"/>
            <a:ext cx="3988529" cy="83099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it-IT" sz="2400" dirty="0">
                <a:solidFill>
                  <a:srgbClr val="2D489D"/>
                </a:solidFill>
              </a:rPr>
              <a:t>Congresso </a:t>
            </a:r>
            <a:r>
              <a:rPr lang="it-IT" sz="2400" dirty="0" err="1">
                <a:solidFill>
                  <a:srgbClr val="2D489D"/>
                </a:solidFill>
              </a:rPr>
              <a:t>Usfi</a:t>
            </a:r>
            <a:r>
              <a:rPr lang="it-IT" sz="2400" dirty="0">
                <a:solidFill>
                  <a:srgbClr val="2D489D"/>
                </a:solidFill>
              </a:rPr>
              <a:t> </a:t>
            </a:r>
            <a:r>
              <a:rPr lang="it-IT" sz="2400" i="1" dirty="0">
                <a:solidFill>
                  <a:srgbClr val="2D489D"/>
                </a:solidFill>
              </a:rPr>
              <a:t>Ritorno a Prato</a:t>
            </a:r>
          </a:p>
          <a:p>
            <a:pPr algn="ctr"/>
            <a:r>
              <a:rPr lang="it-IT" sz="2400" i="1" dirty="0">
                <a:solidFill>
                  <a:srgbClr val="2D489D"/>
                </a:solidFill>
              </a:rPr>
              <a:t>Prato, 12 settembre 2026</a:t>
            </a:r>
            <a:endParaRPr lang="it-IT" sz="2400" dirty="0">
              <a:solidFill>
                <a:srgbClr val="2D489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089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974486" y="1477705"/>
            <a:ext cx="1014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Gli Archivi di Stato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74486" y="3167406"/>
            <a:ext cx="5168049" cy="31862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92500" lnSpcReduction="1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>
                <a:solidFill>
                  <a:srgbClr val="2D489D"/>
                </a:solidFill>
              </a:rPr>
              <a:t>sono istituti periferici del Ministero della Cultura;</a:t>
            </a:r>
          </a:p>
          <a:p>
            <a:pPr algn="just"/>
            <a:endParaRPr lang="it-IT" sz="2100" dirty="0">
              <a:solidFill>
                <a:srgbClr val="2D489D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>
                <a:solidFill>
                  <a:srgbClr val="2D489D"/>
                </a:solidFill>
              </a:rPr>
              <a:t>sono presenti in quasi tutti i capoluoghi di provincia, per un totale di 102 sedi e 31 relative sezioni;</a:t>
            </a:r>
          </a:p>
          <a:p>
            <a:pPr algn="just"/>
            <a:endParaRPr lang="it-IT" sz="2100" dirty="0">
              <a:solidFill>
                <a:srgbClr val="2D489D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100" dirty="0">
                <a:solidFill>
                  <a:srgbClr val="2D489D"/>
                </a:solidFill>
              </a:rPr>
              <a:t>sono dotati di autonomia tecnico-scientifica, svolgono funzioni di tutela e valorizzazione dei beni archivistici in loro consegna, assicurandone la pubblica fruizione.</a:t>
            </a:r>
          </a:p>
          <a:p>
            <a:endParaRPr lang="it-IT" sz="2400" dirty="0">
              <a:solidFill>
                <a:srgbClr val="2D489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266" y="2530331"/>
            <a:ext cx="3656171" cy="382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1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024572" y="1579327"/>
            <a:ext cx="1014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L’Archivio di Stato di Prato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74486" y="2733575"/>
            <a:ext cx="5168049" cy="35285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 fontScale="85000" lnSpcReduction="20000"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rgbClr val="2D489D"/>
                </a:solidFill>
              </a:rPr>
              <a:t>1957</a:t>
            </a:r>
            <a:r>
              <a:rPr lang="it-IT" sz="2600" dirty="0">
                <a:solidFill>
                  <a:srgbClr val="2D489D"/>
                </a:solidFill>
              </a:rPr>
              <a:t> gli archivi cittadini più importanti sono riuniti in un unico istituto di conservazione: la “Sottosezione di Archivio di Stato di Prato”, nel palazzo trecentesco già abitazione di Francesco di Marco Datini;</a:t>
            </a:r>
          </a:p>
          <a:p>
            <a:pPr algn="just"/>
            <a:endParaRPr lang="it-IT" sz="2600" dirty="0">
              <a:solidFill>
                <a:srgbClr val="2D489D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rgbClr val="2D489D"/>
                </a:solidFill>
              </a:rPr>
              <a:t>1963 </a:t>
            </a:r>
            <a:r>
              <a:rPr lang="it-IT" sz="2600" dirty="0">
                <a:solidFill>
                  <a:srgbClr val="2D489D"/>
                </a:solidFill>
              </a:rPr>
              <a:t>l’Archivio diviene “Sezione” dell’Archivio di Stato di Firenze;</a:t>
            </a:r>
          </a:p>
          <a:p>
            <a:pPr algn="just"/>
            <a:endParaRPr lang="it-IT" sz="2600" dirty="0">
              <a:solidFill>
                <a:srgbClr val="2D489D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600" b="1" dirty="0">
                <a:solidFill>
                  <a:srgbClr val="2D489D"/>
                </a:solidFill>
              </a:rPr>
              <a:t>1997</a:t>
            </a:r>
            <a:r>
              <a:rPr lang="it-IT" sz="2600" dirty="0">
                <a:solidFill>
                  <a:srgbClr val="2D489D"/>
                </a:solidFill>
              </a:rPr>
              <a:t> viene costituito l’Archivio di Stato di Prato come istituto autonomo.</a:t>
            </a:r>
            <a:endParaRPr lang="it-IT" sz="2400" dirty="0">
              <a:solidFill>
                <a:srgbClr val="2D489D"/>
              </a:solidFill>
            </a:endParaRPr>
          </a:p>
          <a:p>
            <a:endParaRPr lang="it-IT" sz="2400" dirty="0">
              <a:solidFill>
                <a:srgbClr val="2D489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2651" y="2866817"/>
            <a:ext cx="4084874" cy="308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00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3178" y="1433379"/>
            <a:ext cx="5076999" cy="4800600"/>
          </a:xfrm>
          <a:prstGeom prst="rect">
            <a:avLst/>
          </a:prstGeom>
        </p:spPr>
      </p:pic>
      <p:sp>
        <p:nvSpPr>
          <p:cNvPr id="17" name="Rettangolo 16"/>
          <p:cNvSpPr/>
          <p:nvPr/>
        </p:nvSpPr>
        <p:spPr>
          <a:xfrm>
            <a:off x="647700" y="2422624"/>
            <a:ext cx="54948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NUOVA MOSTRA ONLINE</a:t>
            </a:r>
          </a:p>
          <a:p>
            <a:pPr algn="ctr"/>
            <a:endParaRPr lang="it-IT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/>
            </a:endParaRPr>
          </a:p>
          <a:p>
            <a:pPr algn="ctr"/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Per lettera. Forme e modi della comunicazione epistolare, dal mercante medievale all’Unità di Italia</a:t>
            </a:r>
          </a:p>
        </p:txBody>
      </p:sp>
    </p:spTree>
    <p:extLst>
      <p:ext uri="{BB962C8B-B14F-4D97-AF65-F5344CB8AC3E}">
        <p14:creationId xmlns:p14="http://schemas.microsoft.com/office/powerpoint/2010/main" val="2653310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/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/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1024572" y="1579327"/>
            <a:ext cx="101428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L’Archivio Datini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974486" y="2916195"/>
            <a:ext cx="5168049" cy="148020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rmAutofit/>
          </a:bodyPr>
          <a:lstStyle/>
          <a:p>
            <a:pPr algn="just"/>
            <a:r>
              <a:rPr lang="it-IT" sz="2400" dirty="0">
                <a:solidFill>
                  <a:srgbClr val="2D489D"/>
                </a:solidFill>
              </a:rPr>
              <a:t>L’Archivio </a:t>
            </a:r>
            <a:r>
              <a:rPr lang="it-IT" sz="2400" dirty="0" err="1">
                <a:solidFill>
                  <a:srgbClr val="2D489D"/>
                </a:solidFill>
              </a:rPr>
              <a:t>Datini</a:t>
            </a:r>
            <a:r>
              <a:rPr lang="it-IT" sz="2400" dirty="0">
                <a:solidFill>
                  <a:srgbClr val="2D489D"/>
                </a:solidFill>
              </a:rPr>
              <a:t> conserva: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2D489D"/>
                </a:solidFill>
              </a:rPr>
              <a:t>1.100 registri contabili;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2D489D"/>
                </a:solidFill>
              </a:rPr>
              <a:t>150.000 lettere.</a:t>
            </a:r>
          </a:p>
          <a:p>
            <a:endParaRPr lang="it-IT" sz="2400" dirty="0">
              <a:solidFill>
                <a:srgbClr val="2D489D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it-IT" sz="2400" dirty="0">
              <a:solidFill>
                <a:srgbClr val="2D489D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1820" y="2733574"/>
            <a:ext cx="4085705" cy="3088178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974486" y="4631987"/>
            <a:ext cx="55614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it-IT" sz="2400" dirty="0">
                <a:solidFill>
                  <a:srgbClr val="2D489D"/>
                </a:solidFill>
              </a:rPr>
              <a:t>I documenti coprono un periodo compreso tra la fine degli anni Sessanta del XIV secolo al secondo decennio del XV secolo.</a:t>
            </a:r>
          </a:p>
        </p:txBody>
      </p:sp>
    </p:spTree>
    <p:extLst>
      <p:ext uri="{BB962C8B-B14F-4D97-AF65-F5344CB8AC3E}">
        <p14:creationId xmlns:p14="http://schemas.microsoft.com/office/powerpoint/2010/main" val="2164889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29D07-E825-923D-70B4-26B304667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726049C7-5214-4719-9F6A-2973BD97A4CC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EDD5E8C-1506-7012-AA33-09E3C2B0B6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51F331A-05D1-450B-1F49-EBC1B0AD45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1F64293D-788A-E8FB-6F31-319C4E7342FF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566153B-6F77-E9D1-E327-78ACBFE5C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3223" y="1321891"/>
            <a:ext cx="7278624" cy="463600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86186481-3862-FB73-3AB8-38D636221393}"/>
              </a:ext>
            </a:extLst>
          </p:cNvPr>
          <p:cNvSpPr txBox="1"/>
          <p:nvPr/>
        </p:nvSpPr>
        <p:spPr>
          <a:xfrm>
            <a:off x="1903213" y="5907451"/>
            <a:ext cx="902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Immagine tratta da </a:t>
            </a:r>
            <a:r>
              <a:rPr lang="it-IT" sz="1600" i="1" dirty="0"/>
              <a:t>L’Archivio di Francesco di Marco Datini. Fondaco di Avignone</a:t>
            </a:r>
            <a:r>
              <a:rPr lang="it-IT" sz="1600" dirty="0"/>
              <a:t>, inventario, a c. di Elena Cecchi Aste, Roma, 2004</a:t>
            </a:r>
          </a:p>
        </p:txBody>
      </p:sp>
    </p:spTree>
    <p:extLst>
      <p:ext uri="{BB962C8B-B14F-4D97-AF65-F5344CB8AC3E}">
        <p14:creationId xmlns:p14="http://schemas.microsoft.com/office/powerpoint/2010/main" val="148438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0A04A-78E8-D664-26E2-58D45B0C3D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06E66541-DF70-2547-EFF0-9E27C5D8EFC1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30A1996-78B8-9732-54A6-E25F66F12C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0223771-060A-81AB-9F4F-C8DE52877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5A94155A-C077-8769-D369-D23EE710BBD4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5950B67-5F37-8FAC-310D-6935D4A5F7D1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forma della lettera del mercante medievale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7A6849C-C5FF-656E-696E-045D8F4A17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405" y="1927769"/>
            <a:ext cx="3326130" cy="440626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7FB44898-C2CE-E8D2-70F0-E2D3B26B0F1A}"/>
              </a:ext>
            </a:extLst>
          </p:cNvPr>
          <p:cNvSpPr txBox="1"/>
          <p:nvPr/>
        </p:nvSpPr>
        <p:spPr>
          <a:xfrm>
            <a:off x="6736226" y="1955004"/>
            <a:ext cx="2788327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FF0000"/>
                </a:solidFill>
              </a:rPr>
              <a:t>invocazione 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2800" dirty="0"/>
          </a:p>
          <a:p>
            <a:endParaRPr lang="it-IT" sz="2800" dirty="0"/>
          </a:p>
          <a:p>
            <a:endParaRPr lang="it-IT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70C0"/>
                </a:solidFill>
              </a:rPr>
              <a:t>corpo della lettera</a:t>
            </a:r>
          </a:p>
          <a:p>
            <a:endParaRPr lang="it-IT" sz="2800" dirty="0">
              <a:solidFill>
                <a:srgbClr val="0070C0"/>
              </a:solidFill>
            </a:endParaRPr>
          </a:p>
          <a:p>
            <a:endParaRPr lang="it-IT" sz="2800" dirty="0"/>
          </a:p>
          <a:p>
            <a:endParaRPr lang="it-IT" sz="1000" dirty="0"/>
          </a:p>
          <a:p>
            <a:endParaRPr lang="it-IT" sz="800" dirty="0"/>
          </a:p>
          <a:p>
            <a:endParaRPr lang="it-IT" sz="800" dirty="0"/>
          </a:p>
          <a:p>
            <a:endParaRPr lang="it-IT" sz="1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rgbClr val="00B050"/>
                </a:solidFill>
              </a:rPr>
              <a:t>sottoscrizione</a:t>
            </a:r>
          </a:p>
        </p:txBody>
      </p:sp>
    </p:spTree>
    <p:extLst>
      <p:ext uri="{BB962C8B-B14F-4D97-AF65-F5344CB8AC3E}">
        <p14:creationId xmlns:p14="http://schemas.microsoft.com/office/powerpoint/2010/main" val="980406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EA0E4-F489-4F1F-3836-4D8CCC818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9761DBEE-82CF-C552-D05B-22C3B5A1C559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E3C5076-9F5F-0665-9304-01910A2009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6276F03-A761-46F0-D93C-65A9ED257E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A3F9C5A8-9132-BD87-C7F5-CD53878ED0E2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15FF9193-1700-8A1B-985E-3FB69D55445C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forma della lettera del mercante medievale: la soprascritta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7427597-37FC-846F-1649-698C00DB0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6405" y="2041071"/>
            <a:ext cx="3326130" cy="4179660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603BB06-9C04-C21D-9B26-C52A756E500A}"/>
              </a:ext>
            </a:extLst>
          </p:cNvPr>
          <p:cNvSpPr txBox="1"/>
          <p:nvPr/>
        </p:nvSpPr>
        <p:spPr>
          <a:xfrm>
            <a:off x="6312020" y="2494851"/>
            <a:ext cx="5267917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FF0000"/>
                </a:solidFill>
              </a:rPr>
              <a:t>indicazione del destinatario</a:t>
            </a:r>
          </a:p>
          <a:p>
            <a:endParaRPr lang="it-IT" altLang="it-IT" sz="2400" dirty="0">
              <a:solidFill>
                <a:srgbClr val="30303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70C0"/>
                </a:solidFill>
              </a:rPr>
              <a:t>segno mercantile</a:t>
            </a:r>
          </a:p>
          <a:p>
            <a:endParaRPr lang="it-IT" altLang="it-IT" sz="2400" dirty="0">
              <a:solidFill>
                <a:srgbClr val="30303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B050"/>
                </a:solidFill>
              </a:rPr>
              <a:t>data di arrivo</a:t>
            </a:r>
          </a:p>
          <a:p>
            <a:endParaRPr lang="it-IT" altLang="it-IT" sz="2400" dirty="0">
              <a:solidFill>
                <a:srgbClr val="30303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303030"/>
                </a:solidFill>
              </a:rPr>
              <a:t>nota di gestione della corrispondenza </a:t>
            </a:r>
          </a:p>
        </p:txBody>
      </p:sp>
    </p:spTree>
    <p:extLst>
      <p:ext uri="{BB962C8B-B14F-4D97-AF65-F5344CB8AC3E}">
        <p14:creationId xmlns:p14="http://schemas.microsoft.com/office/powerpoint/2010/main" val="121433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92487-3A20-E6EB-8551-0FF0E834F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A811492C-B623-DD7E-74A9-42DE26D02CA4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DB2FB32-53F4-DC32-E92A-7D7B673292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483807FC-87A3-422C-0A7D-DA2C1E1652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0E1C6B91-7F0F-C770-2B88-45B3701A9444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9A7E261-6ACC-7ECA-E3EF-998BDBC96A01}"/>
              </a:ext>
            </a:extLst>
          </p:cNvPr>
          <p:cNvSpPr txBox="1"/>
          <p:nvPr/>
        </p:nvSpPr>
        <p:spPr>
          <a:xfrm>
            <a:off x="1024567" y="1269427"/>
            <a:ext cx="101428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 forma della lettera del mercante medievale: il carteggio specializzato, la lettera di cambio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38F66A4-9120-05EF-9725-EB885B753F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81200" y="2347912"/>
            <a:ext cx="8229600" cy="2162175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C1556DC-29EA-4F6A-FB59-EB4AF93699AB}"/>
              </a:ext>
            </a:extLst>
          </p:cNvPr>
          <p:cNvSpPr txBox="1"/>
          <p:nvPr/>
        </p:nvSpPr>
        <p:spPr>
          <a:xfrm>
            <a:off x="4672981" y="4891297"/>
            <a:ext cx="28460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FF0000"/>
                </a:solidFill>
              </a:rPr>
              <a:t>invocazione e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70C0"/>
                </a:solidFill>
              </a:rPr>
              <a:t>corpo della lettera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altLang="it-IT" sz="2400" dirty="0">
                <a:solidFill>
                  <a:srgbClr val="00B050"/>
                </a:solidFill>
              </a:rPr>
              <a:t>sottoscrizione</a:t>
            </a:r>
          </a:p>
        </p:txBody>
      </p:sp>
    </p:spTree>
    <p:extLst>
      <p:ext uri="{BB962C8B-B14F-4D97-AF65-F5344CB8AC3E}">
        <p14:creationId xmlns:p14="http://schemas.microsoft.com/office/powerpoint/2010/main" val="1523025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51E5A-5C5B-D4D4-0CEC-DA7281DFD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AD974048-7682-7B55-45D6-1FC9758F9723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B27E7C9-2440-F5B7-158C-5CB891E522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C52A0DC4-5FC2-0D2E-67A6-C44EDC9D80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EACCE10D-F78A-E72C-A789-243C8E14E332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9F85B69D-54E4-7750-CFF6-C5E1363612C5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Mercanti medievali: i modi della comunicazione epistolare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A53E9D2-62A9-783E-6468-08A9569993AE}"/>
              </a:ext>
            </a:extLst>
          </p:cNvPr>
          <p:cNvSpPr txBox="1"/>
          <p:nvPr/>
        </p:nvSpPr>
        <p:spPr>
          <a:xfrm>
            <a:off x="1024567" y="2092183"/>
            <a:ext cx="5071432" cy="4081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 base alla distanza della destinazione e alla necessità di un rapido recapito le lettere sono inviate secondo modalità diverse: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con vetturali e conoscenti per brevi distanti;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con il servizio postale organizzato dagli osti;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con il servizio detto </a:t>
            </a:r>
            <a:r>
              <a:rPr kumimoji="0" lang="it-IT" altLang="it-IT" sz="2400" b="0" i="1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in proprio</a:t>
            </a:r>
            <a:r>
              <a:rPr kumimoji="0" lang="it-IT" altLang="it-IT" sz="2400" b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;</a:t>
            </a:r>
            <a:endParaRPr kumimoji="0" lang="it-IT" altLang="it-IT" sz="2400" b="0" i="1" u="none" strike="noStrike" kern="1200" cap="none" spc="0" normalizeH="0" baseline="0" noProof="0" dirty="0">
              <a:ln>
                <a:noFill/>
              </a:ln>
              <a:solidFill>
                <a:srgbClr val="2D489D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it-IT" altLang="it-IT" sz="2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con la scarsella.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4E0A2E9-6A54-3EA1-3423-F0A76E3F26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207" y="2627214"/>
            <a:ext cx="2286000" cy="1814804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8FD43F-A8F1-9840-3EB8-2A30C77ABAD0}"/>
              </a:ext>
            </a:extLst>
          </p:cNvPr>
          <p:cNvSpPr txBox="1"/>
          <p:nvPr/>
        </p:nvSpPr>
        <p:spPr>
          <a:xfrm>
            <a:off x="6274368" y="4649855"/>
            <a:ext cx="25435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/>
              <a:t>ASPo</a:t>
            </a:r>
            <a:r>
              <a:rPr lang="it-IT" sz="1200" dirty="0"/>
              <a:t>, Datini, 619/2, Quaderno di entrate e uscite del vetturale (Compagnia Datini di Firenze), c. 1, dettaglio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D9DEB81-CAEF-2B2E-FCE5-53A010CB3B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932" y="2255091"/>
            <a:ext cx="2349500" cy="2559050"/>
          </a:xfrm>
          <a:prstGeom prst="rect">
            <a:avLst/>
          </a:prstGeom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9F9CB365-D65E-3797-1E4F-13AD0A55C8AC}"/>
              </a:ext>
            </a:extLst>
          </p:cNvPr>
          <p:cNvSpPr txBox="1"/>
          <p:nvPr/>
        </p:nvSpPr>
        <p:spPr>
          <a:xfrm>
            <a:off x="9060760" y="5041929"/>
            <a:ext cx="18638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Le principali scarselle note </a:t>
            </a:r>
          </a:p>
        </p:txBody>
      </p:sp>
    </p:spTree>
    <p:extLst>
      <p:ext uri="{BB962C8B-B14F-4D97-AF65-F5344CB8AC3E}">
        <p14:creationId xmlns:p14="http://schemas.microsoft.com/office/powerpoint/2010/main" val="10610868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A498D-8F3C-CF97-07D0-67FC74ED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1B14A097-7C07-831E-F095-C6FA5E096649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7287D3F-8989-B763-992D-E3263D0E59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FD67590-E75A-4683-02C5-09B313D618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E05DDC13-0FE0-04EF-36D4-EC11DDCEBCA8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7DC011-B19A-5922-4CDF-C14E416A54F7}"/>
              </a:ext>
            </a:extLst>
          </p:cNvPr>
          <p:cNvSpPr txBox="1"/>
          <p:nvPr/>
        </p:nvSpPr>
        <p:spPr>
          <a:xfrm>
            <a:off x="1024567" y="1269427"/>
            <a:ext cx="10142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Istituzioni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65EE897-BCAD-7D74-E0A8-D6E6220455FF}"/>
              </a:ext>
            </a:extLst>
          </p:cNvPr>
          <p:cNvSpPr txBox="1"/>
          <p:nvPr/>
        </p:nvSpPr>
        <p:spPr>
          <a:xfrm>
            <a:off x="1024567" y="2329171"/>
            <a:ext cx="5071432" cy="391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 istituzioni civili e religiose utilizzano sin dall'alto Medioevo l’ufficio di Cancelleria per la redazione degli atti e per la gestione della corrispondenza con gli altri soggetti.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Sul modello delle Cancellerie imperiali o pontificie, i Comuni e gli altri enti che nascono a partire dal XIII secolo istituiscono tali uffici e affidano ad essi: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scrittura e la registrazione degli atti e dei contratti, delle deliberazioni dei consigli comunali e delle opere pie;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conservazione delle scritture relative agli estimi e ai catasti;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copia degli atti delle magistrature cittadine.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62E7D01-03B2-E5A3-0CD6-6331BB3EA2E9}"/>
              </a:ext>
            </a:extLst>
          </p:cNvPr>
          <p:cNvSpPr txBox="1"/>
          <p:nvPr/>
        </p:nvSpPr>
        <p:spPr>
          <a:xfrm>
            <a:off x="6605108" y="2956516"/>
            <a:ext cx="46124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Fondi conservati in Archivio di Stato di Prato:</a:t>
            </a:r>
          </a:p>
          <a:p>
            <a:endParaRPr lang="it-IT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Comune e Comunità di Prato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Casa pia dei Ceppi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Ospedale della Misericordia e Dolce di Prato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/>
              </a:rPr>
              <a:t>Patrimonio ecclesiastico di Prato</a:t>
            </a:r>
          </a:p>
        </p:txBody>
      </p:sp>
    </p:spTree>
    <p:extLst>
      <p:ext uri="{BB962C8B-B14F-4D97-AF65-F5344CB8AC3E}">
        <p14:creationId xmlns:p14="http://schemas.microsoft.com/office/powerpoint/2010/main" val="2666447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EE800-0E45-2B73-51C6-38BC99AF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2F6980D-62DA-C44C-340A-3BB14767AC60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BFDE402-F089-DFDA-1E74-5B6A3EFE35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8AF60A8-61EB-6649-AF14-F87B8C6960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9A1D515-4BD4-0366-02D3-0D84B0A5387F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EC7ABC-5D45-DA4C-3740-78110BCA8CFA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Istituzioni. I cancellieri delle comunità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5395258A-EAFA-B4CB-FDBA-D4AF029C675A}"/>
              </a:ext>
            </a:extLst>
          </p:cNvPr>
          <p:cNvSpPr txBox="1"/>
          <p:nvPr/>
        </p:nvSpPr>
        <p:spPr>
          <a:xfrm>
            <a:off x="1024567" y="1944450"/>
            <a:ext cx="5071432" cy="437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Si deve in particolare ai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cancellieri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comunitativi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la redazione dei cosiddetti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diurni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cioè dei registri in cui si riportavano provvisioni, decreti, riforme, ecc. emanati giorno per giorno, trascritti e autenticati infine, appunto, dal notaio-cancelliere. Questi registri contengono inoltre bandi, istruzioni ad ambasciatori, lettere, elezioni di ufficiali, pagamenti e in genere tutti gli atti che riguardano la direzione politica, amministrativa e militare del Comune.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Nella seconda metà del ’500 poi, in linea con la politica accentratrice perseguita da Cosimo I de’ Medici,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le cancellerie </a:t>
            </a:r>
            <a:r>
              <a:rPr kumimoji="0" lang="it-IT" altLang="it-IT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comunitative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finirono per trasformarsi in uffici periferici dello stato fiorentino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consapevolezza della rilevanza della conservazione della corrispondenza si manifesta ad esempio nella </a:t>
            </a: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presenza di grandi filze di lettere ricevute e di copialettere per le missive inviate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a testimonianza del valore documentario e di memoria.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0B622FD-6F05-8AA9-9DD1-502F88B07B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7735" y="2295810"/>
            <a:ext cx="3619500" cy="2946273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2B55F47-21CB-044F-0666-A4E7F7622A65}"/>
              </a:ext>
            </a:extLst>
          </p:cNvPr>
          <p:cNvSpPr txBox="1"/>
          <p:nvPr/>
        </p:nvSpPr>
        <p:spPr>
          <a:xfrm>
            <a:off x="7603083" y="5745246"/>
            <a:ext cx="280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/>
              <a:t>Filza di lettere al tempo del cancelliere Francalancia, 1618-1620 (coperta)</a:t>
            </a:r>
          </a:p>
          <a:p>
            <a:r>
              <a:rPr lang="it-IT" sz="1200" dirty="0" err="1"/>
              <a:t>ASPo</a:t>
            </a:r>
            <a:r>
              <a:rPr lang="it-IT" sz="1200" dirty="0"/>
              <a:t>, Comune di Prato, 584</a:t>
            </a:r>
          </a:p>
        </p:txBody>
      </p:sp>
    </p:spTree>
    <p:extLst>
      <p:ext uri="{BB962C8B-B14F-4D97-AF65-F5344CB8AC3E}">
        <p14:creationId xmlns:p14="http://schemas.microsoft.com/office/powerpoint/2010/main" val="4149901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151FA-A0F4-F59D-08F5-A8DF4385B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62E21F09-1AA1-2BA6-8D77-E721AE8F28B0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CB787E7-A55D-B7A5-04C7-E513928CEE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D0DA058-616D-7634-9BA2-A712330E0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523BE54-897D-40BF-30FB-B05EC07E13BA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B0BC5BDE-092F-022B-B77F-ED1BD148251B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Istituzioni. Enti religiosi e di assistenza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292ADFB2-4A70-131F-99C6-C0576BD4375F}"/>
              </a:ext>
            </a:extLst>
          </p:cNvPr>
          <p:cNvSpPr txBox="1"/>
          <p:nvPr/>
        </p:nvSpPr>
        <p:spPr>
          <a:xfrm>
            <a:off x="3560283" y="2289160"/>
            <a:ext cx="5071432" cy="368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produzione di lettere a partire dal ’500 aumenta in modo significativo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grazie a un processo di alfabetizzazione generalizzato.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Nella documentazione degli enti di assistenza questo fenomeno è particolarmente evidente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in ragione delle funzioni svolte – sostegno al viandante, cura del povero e dell’ammalato, accoglienza dei bambini esposti o abbandonati – che li portano a relazionarsi con tutti gli strati della popolazione.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6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Dal punto di vista formale, la produzione epistolare del periodo è caratterizzata da elementi di novità</a:t>
            </a:r>
            <a:r>
              <a:rPr kumimoji="0" lang="it-IT" altLang="it-IT" sz="16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a partire dall’utilizzo esclusivo della carta come supporto scrittorio e dalla standardizzazione del formato della lettera.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600" b="0" i="0" u="none" strike="noStrike" kern="1200" cap="none" spc="0" normalizeH="0" baseline="0" noProof="0" dirty="0">
              <a:ln>
                <a:noFill/>
              </a:ln>
              <a:solidFill>
                <a:srgbClr val="2D489D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80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A74D3-229D-9F67-BD22-63B39C192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F6493840-DEFB-B432-E5B0-AE039F4CE54F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72D27D6-44C7-CFDF-D9C3-348C0A52A0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380A0B7D-6045-7E58-9344-DE69D0838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09F6475B-8E34-DE32-F12D-B95D8A2BCBB1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D9A0DDB-1421-9A51-1083-B3F9B7035EE4}"/>
              </a:ext>
            </a:extLst>
          </p:cNvPr>
          <p:cNvSpPr txBox="1"/>
          <p:nvPr/>
        </p:nvSpPr>
        <p:spPr>
          <a:xfrm>
            <a:off x="1024567" y="1213695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 Istituzioni. Enti religiosi e di assistenza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E8389C14-5A98-BC66-1008-40A59805B5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5013" y="1787954"/>
            <a:ext cx="2133600" cy="32004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40F7366-0771-3077-BC1B-18B67AAB4992}"/>
              </a:ext>
            </a:extLst>
          </p:cNvPr>
          <p:cNvSpPr txBox="1"/>
          <p:nvPr/>
        </p:nvSpPr>
        <p:spPr>
          <a:xfrm>
            <a:off x="5489813" y="4995509"/>
            <a:ext cx="152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Lettera con segno scritto del </a:t>
            </a:r>
            <a:r>
              <a:rPr lang="it-IT" sz="1000" b="1" dirty="0" err="1"/>
              <a:t>gettatello</a:t>
            </a:r>
            <a:r>
              <a:rPr lang="it-IT" sz="1000" b="1" dirty="0"/>
              <a:t> Giorgio e Romolo indirizzata a messer Stefano del Giglio, spedalingo della Misericordia, 1523 ca.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Ospedale della Misericordia e Dolce, 1047, n. 304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4F44A08-09BA-6414-B22C-44ED5131C5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567" y="2349746"/>
            <a:ext cx="3632200" cy="242239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B3EDFDB5-1493-33EF-BBDA-D1FAD0424C50}"/>
              </a:ext>
            </a:extLst>
          </p:cNvPr>
          <p:cNvSpPr txBox="1"/>
          <p:nvPr/>
        </p:nvSpPr>
        <p:spPr>
          <a:xfrm>
            <a:off x="2078667" y="4901032"/>
            <a:ext cx="15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Lettera di Pietro di Francesco, pievano di Sant'</a:t>
            </a:r>
            <a:r>
              <a:rPr lang="it-IT" sz="1000" b="1" dirty="0" err="1"/>
              <a:t>lppolito</a:t>
            </a:r>
            <a:r>
              <a:rPr lang="it-IT" sz="1000" b="1" dirty="0"/>
              <a:t>, allo spedalingo della Misericordia, 5/12/1513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Ospedale della Misericordia e Dolce, 1572, fasc. 4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E750F99-07E5-70C7-7A3A-43933091D3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53146" y="2349746"/>
            <a:ext cx="3314286" cy="2548317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1D43BCA-C224-35BF-71D8-58F9E1DEB0C5}"/>
              </a:ext>
            </a:extLst>
          </p:cNvPr>
          <p:cNvSpPr txBox="1"/>
          <p:nvPr/>
        </p:nvSpPr>
        <p:spPr>
          <a:xfrm>
            <a:off x="8411084" y="4977564"/>
            <a:ext cx="2198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Lettere inviate alle badesse del monastero della SS. Trinità in Prato, 1694-1768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Patrimonio ecclesiastico, 3314</a:t>
            </a:r>
          </a:p>
        </p:txBody>
      </p:sp>
    </p:spTree>
    <p:extLst>
      <p:ext uri="{BB962C8B-B14F-4D97-AF65-F5344CB8AC3E}">
        <p14:creationId xmlns:p14="http://schemas.microsoft.com/office/powerpoint/2010/main" val="3341455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071CC-8889-8320-46CD-774678AAF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79CAF273-9F54-A6D3-7CB3-2AAFB1BAAB57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4FEFE12-8F5C-CF86-563E-FF36C02589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6F41927-D165-E2BD-D47C-4BE4D38CA6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AE536A6-E46F-ADC5-33F4-6B2E8DFF7D22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777F866-A698-8A90-68C1-CD6D0EF847DB}"/>
              </a:ext>
            </a:extLst>
          </p:cNvPr>
          <p:cNvSpPr txBox="1"/>
          <p:nvPr/>
        </p:nvSpPr>
        <p:spPr>
          <a:xfrm>
            <a:off x="1024567" y="1269427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Persone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DA25D6E-92A5-2971-57C7-843F4EF1C28C}"/>
              </a:ext>
            </a:extLst>
          </p:cNvPr>
          <p:cNvSpPr txBox="1"/>
          <p:nvPr/>
        </p:nvSpPr>
        <p:spPr>
          <a:xfrm>
            <a:off x="974486" y="2025593"/>
            <a:ext cx="5071432" cy="405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Gli archivi di famiglia e di persona comprendono di norma consistenti nuclei di documentazione epistolare, che diventano progressivamente più corposi tra ’700 e ’800.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 soggetti che producono e ricevono lettere possono essere tutti i membri della famiglia.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altLang="it-IT" sz="1400" b="0" i="0" u="none" strike="noStrike" kern="1200" cap="none" spc="0" normalizeH="0" baseline="0" noProof="0" dirty="0">
              <a:ln>
                <a:noFill/>
              </a:ln>
              <a:solidFill>
                <a:srgbClr val="2D489D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altLang="it-IT" sz="1400" b="0" i="0" u="sng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forma della lettera cambia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: 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La grafia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 si alleggerisce, perde gli involuti tratti barocchi.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L'inchiostro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usato anche in diversi colori, evolve dal bruno delle scritture più antiche al nero.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Il supporto scrittorio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la carta, diminuisce il suo peso e assume particolari colorazioni e forme che la rendono identificabile immediatamente come carta da lettere.</a:t>
            </a:r>
          </a:p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Dalla sovrascritta di origine medievale si arriva, con progressivi assestamenti, alla </a:t>
            </a:r>
            <a:r>
              <a:rPr kumimoji="0" lang="it-IT" altLang="it-IT" sz="1400" b="1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formazione della busta</a:t>
            </a:r>
            <a:r>
              <a:rPr kumimoji="0" lang="it-IT" alt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2D489D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, il contenitore specifico e distintivo della lettera, salvaguardia della riservatezza della comunicazione epistolare.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353801B-1B87-80B7-D514-E83ADEB785D2}"/>
              </a:ext>
            </a:extLst>
          </p:cNvPr>
          <p:cNvSpPr txBox="1"/>
          <p:nvPr/>
        </p:nvSpPr>
        <p:spPr>
          <a:xfrm>
            <a:off x="7255309" y="3176677"/>
            <a:ext cx="39121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Alcuni fondi di famiglia conservati in Archivio di Stato di Prato:</a:t>
            </a:r>
          </a:p>
          <a:p>
            <a:endParaRPr lang="it-IT" i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Buonamici (secc. XV-XIX)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Vai (secc. XVI-XIX)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</a:rPr>
              <a:t>Salvi Cristiani (secc. XIV-XIX)</a:t>
            </a:r>
          </a:p>
        </p:txBody>
      </p:sp>
    </p:spTree>
    <p:extLst>
      <p:ext uri="{BB962C8B-B14F-4D97-AF65-F5344CB8AC3E}">
        <p14:creationId xmlns:p14="http://schemas.microsoft.com/office/powerpoint/2010/main" val="817619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64273-3254-7E8A-E522-47C044D5D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0EC67783-F0A9-2504-F393-38C440716B92}"/>
              </a:ext>
            </a:extLst>
          </p:cNvPr>
          <p:cNvSpPr/>
          <p:nvPr/>
        </p:nvSpPr>
        <p:spPr>
          <a:xfrm>
            <a:off x="974486" y="1036260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5A0B135-5BFA-41C7-02A4-F2D95073A7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484" y="283875"/>
            <a:ext cx="625015" cy="62501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4AEC48F-FB23-912F-439D-459B39C26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35" y="208965"/>
            <a:ext cx="1544795" cy="774831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8FDBAD37-3E5D-C7E7-32C2-550183E4A8F2}"/>
              </a:ext>
            </a:extLst>
          </p:cNvPr>
          <p:cNvSpPr/>
          <p:nvPr/>
        </p:nvSpPr>
        <p:spPr>
          <a:xfrm>
            <a:off x="974486" y="6472837"/>
            <a:ext cx="10243039" cy="158261"/>
          </a:xfrm>
          <a:prstGeom prst="rect">
            <a:avLst/>
          </a:prstGeom>
          <a:solidFill>
            <a:srgbClr val="2D489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t-IT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8172F4D-49CF-67D0-D325-946244221062}"/>
              </a:ext>
            </a:extLst>
          </p:cNvPr>
          <p:cNvSpPr txBox="1"/>
          <p:nvPr/>
        </p:nvSpPr>
        <p:spPr>
          <a:xfrm>
            <a:off x="1024567" y="1213695"/>
            <a:ext cx="101428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>
                <a:ln w="0"/>
                <a:solidFill>
                  <a:srgbClr val="2D489D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Persone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C81E4555-FA04-FF89-D30B-76112220D3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6468" y="1786732"/>
            <a:ext cx="2119453" cy="3124200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6F1F0C1-0387-9B49-68A2-46C8C201F3A3}"/>
              </a:ext>
            </a:extLst>
          </p:cNvPr>
          <p:cNvSpPr txBox="1"/>
          <p:nvPr/>
        </p:nvSpPr>
        <p:spPr>
          <a:xfrm>
            <a:off x="5543422" y="4995509"/>
            <a:ext cx="152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Lettera di Giulia Buonamici alla figlia Maria, s.d.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Salvi Cristiani, 95, </a:t>
            </a:r>
            <a:r>
              <a:rPr lang="it-IT" sz="1000" dirty="0" err="1"/>
              <a:t>ins</a:t>
            </a:r>
            <a:r>
              <a:rPr lang="it-IT" sz="1000" dirty="0"/>
              <a:t>. 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92F249D-62B3-5C3C-6B11-F26BAA67D4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5446" y="1829449"/>
            <a:ext cx="2082279" cy="31242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A6A0B64-3B4E-7675-B3FA-55A138E2D40A}"/>
              </a:ext>
            </a:extLst>
          </p:cNvPr>
          <p:cNvSpPr txBox="1"/>
          <p:nvPr/>
        </p:nvSpPr>
        <p:spPr>
          <a:xfrm>
            <a:off x="1774586" y="4990451"/>
            <a:ext cx="152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Lettera e busta su carta stampata di Antonio Peretti a Donna Isabella de' Marchesi Rangone di Modena, s.l. 4/11/1843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Vai, 187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59F11532-4A4F-CC7E-2116-AF37DE7FBD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04393" y="1786732"/>
            <a:ext cx="2702432" cy="3123810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725E1704-1BAB-E6BB-A110-959A90D434C1}"/>
              </a:ext>
            </a:extLst>
          </p:cNvPr>
          <p:cNvSpPr txBox="1"/>
          <p:nvPr/>
        </p:nvSpPr>
        <p:spPr>
          <a:xfrm>
            <a:off x="8734692" y="4990451"/>
            <a:ext cx="21984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b="1" dirty="0"/>
              <a:t>Lettera di Luigi Vai al padre Giuseppe, 3/8/1842</a:t>
            </a:r>
          </a:p>
          <a:p>
            <a:r>
              <a:rPr lang="it-IT" sz="1000" dirty="0" err="1"/>
              <a:t>ASPo</a:t>
            </a:r>
            <a:r>
              <a:rPr lang="it-IT" sz="1000" dirty="0"/>
              <a:t>, Vai, 187</a:t>
            </a:r>
          </a:p>
        </p:txBody>
      </p:sp>
    </p:spTree>
    <p:extLst>
      <p:ext uri="{BB962C8B-B14F-4D97-AF65-F5344CB8AC3E}">
        <p14:creationId xmlns:p14="http://schemas.microsoft.com/office/powerpoint/2010/main" val="25576299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1812</TotalTime>
  <Words>1112</Words>
  <Application>Microsoft Office PowerPoint</Application>
  <PresentationFormat>Widescreen</PresentationFormat>
  <Paragraphs>110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MEONI LEONARDO</dc:creator>
  <cp:lastModifiedBy>Leonardo Meoni</cp:lastModifiedBy>
  <cp:revision>52</cp:revision>
  <dcterms:created xsi:type="dcterms:W3CDTF">2026-09-07T12:06:24Z</dcterms:created>
  <dcterms:modified xsi:type="dcterms:W3CDTF">2026-09-10T17:08:22Z</dcterms:modified>
</cp:coreProperties>
</file>