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Open Sauce Bold" charset="1" panose="00000800000000000000"/>
      <p:regular r:id="rId25"/>
    </p:embeddedFont>
    <p:embeddedFont>
      <p:font typeface="Open Sauce" charset="1" panose="00000500000000000000"/>
      <p:regular r:id="rId26"/>
    </p:embeddedFont>
    <p:embeddedFont>
      <p:font typeface="Open Sauce Italics" charset="1" panose="000005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4.png" Type="http://schemas.openxmlformats.org/officeDocument/2006/relationships/image"/><Relationship Id="rId5" Target="../media/image35.png" Type="http://schemas.openxmlformats.org/officeDocument/2006/relationships/image"/><Relationship Id="rId6" Target="../media/image36.png" Type="http://schemas.openxmlformats.org/officeDocument/2006/relationships/image"/><Relationship Id="rId7" Target="../media/image37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0.pn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3.png" Type="http://schemas.openxmlformats.org/officeDocument/2006/relationships/image"/><Relationship Id="rId5" Target="../media/image44.png" Type="http://schemas.openxmlformats.org/officeDocument/2006/relationships/image"/><Relationship Id="rId6" Target="../media/image4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420118" y="8657448"/>
            <a:ext cx="6241402" cy="924210"/>
            <a:chOff x="0" y="0"/>
            <a:chExt cx="2744513" cy="406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44513" cy="406400"/>
            </a:xfrm>
            <a:custGeom>
              <a:avLst/>
              <a:gdLst/>
              <a:ahLst/>
              <a:cxnLst/>
              <a:rect r="r" b="b" t="t" l="l"/>
              <a:pathLst>
                <a:path h="406400" w="2744513">
                  <a:moveTo>
                    <a:pt x="2541313" y="0"/>
                  </a:moveTo>
                  <a:cubicBezTo>
                    <a:pt x="2653537" y="0"/>
                    <a:pt x="2744513" y="90976"/>
                    <a:pt x="2744513" y="203200"/>
                  </a:cubicBezTo>
                  <a:cubicBezTo>
                    <a:pt x="2744513" y="315424"/>
                    <a:pt x="2653537" y="406400"/>
                    <a:pt x="254131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744513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7180306" y="686528"/>
            <a:ext cx="273984" cy="273984"/>
            <a:chOff x="0" y="0"/>
            <a:chExt cx="647700" cy="6477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47700" cy="647700"/>
            </a:xfrm>
            <a:custGeom>
              <a:avLst/>
              <a:gdLst/>
              <a:ahLst/>
              <a:cxnLst/>
              <a:rect r="r" b="b" t="t" l="l"/>
              <a:pathLst>
                <a:path h="647700" w="647700">
                  <a:moveTo>
                    <a:pt x="477520" y="21590"/>
                  </a:moveTo>
                  <a:lnTo>
                    <a:pt x="374650" y="269240"/>
                  </a:lnTo>
                  <a:lnTo>
                    <a:pt x="623570" y="166370"/>
                  </a:lnTo>
                  <a:lnTo>
                    <a:pt x="647700" y="219710"/>
                  </a:lnTo>
                  <a:lnTo>
                    <a:pt x="397510" y="322580"/>
                  </a:lnTo>
                  <a:lnTo>
                    <a:pt x="647700" y="425450"/>
                  </a:lnTo>
                  <a:lnTo>
                    <a:pt x="623570" y="477520"/>
                  </a:lnTo>
                  <a:lnTo>
                    <a:pt x="374650" y="374650"/>
                  </a:lnTo>
                  <a:lnTo>
                    <a:pt x="477520" y="623570"/>
                  </a:lnTo>
                  <a:lnTo>
                    <a:pt x="425450" y="647700"/>
                  </a:lnTo>
                  <a:lnTo>
                    <a:pt x="322580" y="397510"/>
                  </a:lnTo>
                  <a:lnTo>
                    <a:pt x="219710" y="647700"/>
                  </a:lnTo>
                  <a:lnTo>
                    <a:pt x="167640" y="623570"/>
                  </a:lnTo>
                  <a:lnTo>
                    <a:pt x="269240" y="374650"/>
                  </a:lnTo>
                  <a:lnTo>
                    <a:pt x="21590" y="477520"/>
                  </a:lnTo>
                  <a:lnTo>
                    <a:pt x="0" y="425450"/>
                  </a:lnTo>
                  <a:lnTo>
                    <a:pt x="247650" y="322580"/>
                  </a:lnTo>
                  <a:lnTo>
                    <a:pt x="0" y="219710"/>
                  </a:lnTo>
                  <a:lnTo>
                    <a:pt x="21590" y="167640"/>
                  </a:lnTo>
                  <a:lnTo>
                    <a:pt x="269240" y="269240"/>
                  </a:lnTo>
                  <a:lnTo>
                    <a:pt x="167640" y="21590"/>
                  </a:lnTo>
                  <a:lnTo>
                    <a:pt x="219710" y="0"/>
                  </a:lnTo>
                  <a:lnTo>
                    <a:pt x="322580" y="247650"/>
                  </a:lnTo>
                  <a:lnTo>
                    <a:pt x="425450" y="0"/>
                  </a:lnTo>
                  <a:lnTo>
                    <a:pt x="477520" y="2159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52400" y="104775"/>
              <a:ext cx="3429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720092" y="686528"/>
            <a:ext cx="273984" cy="273984"/>
            <a:chOff x="0" y="0"/>
            <a:chExt cx="647700" cy="6477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47700" cy="647700"/>
            </a:xfrm>
            <a:custGeom>
              <a:avLst/>
              <a:gdLst/>
              <a:ahLst/>
              <a:cxnLst/>
              <a:rect r="r" b="b" t="t" l="l"/>
              <a:pathLst>
                <a:path h="647700" w="647700">
                  <a:moveTo>
                    <a:pt x="477520" y="21590"/>
                  </a:moveTo>
                  <a:lnTo>
                    <a:pt x="374650" y="269240"/>
                  </a:lnTo>
                  <a:lnTo>
                    <a:pt x="623570" y="166370"/>
                  </a:lnTo>
                  <a:lnTo>
                    <a:pt x="647700" y="219710"/>
                  </a:lnTo>
                  <a:lnTo>
                    <a:pt x="397510" y="322580"/>
                  </a:lnTo>
                  <a:lnTo>
                    <a:pt x="647700" y="425450"/>
                  </a:lnTo>
                  <a:lnTo>
                    <a:pt x="623570" y="477520"/>
                  </a:lnTo>
                  <a:lnTo>
                    <a:pt x="374650" y="374650"/>
                  </a:lnTo>
                  <a:lnTo>
                    <a:pt x="477520" y="623570"/>
                  </a:lnTo>
                  <a:lnTo>
                    <a:pt x="425450" y="647700"/>
                  </a:lnTo>
                  <a:lnTo>
                    <a:pt x="322580" y="397510"/>
                  </a:lnTo>
                  <a:lnTo>
                    <a:pt x="219710" y="647700"/>
                  </a:lnTo>
                  <a:lnTo>
                    <a:pt x="167640" y="623570"/>
                  </a:lnTo>
                  <a:lnTo>
                    <a:pt x="269240" y="374650"/>
                  </a:lnTo>
                  <a:lnTo>
                    <a:pt x="21590" y="477520"/>
                  </a:lnTo>
                  <a:lnTo>
                    <a:pt x="0" y="425450"/>
                  </a:lnTo>
                  <a:lnTo>
                    <a:pt x="247650" y="322580"/>
                  </a:lnTo>
                  <a:lnTo>
                    <a:pt x="0" y="219710"/>
                  </a:lnTo>
                  <a:lnTo>
                    <a:pt x="21590" y="167640"/>
                  </a:lnTo>
                  <a:lnTo>
                    <a:pt x="269240" y="269240"/>
                  </a:lnTo>
                  <a:lnTo>
                    <a:pt x="167640" y="21590"/>
                  </a:lnTo>
                  <a:lnTo>
                    <a:pt x="219710" y="0"/>
                  </a:lnTo>
                  <a:lnTo>
                    <a:pt x="322580" y="247650"/>
                  </a:lnTo>
                  <a:lnTo>
                    <a:pt x="425450" y="0"/>
                  </a:lnTo>
                  <a:lnTo>
                    <a:pt x="477520" y="2159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52400" y="104775"/>
              <a:ext cx="3429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217741" y="1641063"/>
            <a:ext cx="2236550" cy="3502437"/>
          </a:xfrm>
          <a:custGeom>
            <a:avLst/>
            <a:gdLst/>
            <a:ahLst/>
            <a:cxnLst/>
            <a:rect r="r" b="b" t="t" l="l"/>
            <a:pathLst>
              <a:path h="3502437" w="2236550">
                <a:moveTo>
                  <a:pt x="0" y="0"/>
                </a:moveTo>
                <a:lnTo>
                  <a:pt x="2236549" y="0"/>
                </a:lnTo>
                <a:lnTo>
                  <a:pt x="2236549" y="3502437"/>
                </a:lnTo>
                <a:lnTo>
                  <a:pt x="0" y="35024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969006" y="1760199"/>
            <a:ext cx="7453870" cy="2546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39"/>
              </a:lnSpc>
            </a:pPr>
            <a:r>
              <a:rPr lang="en-US" sz="14885" spc="-1205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Inchiostri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74917" y="3176069"/>
            <a:ext cx="8713021" cy="3534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7"/>
              </a:lnSpc>
            </a:pPr>
            <a:r>
              <a:rPr lang="en-US" sz="20584" spc="-1667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paralleli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862194" y="8763488"/>
            <a:ext cx="5455104" cy="60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53"/>
              </a:lnSpc>
            </a:pPr>
            <a:r>
              <a:rPr lang="en-US" b="true" sz="3538" spc="152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2026 - Prato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08403" y="6212806"/>
            <a:ext cx="7979536" cy="132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73"/>
              </a:lnSpc>
            </a:pPr>
            <a:r>
              <a:rPr lang="en-US" b="true" sz="3838" spc="16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per una storia del giornalismo attraverso i francobolli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4873" y="1645521"/>
            <a:ext cx="3171510" cy="6017943"/>
            <a:chOff x="0" y="0"/>
            <a:chExt cx="453696" cy="8608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3696" cy="860889"/>
            </a:xfrm>
            <a:custGeom>
              <a:avLst/>
              <a:gdLst/>
              <a:ahLst/>
              <a:cxnLst/>
              <a:rect r="r" b="b" t="t" l="l"/>
              <a:pathLst>
                <a:path h="860889" w="453696">
                  <a:moveTo>
                    <a:pt x="0" y="0"/>
                  </a:moveTo>
                  <a:lnTo>
                    <a:pt x="453696" y="0"/>
                  </a:lnTo>
                  <a:lnTo>
                    <a:pt x="453696" y="860889"/>
                  </a:lnTo>
                  <a:lnTo>
                    <a:pt x="0" y="860889"/>
                  </a:lnTo>
                  <a:close/>
                </a:path>
              </a:pathLst>
            </a:custGeom>
            <a:blipFill>
              <a:blip r:embed="rId4"/>
              <a:stretch>
                <a:fillRect l="-701" t="0" r="-701" b="0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9594074" y="7568267"/>
            <a:ext cx="7437954" cy="1816524"/>
            <a:chOff x="0" y="0"/>
            <a:chExt cx="1958967" cy="4784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58967" cy="478426"/>
            </a:xfrm>
            <a:custGeom>
              <a:avLst/>
              <a:gdLst/>
              <a:ahLst/>
              <a:cxnLst/>
              <a:rect r="r" b="b" t="t" l="l"/>
              <a:pathLst>
                <a:path h="478426" w="1958967">
                  <a:moveTo>
                    <a:pt x="0" y="0"/>
                  </a:moveTo>
                  <a:lnTo>
                    <a:pt x="1958967" y="0"/>
                  </a:lnTo>
                  <a:lnTo>
                    <a:pt x="1958967" y="478426"/>
                  </a:lnTo>
                  <a:lnTo>
                    <a:pt x="0" y="478426"/>
                  </a:lnTo>
                  <a:close/>
                </a:path>
              </a:pathLst>
            </a:custGeom>
            <a:solidFill>
              <a:srgbClr val="000000"/>
            </a:solidFill>
            <a:ln w="19050" cap="sq">
              <a:solidFill>
                <a:srgbClr val="F8F5EE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958967" cy="5260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168128" y="1645521"/>
            <a:ext cx="4714786" cy="4668512"/>
          </a:xfrm>
          <a:custGeom>
            <a:avLst/>
            <a:gdLst/>
            <a:ahLst/>
            <a:cxnLst/>
            <a:rect r="r" b="b" t="t" l="l"/>
            <a:pathLst>
              <a:path h="4668512" w="4714786">
                <a:moveTo>
                  <a:pt x="0" y="0"/>
                </a:moveTo>
                <a:lnTo>
                  <a:pt x="4714785" y="0"/>
                </a:lnTo>
                <a:lnTo>
                  <a:pt x="4714785" y="4668511"/>
                </a:lnTo>
                <a:lnTo>
                  <a:pt x="0" y="4668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997215" y="5257342"/>
            <a:ext cx="6640967" cy="940201"/>
            <a:chOff x="0" y="0"/>
            <a:chExt cx="1749061" cy="2476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49061" cy="247625"/>
            </a:xfrm>
            <a:custGeom>
              <a:avLst/>
              <a:gdLst/>
              <a:ahLst/>
              <a:cxnLst/>
              <a:rect r="r" b="b" t="t" l="l"/>
              <a:pathLst>
                <a:path h="247625" w="1749061">
                  <a:moveTo>
                    <a:pt x="0" y="0"/>
                  </a:moveTo>
                  <a:lnTo>
                    <a:pt x="1545861" y="0"/>
                  </a:lnTo>
                  <a:lnTo>
                    <a:pt x="1749061" y="123812"/>
                  </a:lnTo>
                  <a:lnTo>
                    <a:pt x="1545861" y="247625"/>
                  </a:lnTo>
                  <a:lnTo>
                    <a:pt x="0" y="247625"/>
                  </a:lnTo>
                  <a:lnTo>
                    <a:pt x="203200" y="123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77800" y="-47625"/>
              <a:ext cx="1495061" cy="2952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63308" y="7485208"/>
            <a:ext cx="8625114" cy="1899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56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Intr</a:t>
            </a:r>
            <a:r>
              <a:rPr lang="en-US" b="true" sz="11111" spc="-90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oduzione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997059" y="7817336"/>
            <a:ext cx="6325123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La RIMEDIAZIONE (Bolton, Grusin)</a:t>
            </a:r>
          </a:p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è quel fenomeno che fa rappresentare </a:t>
            </a:r>
          </a:p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un media in un altro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864584" y="5338304"/>
            <a:ext cx="5900553" cy="4354382"/>
            <a:chOff x="0" y="0"/>
            <a:chExt cx="1554055" cy="11468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54055" cy="1146833"/>
            </a:xfrm>
            <a:custGeom>
              <a:avLst/>
              <a:gdLst/>
              <a:ahLst/>
              <a:cxnLst/>
              <a:rect r="r" b="b" t="t" l="l"/>
              <a:pathLst>
                <a:path h="1146833" w="1554055">
                  <a:moveTo>
                    <a:pt x="0" y="0"/>
                  </a:moveTo>
                  <a:lnTo>
                    <a:pt x="1554055" y="0"/>
                  </a:lnTo>
                  <a:lnTo>
                    <a:pt x="1554055" y="1146833"/>
                  </a:lnTo>
                  <a:lnTo>
                    <a:pt x="0" y="1146833"/>
                  </a:lnTo>
                  <a:close/>
                </a:path>
              </a:pathLst>
            </a:custGeom>
            <a:solidFill>
              <a:srgbClr val="000000"/>
            </a:solidFill>
            <a:ln w="19050" cap="sq">
              <a:solidFill>
                <a:srgbClr val="F8F5EE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554055" cy="11944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63308" y="5338304"/>
            <a:ext cx="5900553" cy="4354382"/>
            <a:chOff x="0" y="0"/>
            <a:chExt cx="1554055" cy="11468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54055" cy="1146833"/>
            </a:xfrm>
            <a:custGeom>
              <a:avLst/>
              <a:gdLst/>
              <a:ahLst/>
              <a:cxnLst/>
              <a:rect r="r" b="b" t="t" l="l"/>
              <a:pathLst>
                <a:path h="1146833" w="1554055">
                  <a:moveTo>
                    <a:pt x="0" y="0"/>
                  </a:moveTo>
                  <a:lnTo>
                    <a:pt x="1554055" y="0"/>
                  </a:lnTo>
                  <a:lnTo>
                    <a:pt x="1554055" y="1146833"/>
                  </a:lnTo>
                  <a:lnTo>
                    <a:pt x="0" y="1146833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554055" cy="11944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5400000">
            <a:off x="2528187" y="7541469"/>
            <a:ext cx="1230019" cy="615010"/>
            <a:chOff x="0" y="0"/>
            <a:chExt cx="812800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61945" y="5742371"/>
            <a:ext cx="4894486" cy="193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Il media si riadatta in relazione alle nuove tecnologie. Così il francobollo è soggetto a una innovazione dettata dai tempi e il giornale sbarca in rete con le sue edizioni online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80520" y="5553575"/>
            <a:ext cx="5162550" cy="3887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1 - Quando il francobollo non si limita a raffigurare il giornale ma riprende e ricontestualizza le caratteristiche del medium giornalistico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 questo caso porta con sé gli aspetti comunicativi e valoriali del giornale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7668" y="1902696"/>
            <a:ext cx="8346332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Rimediazione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650424" y="4287200"/>
            <a:ext cx="8803867" cy="5405487"/>
            <a:chOff x="0" y="0"/>
            <a:chExt cx="1461113" cy="8971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61113" cy="897109"/>
            </a:xfrm>
            <a:custGeom>
              <a:avLst/>
              <a:gdLst/>
              <a:ahLst/>
              <a:cxnLst/>
              <a:rect r="r" b="b" t="t" l="l"/>
              <a:pathLst>
                <a:path h="897109" w="1461113">
                  <a:moveTo>
                    <a:pt x="0" y="0"/>
                  </a:moveTo>
                  <a:lnTo>
                    <a:pt x="1461113" y="0"/>
                  </a:lnTo>
                  <a:lnTo>
                    <a:pt x="1461113" y="897109"/>
                  </a:lnTo>
                  <a:lnTo>
                    <a:pt x="0" y="897109"/>
                  </a:lnTo>
                  <a:close/>
                </a:path>
              </a:pathLst>
            </a:custGeom>
            <a:blipFill>
              <a:blip r:embed="rId4"/>
              <a:stretch>
                <a:fillRect l="0" t="-2489" r="0" b="-2489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763308" y="5338304"/>
            <a:ext cx="5900553" cy="4354382"/>
            <a:chOff x="0" y="0"/>
            <a:chExt cx="1554055" cy="11468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54055" cy="1146833"/>
            </a:xfrm>
            <a:custGeom>
              <a:avLst/>
              <a:gdLst/>
              <a:ahLst/>
              <a:cxnLst/>
              <a:rect r="r" b="b" t="t" l="l"/>
              <a:pathLst>
                <a:path h="1146833" w="1554055">
                  <a:moveTo>
                    <a:pt x="0" y="0"/>
                  </a:moveTo>
                  <a:lnTo>
                    <a:pt x="1554055" y="0"/>
                  </a:lnTo>
                  <a:lnTo>
                    <a:pt x="1554055" y="1146833"/>
                  </a:lnTo>
                  <a:lnTo>
                    <a:pt x="0" y="1146833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54055" cy="11944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60670" y="5751896"/>
            <a:ext cx="5000419" cy="4060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5"/>
              </a:lnSpc>
            </a:pPr>
            <a:r>
              <a:rPr lang="en-US" sz="2139" spc="-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Communication Theory, agosto 2021</a:t>
            </a:r>
          </a:p>
          <a:p>
            <a:pPr algn="l">
              <a:lnSpc>
                <a:spcPts val="2995"/>
              </a:lnSpc>
            </a:pPr>
            <a:r>
              <a:rPr lang="en-US" sz="2139" spc="-9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Yehiel Limor, Bar-Ilan University</a:t>
            </a:r>
          </a:p>
          <a:p>
            <a:pPr algn="l">
              <a:lnSpc>
                <a:spcPts val="2995"/>
              </a:lnSpc>
            </a:pPr>
            <a:r>
              <a:rPr lang="en-US" sz="2139" spc="-9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Ilan Tamir, Ariel University</a:t>
            </a:r>
          </a:p>
          <a:p>
            <a:pPr algn="l">
              <a:lnSpc>
                <a:spcPts val="2995"/>
              </a:lnSpc>
            </a:pPr>
          </a:p>
          <a:p>
            <a:pPr algn="l">
              <a:lnSpc>
                <a:spcPts val="2995"/>
              </a:lnSpc>
            </a:pPr>
          </a:p>
          <a:p>
            <a:pPr algn="l">
              <a:lnSpc>
                <a:spcPts val="2995"/>
              </a:lnSpc>
            </a:pPr>
          </a:p>
          <a:p>
            <a:pPr algn="l">
              <a:lnSpc>
                <a:spcPts val="2995"/>
              </a:lnSpc>
            </a:pPr>
            <a:r>
              <a:rPr lang="en-US" sz="2139" spc="-9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 documenti ufficiali dello Stato che riflettono i valori che un Paese desidera rappresentare ai propri cittadini </a:t>
            </a:r>
          </a:p>
          <a:p>
            <a:pPr algn="l">
              <a:lnSpc>
                <a:spcPts val="2995"/>
              </a:lnSpc>
            </a:pPr>
            <a:r>
              <a:rPr lang="en-US" sz="2139" spc="-9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 al resto del mondo</a:t>
            </a:r>
          </a:p>
          <a:p>
            <a:pPr algn="l">
              <a:lnSpc>
                <a:spcPts val="2995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763308" y="1905506"/>
            <a:ext cx="10995563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Il media negletto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14073" y="7761114"/>
            <a:ext cx="1696038" cy="1696038"/>
            <a:chOff x="0" y="0"/>
            <a:chExt cx="446693" cy="44669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6693" cy="446693"/>
            </a:xfrm>
            <a:custGeom>
              <a:avLst/>
              <a:gdLst/>
              <a:ahLst/>
              <a:cxnLst/>
              <a:rect r="r" b="b" t="t" l="l"/>
              <a:pathLst>
                <a:path h="446693" w="446693">
                  <a:moveTo>
                    <a:pt x="0" y="0"/>
                  </a:moveTo>
                  <a:lnTo>
                    <a:pt x="446693" y="0"/>
                  </a:lnTo>
                  <a:lnTo>
                    <a:pt x="446693" y="446693"/>
                  </a:lnTo>
                  <a:lnTo>
                    <a:pt x="0" y="44669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46693" cy="4943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28700" y="8092199"/>
            <a:ext cx="1033869" cy="1033869"/>
            <a:chOff x="0" y="0"/>
            <a:chExt cx="647700" cy="6477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47700" cy="647700"/>
            </a:xfrm>
            <a:custGeom>
              <a:avLst/>
              <a:gdLst/>
              <a:ahLst/>
              <a:cxnLst/>
              <a:rect r="r" b="b" t="t" l="l"/>
              <a:pathLst>
                <a:path h="647700" w="647700">
                  <a:moveTo>
                    <a:pt x="477520" y="21590"/>
                  </a:moveTo>
                  <a:lnTo>
                    <a:pt x="374650" y="269240"/>
                  </a:lnTo>
                  <a:lnTo>
                    <a:pt x="623570" y="166370"/>
                  </a:lnTo>
                  <a:lnTo>
                    <a:pt x="647700" y="219710"/>
                  </a:lnTo>
                  <a:lnTo>
                    <a:pt x="397510" y="322580"/>
                  </a:lnTo>
                  <a:lnTo>
                    <a:pt x="647700" y="425450"/>
                  </a:lnTo>
                  <a:lnTo>
                    <a:pt x="623570" y="477520"/>
                  </a:lnTo>
                  <a:lnTo>
                    <a:pt x="374650" y="374650"/>
                  </a:lnTo>
                  <a:lnTo>
                    <a:pt x="477520" y="623570"/>
                  </a:lnTo>
                  <a:lnTo>
                    <a:pt x="425450" y="647700"/>
                  </a:lnTo>
                  <a:lnTo>
                    <a:pt x="322580" y="397510"/>
                  </a:lnTo>
                  <a:lnTo>
                    <a:pt x="219710" y="647700"/>
                  </a:lnTo>
                  <a:lnTo>
                    <a:pt x="167640" y="623570"/>
                  </a:lnTo>
                  <a:lnTo>
                    <a:pt x="269240" y="374650"/>
                  </a:lnTo>
                  <a:lnTo>
                    <a:pt x="21590" y="477520"/>
                  </a:lnTo>
                  <a:lnTo>
                    <a:pt x="0" y="425450"/>
                  </a:lnTo>
                  <a:lnTo>
                    <a:pt x="247650" y="322580"/>
                  </a:lnTo>
                  <a:lnTo>
                    <a:pt x="0" y="219710"/>
                  </a:lnTo>
                  <a:lnTo>
                    <a:pt x="21590" y="167640"/>
                  </a:lnTo>
                  <a:lnTo>
                    <a:pt x="269240" y="269240"/>
                  </a:lnTo>
                  <a:lnTo>
                    <a:pt x="167640" y="21590"/>
                  </a:lnTo>
                  <a:lnTo>
                    <a:pt x="219710" y="0"/>
                  </a:lnTo>
                  <a:lnTo>
                    <a:pt x="322580" y="247650"/>
                  </a:lnTo>
                  <a:lnTo>
                    <a:pt x="425450" y="0"/>
                  </a:lnTo>
                  <a:lnTo>
                    <a:pt x="477520" y="21590"/>
                  </a:lnTo>
                  <a:close/>
                </a:path>
              </a:pathLst>
            </a:custGeom>
            <a:solidFill>
              <a:srgbClr val="F8F5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52400" y="104775"/>
              <a:ext cx="342900" cy="390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 flipH="true">
            <a:off x="962984" y="1676501"/>
            <a:ext cx="929044" cy="0"/>
          </a:xfrm>
          <a:prstGeom prst="line">
            <a:avLst/>
          </a:prstGeom>
          <a:ln cap="flat" w="3810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V="true">
            <a:off x="962984" y="1657451"/>
            <a:ext cx="0" cy="845172"/>
          </a:xfrm>
          <a:prstGeom prst="line">
            <a:avLst/>
          </a:prstGeom>
          <a:ln cap="flat" w="3810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219925" y="1914626"/>
            <a:ext cx="5863411" cy="3521705"/>
          </a:xfrm>
          <a:custGeom>
            <a:avLst/>
            <a:gdLst/>
            <a:ahLst/>
            <a:cxnLst/>
            <a:rect r="r" b="b" t="t" l="l"/>
            <a:pathLst>
              <a:path h="3521705" w="5863411">
                <a:moveTo>
                  <a:pt x="0" y="0"/>
                </a:moveTo>
                <a:lnTo>
                  <a:pt x="5863411" y="0"/>
                </a:lnTo>
                <a:lnTo>
                  <a:pt x="5863411" y="3521705"/>
                </a:lnTo>
                <a:lnTo>
                  <a:pt x="0" y="35217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758718" y="1813396"/>
            <a:ext cx="8625114" cy="3050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89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 libertà </a:t>
            </a:r>
          </a:p>
          <a:p>
            <a:pPr algn="l">
              <a:lnSpc>
                <a:spcPts val="11889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 il potere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29177" y="5755600"/>
            <a:ext cx="8196564" cy="2715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RUOLO DELLE ROTATIVE: Negli Stati-colonie le macchine da Stampa sono arrivate in ritardo per paura che potessero circolare movimenti indipendentisti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RUOLO DEI FRANCOBOLLI:  L’emissione di francobolli (come il conio numismatico) è una delle principali azioni mediatiche per dimostrare il potere di un popolo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312015" y="5617306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1991, Jornal do Brasil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63308" y="5126573"/>
            <a:ext cx="16690983" cy="4258218"/>
            <a:chOff x="0" y="0"/>
            <a:chExt cx="1920798" cy="49003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20798" cy="490036"/>
            </a:xfrm>
            <a:custGeom>
              <a:avLst/>
              <a:gdLst/>
              <a:ahLst/>
              <a:cxnLst/>
              <a:rect r="r" b="b" t="t" l="l"/>
              <a:pathLst>
                <a:path h="490036" w="1920798">
                  <a:moveTo>
                    <a:pt x="0" y="0"/>
                  </a:moveTo>
                  <a:lnTo>
                    <a:pt x="1920798" y="0"/>
                  </a:lnTo>
                  <a:lnTo>
                    <a:pt x="1920798" y="490036"/>
                  </a:lnTo>
                  <a:lnTo>
                    <a:pt x="0" y="490036"/>
                  </a:lnTo>
                  <a:close/>
                </a:path>
              </a:pathLst>
            </a:custGeom>
            <a:blipFill>
              <a:blip r:embed="rId4"/>
              <a:stretch>
                <a:fillRect l="0" t="-78125" r="0" b="-78125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9594074" y="1645521"/>
            <a:ext cx="7437954" cy="6019216"/>
            <a:chOff x="0" y="0"/>
            <a:chExt cx="1958967" cy="15853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58967" cy="1585308"/>
            </a:xfrm>
            <a:custGeom>
              <a:avLst/>
              <a:gdLst/>
              <a:ahLst/>
              <a:cxnLst/>
              <a:rect r="r" b="b" t="t" l="l"/>
              <a:pathLst>
                <a:path h="1585308" w="1958967">
                  <a:moveTo>
                    <a:pt x="0" y="0"/>
                  </a:moveTo>
                  <a:lnTo>
                    <a:pt x="1958967" y="0"/>
                  </a:lnTo>
                  <a:lnTo>
                    <a:pt x="1958967" y="1585308"/>
                  </a:lnTo>
                  <a:lnTo>
                    <a:pt x="0" y="1585308"/>
                  </a:lnTo>
                  <a:close/>
                </a:path>
              </a:pathLst>
            </a:custGeom>
            <a:solidFill>
              <a:srgbClr val="000000"/>
            </a:solidFill>
            <a:ln w="19050" cap="sq">
              <a:solidFill>
                <a:srgbClr val="F8F5EE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958967" cy="16329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76072" y="5089097"/>
            <a:ext cx="15984512" cy="2131062"/>
            <a:chOff x="0" y="0"/>
            <a:chExt cx="4209913" cy="5612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209912" cy="561267"/>
            </a:xfrm>
            <a:custGeom>
              <a:avLst/>
              <a:gdLst/>
              <a:ahLst/>
              <a:cxnLst/>
              <a:rect r="r" b="b" t="t" l="l"/>
              <a:pathLst>
                <a:path h="561267" w="4209912">
                  <a:moveTo>
                    <a:pt x="0" y="0"/>
                  </a:moveTo>
                  <a:lnTo>
                    <a:pt x="4209912" y="0"/>
                  </a:lnTo>
                  <a:lnTo>
                    <a:pt x="4209912" y="561267"/>
                  </a:lnTo>
                  <a:lnTo>
                    <a:pt x="0" y="561267"/>
                  </a:lnTo>
                  <a:close/>
                </a:path>
              </a:pathLst>
            </a:custGeom>
            <a:solidFill>
              <a:srgbClr val="F8F5EE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4209913" cy="6088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3308" y="1954425"/>
            <a:ext cx="8625114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Vivere la carta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91436" y="2239852"/>
            <a:ext cx="6325123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Gli Stati valorizzano il quarto potere attraverso l’emissione di francobolli celebrativi. Esperienze che toccano culture, storie, rapporti diplomatici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170084" y="5385034"/>
            <a:ext cx="6325123" cy="156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i="true" spc="-79">
                <a:solidFill>
                  <a:srgbClr val="000000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 Il francoboll</a:t>
            </a:r>
            <a:r>
              <a:rPr lang="en-US" sz="1800" i="true" spc="-79">
                <a:solidFill>
                  <a:srgbClr val="000000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o, come il giornale di carta, ci ricorda che la comunicazione ha un peso fisico. Richiede un gesto: strapparlo dal foglio, inumidirlo, appiccicarlo. E quando arriva a destinazione, l'annullo postale è la firma indelebile che quella notizia, quel messaggio, è passato di lì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34654" y="5385034"/>
            <a:ext cx="6325123" cy="156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i="true" spc="-79">
                <a:solidFill>
                  <a:srgbClr val="000000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 Il </a:t>
            </a:r>
            <a:r>
              <a:rPr lang="en-US" sz="1800" i="true" spc="-79">
                <a:solidFill>
                  <a:srgbClr val="000000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giornale di carta ci ricorda che la comunicazione ha un peso fisico. Richiede un gesto: acquistarlo, sfogliarlo, leggerlo. Ci racconta di cronache raccontate attraverso la legge di McLurg, quindi con i criteri valutati in relazione a un certo punto di vista e di valori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12396" y="7424926"/>
            <a:ext cx="3661779" cy="2574828"/>
          </a:xfrm>
          <a:custGeom>
            <a:avLst/>
            <a:gdLst/>
            <a:ahLst/>
            <a:cxnLst/>
            <a:rect r="r" b="b" t="t" l="l"/>
            <a:pathLst>
              <a:path h="2574828" w="3661779">
                <a:moveTo>
                  <a:pt x="0" y="0"/>
                </a:moveTo>
                <a:lnTo>
                  <a:pt x="3661779" y="0"/>
                </a:lnTo>
                <a:lnTo>
                  <a:pt x="3661779" y="2574827"/>
                </a:lnTo>
                <a:lnTo>
                  <a:pt x="0" y="2574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902" t="0" r="-69316" b="-28798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3308" y="4293211"/>
            <a:ext cx="3633015" cy="2377365"/>
          </a:xfrm>
          <a:custGeom>
            <a:avLst/>
            <a:gdLst/>
            <a:ahLst/>
            <a:cxnLst/>
            <a:rect r="r" b="b" t="t" l="l"/>
            <a:pathLst>
              <a:path h="2377365" w="3633015">
                <a:moveTo>
                  <a:pt x="0" y="0"/>
                </a:moveTo>
                <a:lnTo>
                  <a:pt x="3633015" y="0"/>
                </a:lnTo>
                <a:lnTo>
                  <a:pt x="3633015" y="2377365"/>
                </a:lnTo>
                <a:lnTo>
                  <a:pt x="0" y="23773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948822" y="5143500"/>
            <a:ext cx="4909457" cy="3054152"/>
          </a:xfrm>
          <a:custGeom>
            <a:avLst/>
            <a:gdLst/>
            <a:ahLst/>
            <a:cxnLst/>
            <a:rect r="r" b="b" t="t" l="l"/>
            <a:pathLst>
              <a:path h="3054152" w="4909457">
                <a:moveTo>
                  <a:pt x="0" y="0"/>
                </a:moveTo>
                <a:lnTo>
                  <a:pt x="4909457" y="0"/>
                </a:lnTo>
                <a:lnTo>
                  <a:pt x="4909457" y="3054152"/>
                </a:lnTo>
                <a:lnTo>
                  <a:pt x="0" y="30541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22" t="0" r="-160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403551" y="2213159"/>
            <a:ext cx="3670813" cy="2466328"/>
          </a:xfrm>
          <a:custGeom>
            <a:avLst/>
            <a:gdLst/>
            <a:ahLst/>
            <a:cxnLst/>
            <a:rect r="r" b="b" t="t" l="l"/>
            <a:pathLst>
              <a:path h="2466328" w="3670813">
                <a:moveTo>
                  <a:pt x="0" y="0"/>
                </a:moveTo>
                <a:lnTo>
                  <a:pt x="3670813" y="0"/>
                </a:lnTo>
                <a:lnTo>
                  <a:pt x="3670813" y="2466327"/>
                </a:lnTo>
                <a:lnTo>
                  <a:pt x="0" y="24663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7668" y="1902696"/>
            <a:ext cx="6831492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 storia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78035" y="5907306"/>
            <a:ext cx="3583026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1940, Cuba 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Repertorio Medico-Habanero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458966" y="9236483"/>
            <a:ext cx="3583026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1943, RSM 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Il Popolo sammarinese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38044" y="7386826"/>
            <a:ext cx="3583026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1945, Romania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Gazeta Matematica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181402" y="3916216"/>
            <a:ext cx="2922387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1949, Urss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Giornata della stampa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3372" y="3501564"/>
            <a:ext cx="3289910" cy="4648532"/>
          </a:xfrm>
          <a:custGeom>
            <a:avLst/>
            <a:gdLst/>
            <a:ahLst/>
            <a:cxnLst/>
            <a:rect r="r" b="b" t="t" l="l"/>
            <a:pathLst>
              <a:path h="4648532" w="3289910">
                <a:moveTo>
                  <a:pt x="0" y="0"/>
                </a:moveTo>
                <a:lnTo>
                  <a:pt x="3289910" y="0"/>
                </a:lnTo>
                <a:lnTo>
                  <a:pt x="3289910" y="4648532"/>
                </a:lnTo>
                <a:lnTo>
                  <a:pt x="0" y="46485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824" t="-4398" r="-2504" b="-203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499735" y="1883800"/>
            <a:ext cx="3396123" cy="2421310"/>
          </a:xfrm>
          <a:custGeom>
            <a:avLst/>
            <a:gdLst/>
            <a:ahLst/>
            <a:cxnLst/>
            <a:rect r="r" b="b" t="t" l="l"/>
            <a:pathLst>
              <a:path h="2421310" w="3396123">
                <a:moveTo>
                  <a:pt x="0" y="0"/>
                </a:moveTo>
                <a:lnTo>
                  <a:pt x="3396123" y="0"/>
                </a:lnTo>
                <a:lnTo>
                  <a:pt x="3396123" y="2421310"/>
                </a:lnTo>
                <a:lnTo>
                  <a:pt x="0" y="24213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55966" y="7031173"/>
            <a:ext cx="5762421" cy="2758353"/>
          </a:xfrm>
          <a:custGeom>
            <a:avLst/>
            <a:gdLst/>
            <a:ahLst/>
            <a:cxnLst/>
            <a:rect r="r" b="b" t="t" l="l"/>
            <a:pathLst>
              <a:path h="2758353" w="5762421">
                <a:moveTo>
                  <a:pt x="0" y="0"/>
                </a:moveTo>
                <a:lnTo>
                  <a:pt x="5762421" y="0"/>
                </a:lnTo>
                <a:lnTo>
                  <a:pt x="5762421" y="2758353"/>
                </a:lnTo>
                <a:lnTo>
                  <a:pt x="0" y="27583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508169" y="1804051"/>
            <a:ext cx="7177026" cy="4493697"/>
          </a:xfrm>
          <a:custGeom>
            <a:avLst/>
            <a:gdLst/>
            <a:ahLst/>
            <a:cxnLst/>
            <a:rect r="r" b="b" t="t" l="l"/>
            <a:pathLst>
              <a:path h="4493697" w="7177026">
                <a:moveTo>
                  <a:pt x="0" y="0"/>
                </a:moveTo>
                <a:lnTo>
                  <a:pt x="7177026" y="0"/>
                </a:lnTo>
                <a:lnTo>
                  <a:pt x="7177026" y="4493697"/>
                </a:lnTo>
                <a:lnTo>
                  <a:pt x="0" y="44936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7668" y="1965614"/>
            <a:ext cx="6831492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Pravda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875940" y="7386826"/>
            <a:ext cx="3583026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1950, Urss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Iskra e Pravda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508169" y="6410337"/>
            <a:ext cx="1789864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1962, Bulgaria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Pravda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633351" y="9071960"/>
            <a:ext cx="1491893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1962, Urss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Pravda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531903" y="4380230"/>
            <a:ext cx="2922387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1964, Urss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 stampa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6077" y="5068367"/>
            <a:ext cx="5173970" cy="3523279"/>
          </a:xfrm>
          <a:custGeom>
            <a:avLst/>
            <a:gdLst/>
            <a:ahLst/>
            <a:cxnLst/>
            <a:rect r="r" b="b" t="t" l="l"/>
            <a:pathLst>
              <a:path h="3523279" w="5173970">
                <a:moveTo>
                  <a:pt x="0" y="0"/>
                </a:moveTo>
                <a:lnTo>
                  <a:pt x="5173970" y="0"/>
                </a:lnTo>
                <a:lnTo>
                  <a:pt x="5173970" y="3523279"/>
                </a:lnTo>
                <a:lnTo>
                  <a:pt x="0" y="3523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468" t="-11161" r="-6688" b="-848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572721" y="3905192"/>
            <a:ext cx="3866116" cy="5968565"/>
          </a:xfrm>
          <a:custGeom>
            <a:avLst/>
            <a:gdLst/>
            <a:ahLst/>
            <a:cxnLst/>
            <a:rect r="r" b="b" t="t" l="l"/>
            <a:pathLst>
              <a:path h="5968565" w="3866116">
                <a:moveTo>
                  <a:pt x="0" y="0"/>
                </a:moveTo>
                <a:lnTo>
                  <a:pt x="3866115" y="0"/>
                </a:lnTo>
                <a:lnTo>
                  <a:pt x="3866115" y="5968565"/>
                </a:lnTo>
                <a:lnTo>
                  <a:pt x="0" y="59685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19539" y="1645521"/>
            <a:ext cx="4534751" cy="3825498"/>
          </a:xfrm>
          <a:custGeom>
            <a:avLst/>
            <a:gdLst/>
            <a:ahLst/>
            <a:cxnLst/>
            <a:rect r="r" b="b" t="t" l="l"/>
            <a:pathLst>
              <a:path h="3825498" w="4534751">
                <a:moveTo>
                  <a:pt x="0" y="0"/>
                </a:moveTo>
                <a:lnTo>
                  <a:pt x="4534751" y="0"/>
                </a:lnTo>
                <a:lnTo>
                  <a:pt x="4534751" y="3825498"/>
                </a:lnTo>
                <a:lnTo>
                  <a:pt x="0" y="38254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7668" y="1902696"/>
            <a:ext cx="6831492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 libertà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539051" y="5604369"/>
            <a:ext cx="291523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2020, Germania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08726" y="8772621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1958, Canada - Una stampa libera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67440" y="9508015"/>
            <a:ext cx="340285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1958, Usa - Libertà di stampa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82970" y="1645521"/>
            <a:ext cx="5047545" cy="6120560"/>
          </a:xfrm>
          <a:custGeom>
            <a:avLst/>
            <a:gdLst/>
            <a:ahLst/>
            <a:cxnLst/>
            <a:rect r="r" b="b" t="t" l="l"/>
            <a:pathLst>
              <a:path h="6120560" w="5047545">
                <a:moveTo>
                  <a:pt x="0" y="0"/>
                </a:moveTo>
                <a:lnTo>
                  <a:pt x="5047545" y="0"/>
                </a:lnTo>
                <a:lnTo>
                  <a:pt x="5047545" y="6120559"/>
                </a:lnTo>
                <a:lnTo>
                  <a:pt x="0" y="6120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287" t="-1462" r="-12863" b="-92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808523" y="4705800"/>
            <a:ext cx="3502933" cy="4882040"/>
          </a:xfrm>
          <a:custGeom>
            <a:avLst/>
            <a:gdLst/>
            <a:ahLst/>
            <a:cxnLst/>
            <a:rect r="r" b="b" t="t" l="l"/>
            <a:pathLst>
              <a:path h="4882040" w="3502933">
                <a:moveTo>
                  <a:pt x="0" y="0"/>
                </a:moveTo>
                <a:lnTo>
                  <a:pt x="3502933" y="0"/>
                </a:lnTo>
                <a:lnTo>
                  <a:pt x="3502933" y="4882040"/>
                </a:lnTo>
                <a:lnTo>
                  <a:pt x="0" y="48820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49752" y="5184607"/>
            <a:ext cx="3441778" cy="4777628"/>
          </a:xfrm>
          <a:custGeom>
            <a:avLst/>
            <a:gdLst/>
            <a:ahLst/>
            <a:cxnLst/>
            <a:rect r="r" b="b" t="t" l="l"/>
            <a:pathLst>
              <a:path h="4777628" w="3441778">
                <a:moveTo>
                  <a:pt x="0" y="0"/>
                </a:moveTo>
                <a:lnTo>
                  <a:pt x="3441778" y="0"/>
                </a:lnTo>
                <a:lnTo>
                  <a:pt x="3441778" y="4777629"/>
                </a:lnTo>
                <a:lnTo>
                  <a:pt x="0" y="47776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7668" y="1902696"/>
            <a:ext cx="7453180" cy="278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Le realtà</a:t>
            </a:r>
          </a:p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 categoria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815276" y="7899430"/>
            <a:ext cx="291523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2006,  SMOM, Usfi</a:t>
            </a:r>
          </a:p>
        </p:txBody>
      </p:sp>
      <p:sp>
        <p:nvSpPr>
          <p:cNvPr name="TextBox 11" id="11"/>
          <p:cNvSpPr txBox="true"/>
          <p:nvPr/>
        </p:nvSpPr>
        <p:spPr>
          <a:xfrm rot="-5400000">
            <a:off x="2670524" y="6548679"/>
            <a:ext cx="3414909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2024, Kazakhstan</a:t>
            </a:r>
          </a:p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Cento anni stampa sportiva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28639" y="8824570"/>
            <a:ext cx="4062220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2025, Bulgaria - Incontro mondiale </a:t>
            </a:r>
          </a:p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dei media bulgari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96518" y="2024127"/>
            <a:ext cx="3563395" cy="5336448"/>
          </a:xfrm>
          <a:custGeom>
            <a:avLst/>
            <a:gdLst/>
            <a:ahLst/>
            <a:cxnLst/>
            <a:rect r="r" b="b" t="t" l="l"/>
            <a:pathLst>
              <a:path h="5336448" w="3563395">
                <a:moveTo>
                  <a:pt x="0" y="0"/>
                </a:moveTo>
                <a:lnTo>
                  <a:pt x="3563395" y="0"/>
                </a:lnTo>
                <a:lnTo>
                  <a:pt x="3563395" y="5336449"/>
                </a:lnTo>
                <a:lnTo>
                  <a:pt x="0" y="5336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65" t="0" r="-2648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53407" y="5211540"/>
            <a:ext cx="2769306" cy="2809695"/>
          </a:xfrm>
          <a:custGeom>
            <a:avLst/>
            <a:gdLst/>
            <a:ahLst/>
            <a:cxnLst/>
            <a:rect r="r" b="b" t="t" l="l"/>
            <a:pathLst>
              <a:path h="2809695" w="2769306">
                <a:moveTo>
                  <a:pt x="0" y="0"/>
                </a:moveTo>
                <a:lnTo>
                  <a:pt x="2769306" y="0"/>
                </a:lnTo>
                <a:lnTo>
                  <a:pt x="2769306" y="2809695"/>
                </a:lnTo>
                <a:lnTo>
                  <a:pt x="0" y="2809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2770" y="5077516"/>
            <a:ext cx="3509607" cy="2640724"/>
          </a:xfrm>
          <a:custGeom>
            <a:avLst/>
            <a:gdLst/>
            <a:ahLst/>
            <a:cxnLst/>
            <a:rect r="r" b="b" t="t" l="l"/>
            <a:pathLst>
              <a:path h="2640724" w="3509607">
                <a:moveTo>
                  <a:pt x="0" y="0"/>
                </a:moveTo>
                <a:lnTo>
                  <a:pt x="3509606" y="0"/>
                </a:lnTo>
                <a:lnTo>
                  <a:pt x="3509606" y="2640724"/>
                </a:lnTo>
                <a:lnTo>
                  <a:pt x="0" y="2640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62042" y="5648201"/>
            <a:ext cx="2508774" cy="4102295"/>
          </a:xfrm>
          <a:custGeom>
            <a:avLst/>
            <a:gdLst/>
            <a:ahLst/>
            <a:cxnLst/>
            <a:rect r="r" b="b" t="t" l="l"/>
            <a:pathLst>
              <a:path h="4102295" w="2508774">
                <a:moveTo>
                  <a:pt x="0" y="0"/>
                </a:moveTo>
                <a:lnTo>
                  <a:pt x="2508775" y="0"/>
                </a:lnTo>
                <a:lnTo>
                  <a:pt x="2508775" y="4102295"/>
                </a:lnTo>
                <a:lnTo>
                  <a:pt x="0" y="41022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7668" y="1902696"/>
            <a:ext cx="6831492" cy="278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Agenzie </a:t>
            </a:r>
          </a:p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 stampa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907517" y="7493926"/>
            <a:ext cx="145239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1972, Belga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60205" y="8020181"/>
            <a:ext cx="145239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1976, Apa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622908" y="7828571"/>
            <a:ext cx="145239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1979, Anp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52035" y="9377751"/>
            <a:ext cx="475976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1999, Press Trust of India News Agency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86262" y="1777325"/>
            <a:ext cx="4273652" cy="5702612"/>
          </a:xfrm>
          <a:custGeom>
            <a:avLst/>
            <a:gdLst/>
            <a:ahLst/>
            <a:cxnLst/>
            <a:rect r="r" b="b" t="t" l="l"/>
            <a:pathLst>
              <a:path h="5702612" w="4273652">
                <a:moveTo>
                  <a:pt x="0" y="0"/>
                </a:moveTo>
                <a:lnTo>
                  <a:pt x="4273651" y="0"/>
                </a:lnTo>
                <a:lnTo>
                  <a:pt x="4273651" y="5702612"/>
                </a:lnTo>
                <a:lnTo>
                  <a:pt x="0" y="57026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69" t="-2128" r="-12986" b="-418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3308" y="3736586"/>
            <a:ext cx="4756525" cy="5930346"/>
          </a:xfrm>
          <a:custGeom>
            <a:avLst/>
            <a:gdLst/>
            <a:ahLst/>
            <a:cxnLst/>
            <a:rect r="r" b="b" t="t" l="l"/>
            <a:pathLst>
              <a:path h="5930346" w="4756525">
                <a:moveTo>
                  <a:pt x="0" y="0"/>
                </a:moveTo>
                <a:lnTo>
                  <a:pt x="4756525" y="0"/>
                </a:lnTo>
                <a:lnTo>
                  <a:pt x="4756525" y="5930345"/>
                </a:lnTo>
                <a:lnTo>
                  <a:pt x="0" y="59303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756038" y="3877616"/>
            <a:ext cx="3581231" cy="4629582"/>
          </a:xfrm>
          <a:custGeom>
            <a:avLst/>
            <a:gdLst/>
            <a:ahLst/>
            <a:cxnLst/>
            <a:rect r="r" b="b" t="t" l="l"/>
            <a:pathLst>
              <a:path h="4629582" w="3581231">
                <a:moveTo>
                  <a:pt x="0" y="0"/>
                </a:moveTo>
                <a:lnTo>
                  <a:pt x="3581230" y="0"/>
                </a:lnTo>
                <a:lnTo>
                  <a:pt x="3581230" y="4629582"/>
                </a:lnTo>
                <a:lnTo>
                  <a:pt x="0" y="46295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7668" y="1902696"/>
            <a:ext cx="9845739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Le figure celebri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37268" y="8134453"/>
            <a:ext cx="3731362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1977, Fidel Cano El Espectador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20538" y="9294186"/>
            <a:ext cx="3826115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1952, Henri Bourassa - Le Devoir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134815" y="7533897"/>
            <a:ext cx="2205958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2001, Montanelli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336757"/>
            <a:ext cx="4962437" cy="6458687"/>
          </a:xfrm>
          <a:custGeom>
            <a:avLst/>
            <a:gdLst/>
            <a:ahLst/>
            <a:cxnLst/>
            <a:rect r="r" b="b" t="t" l="l"/>
            <a:pathLst>
              <a:path h="6458687" w="4962437">
                <a:moveTo>
                  <a:pt x="0" y="0"/>
                </a:moveTo>
                <a:lnTo>
                  <a:pt x="4962437" y="0"/>
                </a:lnTo>
                <a:lnTo>
                  <a:pt x="4962437" y="6458688"/>
                </a:lnTo>
                <a:lnTo>
                  <a:pt x="0" y="64586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71365" y="1479318"/>
            <a:ext cx="5165004" cy="6829044"/>
          </a:xfrm>
          <a:custGeom>
            <a:avLst/>
            <a:gdLst/>
            <a:ahLst/>
            <a:cxnLst/>
            <a:rect r="r" b="b" t="t" l="l"/>
            <a:pathLst>
              <a:path h="6829044" w="5165004">
                <a:moveTo>
                  <a:pt x="0" y="0"/>
                </a:moveTo>
                <a:lnTo>
                  <a:pt x="5165004" y="0"/>
                </a:lnTo>
                <a:lnTo>
                  <a:pt x="5165004" y="6829044"/>
                </a:lnTo>
                <a:lnTo>
                  <a:pt x="0" y="68290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-1062992">
            <a:off x="6676479" y="7305637"/>
            <a:ext cx="5507545" cy="344345"/>
            <a:chOff x="0" y="0"/>
            <a:chExt cx="3809103" cy="2381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809103" cy="238155"/>
            </a:xfrm>
            <a:custGeom>
              <a:avLst/>
              <a:gdLst/>
              <a:ahLst/>
              <a:cxnLst/>
              <a:rect r="r" b="b" t="t" l="l"/>
              <a:pathLst>
                <a:path h="238155" w="3809103">
                  <a:moveTo>
                    <a:pt x="0" y="0"/>
                  </a:moveTo>
                  <a:lnTo>
                    <a:pt x="3605903" y="0"/>
                  </a:lnTo>
                  <a:lnTo>
                    <a:pt x="3809103" y="119077"/>
                  </a:lnTo>
                  <a:lnTo>
                    <a:pt x="3605903" y="238155"/>
                  </a:lnTo>
                  <a:lnTo>
                    <a:pt x="0" y="238155"/>
                  </a:lnTo>
                  <a:lnTo>
                    <a:pt x="203200" y="1190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77800" y="-38100"/>
              <a:ext cx="3555103" cy="2762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97668" y="1902696"/>
            <a:ext cx="8346332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Grandi eventi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51437" y="8441712"/>
            <a:ext cx="340285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2001, Gibraltar Chronicle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34627" y="9403861"/>
            <a:ext cx="340285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1969, Il Messaggero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764196" y="1645521"/>
            <a:ext cx="5405456" cy="7006653"/>
          </a:xfrm>
          <a:custGeom>
            <a:avLst/>
            <a:gdLst/>
            <a:ahLst/>
            <a:cxnLst/>
            <a:rect r="r" b="b" t="t" l="l"/>
            <a:pathLst>
              <a:path h="7006653" w="5405456">
                <a:moveTo>
                  <a:pt x="0" y="0"/>
                </a:moveTo>
                <a:lnTo>
                  <a:pt x="5405456" y="0"/>
                </a:lnTo>
                <a:lnTo>
                  <a:pt x="5405456" y="7006652"/>
                </a:lnTo>
                <a:lnTo>
                  <a:pt x="0" y="70066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63308" y="1902696"/>
            <a:ext cx="8244420" cy="278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 transizione</a:t>
            </a:r>
          </a:p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carta-web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627109" y="8785523"/>
            <a:ext cx="454254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1995, Diario de Pernambuco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01353" y="1492998"/>
            <a:ext cx="4978362" cy="7102236"/>
          </a:xfrm>
          <a:custGeom>
            <a:avLst/>
            <a:gdLst/>
            <a:ahLst/>
            <a:cxnLst/>
            <a:rect r="r" b="b" t="t" l="l"/>
            <a:pathLst>
              <a:path h="7102236" w="4978362">
                <a:moveTo>
                  <a:pt x="0" y="0"/>
                </a:moveTo>
                <a:lnTo>
                  <a:pt x="4978362" y="0"/>
                </a:lnTo>
                <a:lnTo>
                  <a:pt x="4978362" y="7102237"/>
                </a:lnTo>
                <a:lnTo>
                  <a:pt x="0" y="71022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7668" y="1902696"/>
            <a:ext cx="9080810" cy="4139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Lo strumento</a:t>
            </a:r>
          </a:p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 propaganda</a:t>
            </a:r>
          </a:p>
          <a:p>
            <a:pPr algn="l">
              <a:lnSpc>
                <a:spcPts val="10667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2237171" y="8678555"/>
            <a:ext cx="454254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2025, Ucraina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17180" y="3832057"/>
            <a:ext cx="3176511" cy="2286125"/>
          </a:xfrm>
          <a:custGeom>
            <a:avLst/>
            <a:gdLst/>
            <a:ahLst/>
            <a:cxnLst/>
            <a:rect r="r" b="b" t="t" l="l"/>
            <a:pathLst>
              <a:path h="2286125" w="3176511">
                <a:moveTo>
                  <a:pt x="0" y="0"/>
                </a:moveTo>
                <a:lnTo>
                  <a:pt x="3176511" y="0"/>
                </a:lnTo>
                <a:lnTo>
                  <a:pt x="3176511" y="2286126"/>
                </a:lnTo>
                <a:lnTo>
                  <a:pt x="0" y="2286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7180" y="6624278"/>
            <a:ext cx="2034939" cy="2846885"/>
          </a:xfrm>
          <a:custGeom>
            <a:avLst/>
            <a:gdLst/>
            <a:ahLst/>
            <a:cxnLst/>
            <a:rect r="r" b="b" t="t" l="l"/>
            <a:pathLst>
              <a:path h="2846885" w="2034939">
                <a:moveTo>
                  <a:pt x="0" y="0"/>
                </a:moveTo>
                <a:lnTo>
                  <a:pt x="2034939" y="0"/>
                </a:lnTo>
                <a:lnTo>
                  <a:pt x="2034939" y="2846885"/>
                </a:lnTo>
                <a:lnTo>
                  <a:pt x="0" y="28468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939354" y="1930018"/>
            <a:ext cx="2825033" cy="3804079"/>
          </a:xfrm>
          <a:custGeom>
            <a:avLst/>
            <a:gdLst/>
            <a:ahLst/>
            <a:cxnLst/>
            <a:rect r="r" b="b" t="t" l="l"/>
            <a:pathLst>
              <a:path h="3804079" w="2825033">
                <a:moveTo>
                  <a:pt x="0" y="0"/>
                </a:moveTo>
                <a:lnTo>
                  <a:pt x="2825033" y="0"/>
                </a:lnTo>
                <a:lnTo>
                  <a:pt x="2825033" y="3804079"/>
                </a:lnTo>
                <a:lnTo>
                  <a:pt x="0" y="38040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507735" y="3832057"/>
            <a:ext cx="2470990" cy="3397612"/>
          </a:xfrm>
          <a:custGeom>
            <a:avLst/>
            <a:gdLst/>
            <a:ahLst/>
            <a:cxnLst/>
            <a:rect r="r" b="b" t="t" l="l"/>
            <a:pathLst>
              <a:path h="3397612" w="2470990">
                <a:moveTo>
                  <a:pt x="0" y="0"/>
                </a:moveTo>
                <a:lnTo>
                  <a:pt x="2470991" y="0"/>
                </a:lnTo>
                <a:lnTo>
                  <a:pt x="2470991" y="3397612"/>
                </a:lnTo>
                <a:lnTo>
                  <a:pt x="0" y="33976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798800" y="5411241"/>
            <a:ext cx="3788129" cy="2636480"/>
          </a:xfrm>
          <a:custGeom>
            <a:avLst/>
            <a:gdLst/>
            <a:ahLst/>
            <a:cxnLst/>
            <a:rect r="r" b="b" t="t" l="l"/>
            <a:pathLst>
              <a:path h="2636480" w="3788129">
                <a:moveTo>
                  <a:pt x="0" y="0"/>
                </a:moveTo>
                <a:lnTo>
                  <a:pt x="3788129" y="0"/>
                </a:lnTo>
                <a:lnTo>
                  <a:pt x="3788129" y="2636479"/>
                </a:lnTo>
                <a:lnTo>
                  <a:pt x="0" y="26364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5733581" y="9046954"/>
            <a:ext cx="11525719" cy="424209"/>
            <a:chOff x="0" y="0"/>
            <a:chExt cx="3035580" cy="1117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35580" cy="111726"/>
            </a:xfrm>
            <a:custGeom>
              <a:avLst/>
              <a:gdLst/>
              <a:ahLst/>
              <a:cxnLst/>
              <a:rect r="r" b="b" t="t" l="l"/>
              <a:pathLst>
                <a:path h="111726" w="3035580">
                  <a:moveTo>
                    <a:pt x="0" y="0"/>
                  </a:moveTo>
                  <a:lnTo>
                    <a:pt x="2832380" y="0"/>
                  </a:lnTo>
                  <a:lnTo>
                    <a:pt x="3035580" y="55863"/>
                  </a:lnTo>
                  <a:lnTo>
                    <a:pt x="2832380" y="111726"/>
                  </a:lnTo>
                  <a:lnTo>
                    <a:pt x="0" y="111726"/>
                  </a:lnTo>
                  <a:lnTo>
                    <a:pt x="203200" y="558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1A57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77800" y="-38100"/>
              <a:ext cx="2781580" cy="1498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7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3788080" y="6484773"/>
            <a:ext cx="3175460" cy="2317600"/>
          </a:xfrm>
          <a:custGeom>
            <a:avLst/>
            <a:gdLst/>
            <a:ahLst/>
            <a:cxnLst/>
            <a:rect r="r" b="b" t="t" l="l"/>
            <a:pathLst>
              <a:path h="2317600" w="3175460">
                <a:moveTo>
                  <a:pt x="0" y="0"/>
                </a:moveTo>
                <a:lnTo>
                  <a:pt x="3175460" y="0"/>
                </a:lnTo>
                <a:lnTo>
                  <a:pt x="3175460" y="2317600"/>
                </a:lnTo>
                <a:lnTo>
                  <a:pt x="0" y="2317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0887" t="0" r="-31701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17180" y="1902696"/>
            <a:ext cx="6831492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La Spagna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141106" y="9397195"/>
            <a:ext cx="329274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</a:t>
            </a: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982 Zeri i popullit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598289" y="3131335"/>
            <a:ext cx="238043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2003 -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63372" y="6109547"/>
            <a:ext cx="238566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2003, Faro de Vigo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840096" y="9052877"/>
            <a:ext cx="259289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2003, Diario de Cadiz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055426" y="5867447"/>
            <a:ext cx="270896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2004, Diario de Burgos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492063" y="7387467"/>
            <a:ext cx="295660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2003, El Diario Montañes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877968" y="8178909"/>
            <a:ext cx="270896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2003, Abc</a:t>
            </a:r>
          </a:p>
        </p:txBody>
      </p:sp>
      <p:sp>
        <p:nvSpPr>
          <p:cNvPr name="TextBox 23" id="23"/>
          <p:cNvSpPr txBox="true"/>
          <p:nvPr/>
        </p:nvSpPr>
        <p:spPr>
          <a:xfrm rot="-5400000">
            <a:off x="16469780" y="7813767"/>
            <a:ext cx="154094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2026, El Pais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257413" y="2934014"/>
            <a:ext cx="4379085" cy="6039130"/>
          </a:xfrm>
          <a:custGeom>
            <a:avLst/>
            <a:gdLst/>
            <a:ahLst/>
            <a:cxnLst/>
            <a:rect r="r" b="b" t="t" l="l"/>
            <a:pathLst>
              <a:path h="6039130" w="4379085">
                <a:moveTo>
                  <a:pt x="0" y="0"/>
                </a:moveTo>
                <a:lnTo>
                  <a:pt x="4379085" y="0"/>
                </a:lnTo>
                <a:lnTo>
                  <a:pt x="4379085" y="6039130"/>
                </a:lnTo>
                <a:lnTo>
                  <a:pt x="0" y="60391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29384" y="5184607"/>
            <a:ext cx="3968515" cy="2944569"/>
          </a:xfrm>
          <a:custGeom>
            <a:avLst/>
            <a:gdLst/>
            <a:ahLst/>
            <a:cxnLst/>
            <a:rect r="r" b="b" t="t" l="l"/>
            <a:pathLst>
              <a:path h="2944569" w="3968515">
                <a:moveTo>
                  <a:pt x="0" y="0"/>
                </a:moveTo>
                <a:lnTo>
                  <a:pt x="3968515" y="0"/>
                </a:lnTo>
                <a:lnTo>
                  <a:pt x="3968515" y="2944569"/>
                </a:lnTo>
                <a:lnTo>
                  <a:pt x="0" y="29445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889215" y="1645521"/>
            <a:ext cx="5096578" cy="6780948"/>
          </a:xfrm>
          <a:custGeom>
            <a:avLst/>
            <a:gdLst/>
            <a:ahLst/>
            <a:cxnLst/>
            <a:rect r="r" b="b" t="t" l="l"/>
            <a:pathLst>
              <a:path h="6780948" w="5096578">
                <a:moveTo>
                  <a:pt x="0" y="0"/>
                </a:moveTo>
                <a:lnTo>
                  <a:pt x="5096578" y="0"/>
                </a:lnTo>
                <a:lnTo>
                  <a:pt x="5096578" y="6780948"/>
                </a:lnTo>
                <a:lnTo>
                  <a:pt x="0" y="6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7668" y="1902696"/>
            <a:ext cx="6831492" cy="2786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 media</a:t>
            </a:r>
          </a:p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italiani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141106" y="9397195"/>
            <a:ext cx="329274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</a:t>
            </a: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982 Zeri i popullit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605356" y="8495030"/>
            <a:ext cx="2380437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1985, Informazione giornalistica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64726" y="8160385"/>
            <a:ext cx="3733173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1996, La Gazzetta dello Sport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54361" y="9062550"/>
            <a:ext cx="3733173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1996, La Gazzetta dello Sport</a:t>
            </a:r>
          </a:p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RSM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42575" y="1488261"/>
            <a:ext cx="3613268" cy="5275711"/>
          </a:xfrm>
          <a:custGeom>
            <a:avLst/>
            <a:gdLst/>
            <a:ahLst/>
            <a:cxnLst/>
            <a:rect r="r" b="b" t="t" l="l"/>
            <a:pathLst>
              <a:path h="5275711" w="3613268">
                <a:moveTo>
                  <a:pt x="0" y="0"/>
                </a:moveTo>
                <a:lnTo>
                  <a:pt x="3613269" y="0"/>
                </a:lnTo>
                <a:lnTo>
                  <a:pt x="3613269" y="5275711"/>
                </a:lnTo>
                <a:lnTo>
                  <a:pt x="0" y="52757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115469" y="2172041"/>
            <a:ext cx="3755609" cy="5264713"/>
          </a:xfrm>
          <a:custGeom>
            <a:avLst/>
            <a:gdLst/>
            <a:ahLst/>
            <a:cxnLst/>
            <a:rect r="r" b="b" t="t" l="l"/>
            <a:pathLst>
              <a:path h="5264713" w="3755609">
                <a:moveTo>
                  <a:pt x="0" y="0"/>
                </a:moveTo>
                <a:lnTo>
                  <a:pt x="3755610" y="0"/>
                </a:lnTo>
                <a:lnTo>
                  <a:pt x="3755610" y="5264713"/>
                </a:lnTo>
                <a:lnTo>
                  <a:pt x="0" y="5264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1232" y="3461607"/>
            <a:ext cx="3953253" cy="4672775"/>
          </a:xfrm>
          <a:custGeom>
            <a:avLst/>
            <a:gdLst/>
            <a:ahLst/>
            <a:cxnLst/>
            <a:rect r="r" b="b" t="t" l="l"/>
            <a:pathLst>
              <a:path h="4672775" w="3953253">
                <a:moveTo>
                  <a:pt x="0" y="0"/>
                </a:moveTo>
                <a:lnTo>
                  <a:pt x="3953254" y="0"/>
                </a:lnTo>
                <a:lnTo>
                  <a:pt x="3953254" y="4672775"/>
                </a:lnTo>
                <a:lnTo>
                  <a:pt x="0" y="4672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812" t="-5644" r="-4765" b="-3628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7668" y="1902696"/>
            <a:ext cx="6831492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Futuro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141106" y="9397195"/>
            <a:ext cx="329274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</a:t>
            </a: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982 Zeri i popullit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8221132"/>
            <a:ext cx="488602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Media da sfogliare - Media multimediale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67440" y="8221132"/>
            <a:ext cx="569186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Media da affrancare - Media con ruolo memoria</a:t>
            </a:r>
          </a:p>
        </p:txBody>
      </p:sp>
      <p:sp>
        <p:nvSpPr>
          <p:cNvPr name="TextBox 13" id="13"/>
          <p:cNvSpPr txBox="true"/>
          <p:nvPr/>
        </p:nvSpPr>
        <p:spPr>
          <a:xfrm rot="-5463456">
            <a:off x="15498175" y="5517211"/>
            <a:ext cx="314858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2025, Corriere dello Sport</a:t>
            </a:r>
          </a:p>
        </p:txBody>
      </p:sp>
      <p:sp>
        <p:nvSpPr>
          <p:cNvPr name="TextBox 14" id="14"/>
          <p:cNvSpPr txBox="true"/>
          <p:nvPr/>
        </p:nvSpPr>
        <p:spPr>
          <a:xfrm rot="-5463456">
            <a:off x="11058854" y="5000837"/>
            <a:ext cx="314858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2026, Corriere della Sera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63308" y="1141899"/>
            <a:ext cx="16690983" cy="0"/>
          </a:xfrm>
          <a:prstGeom prst="line">
            <a:avLst/>
          </a:prstGeom>
          <a:ln cap="flat" w="19050">
            <a:solidFill>
              <a:srgbClr val="0E1A5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97668" y="567559"/>
            <a:ext cx="565703" cy="391878"/>
          </a:xfrm>
          <a:custGeom>
            <a:avLst/>
            <a:gdLst/>
            <a:ahLst/>
            <a:cxnLst/>
            <a:rect r="r" b="b" t="t" l="l"/>
            <a:pathLst>
              <a:path h="391878" w="565703">
                <a:moveTo>
                  <a:pt x="0" y="0"/>
                </a:moveTo>
                <a:lnTo>
                  <a:pt x="565704" y="0"/>
                </a:lnTo>
                <a:lnTo>
                  <a:pt x="565704" y="391878"/>
                </a:lnTo>
                <a:lnTo>
                  <a:pt x="0" y="391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63308" y="3927568"/>
            <a:ext cx="16690983" cy="5457223"/>
            <a:chOff x="0" y="0"/>
            <a:chExt cx="1920798" cy="62801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20798" cy="628017"/>
            </a:xfrm>
            <a:custGeom>
              <a:avLst/>
              <a:gdLst/>
              <a:ahLst/>
              <a:cxnLst/>
              <a:rect r="r" b="b" t="t" l="l"/>
              <a:pathLst>
                <a:path h="628017" w="1920798">
                  <a:moveTo>
                    <a:pt x="0" y="0"/>
                  </a:moveTo>
                  <a:lnTo>
                    <a:pt x="1920798" y="0"/>
                  </a:lnTo>
                  <a:lnTo>
                    <a:pt x="1920798" y="628017"/>
                  </a:lnTo>
                  <a:lnTo>
                    <a:pt x="0" y="628017"/>
                  </a:lnTo>
                  <a:close/>
                </a:path>
              </a:pathLst>
            </a:custGeom>
            <a:blipFill>
              <a:blip r:embed="rId4"/>
              <a:stretch>
                <a:fillRect l="0" t="-51950" r="0" b="-51950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9594074" y="1645521"/>
            <a:ext cx="7437954" cy="4116473"/>
            <a:chOff x="0" y="0"/>
            <a:chExt cx="1958967" cy="108417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58967" cy="1084174"/>
            </a:xfrm>
            <a:custGeom>
              <a:avLst/>
              <a:gdLst/>
              <a:ahLst/>
              <a:cxnLst/>
              <a:rect r="r" b="b" t="t" l="l"/>
              <a:pathLst>
                <a:path h="1084174" w="1958967">
                  <a:moveTo>
                    <a:pt x="0" y="0"/>
                  </a:moveTo>
                  <a:lnTo>
                    <a:pt x="1958967" y="0"/>
                  </a:lnTo>
                  <a:lnTo>
                    <a:pt x="1958967" y="1084174"/>
                  </a:lnTo>
                  <a:lnTo>
                    <a:pt x="0" y="1084174"/>
                  </a:lnTo>
                  <a:close/>
                </a:path>
              </a:pathLst>
            </a:custGeom>
            <a:solidFill>
              <a:srgbClr val="000000"/>
            </a:solidFill>
            <a:ln w="19050" cap="sq">
              <a:solidFill>
                <a:srgbClr val="F8F5EE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958967" cy="11317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4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55867" y="502232"/>
            <a:ext cx="3541348" cy="41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4"/>
              </a:lnSpc>
            </a:pPr>
            <a:r>
              <a:rPr lang="en-US" sz="2396" spc="-194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Usfi, 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682970" y="586692"/>
            <a:ext cx="477132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b="true" sz="2199" spc="-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Giampiero Valenza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3308" y="1954425"/>
            <a:ext cx="8625114" cy="1434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67"/>
              </a:lnSpc>
            </a:pPr>
            <a:r>
              <a:rPr lang="en-US" sz="11111" spc="-900" b="tru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Conclusioni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091436" y="2239852"/>
            <a:ext cx="6325123" cy="2715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Carta e francobollo sono una resistenza fisica contro la sovraespressione dell’informazione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Uno strumento di riflessione intermediale e di analisi geopolitica</a:t>
            </a: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  <a:r>
              <a:rPr lang="en-US" sz="2199" spc="-96">
                <a:solidFill>
                  <a:srgbClr val="F8F5EE"/>
                </a:solidFill>
                <a:latin typeface="Open Sauce"/>
                <a:ea typeface="Open Sauce"/>
                <a:cs typeface="Open Sauce"/>
                <a:sym typeface="Open Sauce"/>
              </a:rPr>
              <a:t>Un’occasione didattica di analisi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DAHUQWIeBMI</dc:identifier>
  <dcterms:modified xsi:type="dcterms:W3CDTF">2011-08-01T06:04:30Z</dcterms:modified>
  <cp:revision>1</cp:revision>
  <dc:title>Usfi, 2026 - Prato</dc:title>
</cp:coreProperties>
</file>