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79" r:id="rId3"/>
    <p:sldId id="276" r:id="rId4"/>
    <p:sldId id="277" r:id="rId5"/>
    <p:sldId id="278" r:id="rId6"/>
    <p:sldId id="282" r:id="rId7"/>
    <p:sldId id="281" r:id="rId8"/>
    <p:sldId id="283" r:id="rId9"/>
    <p:sldId id="261" r:id="rId10"/>
    <p:sldId id="280" r:id="rId11"/>
    <p:sldId id="263" r:id="rId12"/>
    <p:sldId id="284" r:id="rId13"/>
    <p:sldId id="264" r:id="rId14"/>
    <p:sldId id="285" r:id="rId15"/>
    <p:sldId id="265" r:id="rId16"/>
    <p:sldId id="286" r:id="rId17"/>
    <p:sldId id="266" r:id="rId18"/>
    <p:sldId id="288" r:id="rId19"/>
    <p:sldId id="287" r:id="rId20"/>
    <p:sldId id="268" r:id="rId21"/>
    <p:sldId id="269" r:id="rId22"/>
    <p:sldId id="270" r:id="rId23"/>
    <p:sldId id="271" r:id="rId24"/>
    <p:sldId id="272" r:id="rId25"/>
    <p:sldId id="273" r:id="rId2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2C51"/>
    <a:srgbClr val="2F55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44" autoAdjust="0"/>
    <p:restoredTop sz="94660"/>
  </p:normalViewPr>
  <p:slideViewPr>
    <p:cSldViewPr snapToGrid="0">
      <p:cViewPr varScale="1">
        <p:scale>
          <a:sx n="64" d="100"/>
          <a:sy n="64" d="100"/>
        </p:scale>
        <p:origin x="132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FFB998-DA3F-4297-83DD-4F944189B492}" type="datetimeFigureOut">
              <a:rPr lang="en-GB" smtClean="0"/>
              <a:t>06/09/2026</a:t>
            </a:fld>
            <a:endParaRPr lang="en-GB"/>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E87B0C-1E00-4B2D-87CA-698965421D7E}" type="slidenum">
              <a:rPr lang="en-GB" smtClean="0"/>
              <a:t>‹N›</a:t>
            </a:fld>
            <a:endParaRPr lang="en-GB"/>
          </a:p>
        </p:txBody>
      </p:sp>
    </p:spTree>
    <p:extLst>
      <p:ext uri="{BB962C8B-B14F-4D97-AF65-F5344CB8AC3E}">
        <p14:creationId xmlns:p14="http://schemas.microsoft.com/office/powerpoint/2010/main" val="4153960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en-GB" dirty="0"/>
          </a:p>
        </p:txBody>
      </p:sp>
      <p:sp>
        <p:nvSpPr>
          <p:cNvPr id="4" name="Segnaposto numero diapositiva 3"/>
          <p:cNvSpPr>
            <a:spLocks noGrp="1"/>
          </p:cNvSpPr>
          <p:nvPr>
            <p:ph type="sldNum" sz="quarter" idx="5"/>
          </p:nvPr>
        </p:nvSpPr>
        <p:spPr/>
        <p:txBody>
          <a:bodyPr/>
          <a:lstStyle/>
          <a:p>
            <a:fld id="{39E87B0C-1E00-4B2D-87CA-698965421D7E}" type="slidenum">
              <a:rPr lang="en-GB" smtClean="0"/>
              <a:t>11</a:t>
            </a:fld>
            <a:endParaRPr lang="en-GB"/>
          </a:p>
        </p:txBody>
      </p:sp>
    </p:spTree>
    <p:extLst>
      <p:ext uri="{BB962C8B-B14F-4D97-AF65-F5344CB8AC3E}">
        <p14:creationId xmlns:p14="http://schemas.microsoft.com/office/powerpoint/2010/main" val="34020638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6CE80140-1C95-B1B8-F4A8-D04749AF6DCB}"/>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endParaRPr lang="en-GB"/>
          </a:p>
        </p:txBody>
      </p:sp>
      <p:sp>
        <p:nvSpPr>
          <p:cNvPr id="3" name="Sottotitolo 2">
            <a:extLst>
              <a:ext uri="{FF2B5EF4-FFF2-40B4-BE49-F238E27FC236}">
                <a16:creationId xmlns:a16="http://schemas.microsoft.com/office/drawing/2014/main" id="{4A0DB68C-02A7-8F1A-A13A-ADE9951B81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GB"/>
          </a:p>
        </p:txBody>
      </p:sp>
      <p:sp>
        <p:nvSpPr>
          <p:cNvPr id="4" name="Segnaposto data 3">
            <a:extLst>
              <a:ext uri="{FF2B5EF4-FFF2-40B4-BE49-F238E27FC236}">
                <a16:creationId xmlns:a16="http://schemas.microsoft.com/office/drawing/2014/main" id="{BE7E9A7E-67E2-7A2B-E327-194FE7EC2E25}"/>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5" name="Segnaposto piè di pagina 4">
            <a:extLst>
              <a:ext uri="{FF2B5EF4-FFF2-40B4-BE49-F238E27FC236}">
                <a16:creationId xmlns:a16="http://schemas.microsoft.com/office/drawing/2014/main" id="{094F205D-8A77-58CF-9444-027811CA79C4}"/>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9950295A-E157-3975-A4FC-2FEC560E60B3}"/>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42282687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5B33AF-00B8-E4B2-14DF-9B93AD46BBFA}"/>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DB47DFDF-6271-6575-CA4F-CCCC1C1EEA2C}"/>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D35FEA2B-0654-4EBB-533A-1D4245186E84}"/>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5" name="Segnaposto piè di pagina 4">
            <a:extLst>
              <a:ext uri="{FF2B5EF4-FFF2-40B4-BE49-F238E27FC236}">
                <a16:creationId xmlns:a16="http://schemas.microsoft.com/office/drawing/2014/main" id="{14FA416E-D959-AB18-3E59-44C1ADAD2C96}"/>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AD819BB3-C3AC-3BC7-595D-92F2AA1B3B66}"/>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34672969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9426832-4AF9-E5CD-8450-BE108C24EAC3}"/>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92C78D2A-AA75-F23F-7268-D426FE75F3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72459F26-A8C0-9003-6256-26F9757ACA2F}"/>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5" name="Segnaposto piè di pagina 4">
            <a:extLst>
              <a:ext uri="{FF2B5EF4-FFF2-40B4-BE49-F238E27FC236}">
                <a16:creationId xmlns:a16="http://schemas.microsoft.com/office/drawing/2014/main" id="{30D7A900-8419-A47D-423C-60E0C43B754D}"/>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647E9C3A-47AD-497D-F8E5-922FDF59D294}"/>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503164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E97493-DCC3-2201-9AED-D14D0639485F}"/>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F8BD0E5E-EDE3-3533-C882-84CB3A498F70}"/>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contenuto 3">
            <a:extLst>
              <a:ext uri="{FF2B5EF4-FFF2-40B4-BE49-F238E27FC236}">
                <a16:creationId xmlns:a16="http://schemas.microsoft.com/office/drawing/2014/main" id="{FF9B57D9-776B-C1E0-E5F6-174CBD7979B5}"/>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data 4">
            <a:extLst>
              <a:ext uri="{FF2B5EF4-FFF2-40B4-BE49-F238E27FC236}">
                <a16:creationId xmlns:a16="http://schemas.microsoft.com/office/drawing/2014/main" id="{62641116-34D7-C6E6-FDC8-CC61B0B8CBFE}"/>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6" name="Segnaposto piè di pagina 5">
            <a:extLst>
              <a:ext uri="{FF2B5EF4-FFF2-40B4-BE49-F238E27FC236}">
                <a16:creationId xmlns:a16="http://schemas.microsoft.com/office/drawing/2014/main" id="{F1F61884-5B3C-FCAE-B8DA-E240F702BCC6}"/>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A52B6B79-D4B0-48E8-B89D-5DBD3F65E9DD}"/>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375266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4842A30-4B84-5496-9569-47B7F63AE06F}"/>
              </a:ext>
            </a:extLst>
          </p:cNvPr>
          <p:cNvSpPr>
            <a:spLocks noGrp="1"/>
          </p:cNvSpPr>
          <p:nvPr>
            <p:ph type="title"/>
          </p:nvPr>
        </p:nvSpPr>
        <p:spPr>
          <a:xfrm>
            <a:off x="839788" y="365125"/>
            <a:ext cx="10515600" cy="1325563"/>
          </a:xfrm>
        </p:spPr>
        <p:txBody>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0611EAE9-9181-38C3-883B-A3268404A9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8E6749F5-5078-57D4-042B-DB6AA6F29921}"/>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5" name="Segnaposto testo 4">
            <a:extLst>
              <a:ext uri="{FF2B5EF4-FFF2-40B4-BE49-F238E27FC236}">
                <a16:creationId xmlns:a16="http://schemas.microsoft.com/office/drawing/2014/main" id="{DA96AF7C-CFE0-36F6-3215-708BB18024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EFE07A53-C748-C8D8-53EB-3742F93404B6}"/>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7" name="Segnaposto data 6">
            <a:extLst>
              <a:ext uri="{FF2B5EF4-FFF2-40B4-BE49-F238E27FC236}">
                <a16:creationId xmlns:a16="http://schemas.microsoft.com/office/drawing/2014/main" id="{FBC30D07-AB00-D773-42F8-34D950CCC94E}"/>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8" name="Segnaposto piè di pagina 7">
            <a:extLst>
              <a:ext uri="{FF2B5EF4-FFF2-40B4-BE49-F238E27FC236}">
                <a16:creationId xmlns:a16="http://schemas.microsoft.com/office/drawing/2014/main" id="{91DA112C-0531-36FD-350D-81ED0E16B181}"/>
              </a:ext>
            </a:extLst>
          </p:cNvPr>
          <p:cNvSpPr>
            <a:spLocks noGrp="1"/>
          </p:cNvSpPr>
          <p:nvPr>
            <p:ph type="ftr" sz="quarter" idx="11"/>
          </p:nvPr>
        </p:nvSpPr>
        <p:spPr/>
        <p:txBody>
          <a:bodyPr/>
          <a:lstStyle/>
          <a:p>
            <a:endParaRPr lang="en-GB"/>
          </a:p>
        </p:txBody>
      </p:sp>
      <p:sp>
        <p:nvSpPr>
          <p:cNvPr id="9" name="Segnaposto numero diapositiva 8">
            <a:extLst>
              <a:ext uri="{FF2B5EF4-FFF2-40B4-BE49-F238E27FC236}">
                <a16:creationId xmlns:a16="http://schemas.microsoft.com/office/drawing/2014/main" id="{62BAEBBE-2786-82C6-6DE2-244BDCEBBA43}"/>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527869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C74032E-EADD-C643-AEAE-50FA74CEA88A}"/>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data 2">
            <a:extLst>
              <a:ext uri="{FF2B5EF4-FFF2-40B4-BE49-F238E27FC236}">
                <a16:creationId xmlns:a16="http://schemas.microsoft.com/office/drawing/2014/main" id="{E60A4503-6125-B004-CECE-6121710FF58F}"/>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4" name="Segnaposto piè di pagina 3">
            <a:extLst>
              <a:ext uri="{FF2B5EF4-FFF2-40B4-BE49-F238E27FC236}">
                <a16:creationId xmlns:a16="http://schemas.microsoft.com/office/drawing/2014/main" id="{F0FB1F3E-03F9-2F59-E0C1-59B50C01F43C}"/>
              </a:ext>
            </a:extLst>
          </p:cNvPr>
          <p:cNvSpPr>
            <a:spLocks noGrp="1"/>
          </p:cNvSpPr>
          <p:nvPr>
            <p:ph type="ftr" sz="quarter" idx="11"/>
          </p:nvPr>
        </p:nvSpPr>
        <p:spPr/>
        <p:txBody>
          <a:bodyPr/>
          <a:lstStyle/>
          <a:p>
            <a:endParaRPr lang="en-GB"/>
          </a:p>
        </p:txBody>
      </p:sp>
      <p:sp>
        <p:nvSpPr>
          <p:cNvPr id="5" name="Segnaposto numero diapositiva 4">
            <a:extLst>
              <a:ext uri="{FF2B5EF4-FFF2-40B4-BE49-F238E27FC236}">
                <a16:creationId xmlns:a16="http://schemas.microsoft.com/office/drawing/2014/main" id="{3912F72B-87A5-EA3E-509B-AF4D5A235993}"/>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1645000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5DA100C-690B-A3EA-8D90-0547EAA4FE02}"/>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3" name="Segnaposto piè di pagina 2">
            <a:extLst>
              <a:ext uri="{FF2B5EF4-FFF2-40B4-BE49-F238E27FC236}">
                <a16:creationId xmlns:a16="http://schemas.microsoft.com/office/drawing/2014/main" id="{9152416C-3569-5CA4-170B-0534FA3F7DC0}"/>
              </a:ext>
            </a:extLst>
          </p:cNvPr>
          <p:cNvSpPr>
            <a:spLocks noGrp="1"/>
          </p:cNvSpPr>
          <p:nvPr>
            <p:ph type="ftr" sz="quarter" idx="11"/>
          </p:nvPr>
        </p:nvSpPr>
        <p:spPr/>
        <p:txBody>
          <a:bodyPr/>
          <a:lstStyle/>
          <a:p>
            <a:endParaRPr lang="en-GB"/>
          </a:p>
        </p:txBody>
      </p:sp>
      <p:sp>
        <p:nvSpPr>
          <p:cNvPr id="4" name="Segnaposto numero diapositiva 3">
            <a:extLst>
              <a:ext uri="{FF2B5EF4-FFF2-40B4-BE49-F238E27FC236}">
                <a16:creationId xmlns:a16="http://schemas.microsoft.com/office/drawing/2014/main" id="{AC1C98A9-5A34-17CC-22D1-CF8C8F7CA9C9}"/>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147452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5F2A826-CAD5-0319-6097-AB26EFCEF16F}"/>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contenuto 2">
            <a:extLst>
              <a:ext uri="{FF2B5EF4-FFF2-40B4-BE49-F238E27FC236}">
                <a16:creationId xmlns:a16="http://schemas.microsoft.com/office/drawing/2014/main" id="{27BA991C-AF07-6F98-6AF6-16E23D4C70B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testo 3">
            <a:extLst>
              <a:ext uri="{FF2B5EF4-FFF2-40B4-BE49-F238E27FC236}">
                <a16:creationId xmlns:a16="http://schemas.microsoft.com/office/drawing/2014/main" id="{D047ABB4-6369-37CA-7EF7-866B3E3DE8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978E60FD-7025-E8C7-4033-BA99E73FC259}"/>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6" name="Segnaposto piè di pagina 5">
            <a:extLst>
              <a:ext uri="{FF2B5EF4-FFF2-40B4-BE49-F238E27FC236}">
                <a16:creationId xmlns:a16="http://schemas.microsoft.com/office/drawing/2014/main" id="{34F32E87-253F-146E-7796-9358C5A78DDC}"/>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283E91EE-88EE-73B1-8817-8FF6E5407CD0}"/>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23658154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1D85A75-044D-6C82-7925-D6745EA6EA7D}"/>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endParaRPr lang="en-GB"/>
          </a:p>
        </p:txBody>
      </p:sp>
      <p:sp>
        <p:nvSpPr>
          <p:cNvPr id="3" name="Segnaposto immagine 2">
            <a:extLst>
              <a:ext uri="{FF2B5EF4-FFF2-40B4-BE49-F238E27FC236}">
                <a16:creationId xmlns:a16="http://schemas.microsoft.com/office/drawing/2014/main" id="{D3214C9F-8711-1A6F-D3BD-189070F88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Segnaposto testo 3">
            <a:extLst>
              <a:ext uri="{FF2B5EF4-FFF2-40B4-BE49-F238E27FC236}">
                <a16:creationId xmlns:a16="http://schemas.microsoft.com/office/drawing/2014/main" id="{AAC27BEA-2982-E1D0-EA14-1A0AA26121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1FA009E2-32F7-B191-0CDB-25534649C1E0}"/>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6" name="Segnaposto piè di pagina 5">
            <a:extLst>
              <a:ext uri="{FF2B5EF4-FFF2-40B4-BE49-F238E27FC236}">
                <a16:creationId xmlns:a16="http://schemas.microsoft.com/office/drawing/2014/main" id="{C0EA851A-4CFA-5B75-359E-1D40B85D51EE}"/>
              </a:ext>
            </a:extLst>
          </p:cNvPr>
          <p:cNvSpPr>
            <a:spLocks noGrp="1"/>
          </p:cNvSpPr>
          <p:nvPr>
            <p:ph type="ftr" sz="quarter" idx="11"/>
          </p:nvPr>
        </p:nvSpPr>
        <p:spPr/>
        <p:txBody>
          <a:bodyPr/>
          <a:lstStyle/>
          <a:p>
            <a:endParaRPr lang="en-GB"/>
          </a:p>
        </p:txBody>
      </p:sp>
      <p:sp>
        <p:nvSpPr>
          <p:cNvPr id="7" name="Segnaposto numero diapositiva 6">
            <a:extLst>
              <a:ext uri="{FF2B5EF4-FFF2-40B4-BE49-F238E27FC236}">
                <a16:creationId xmlns:a16="http://schemas.microsoft.com/office/drawing/2014/main" id="{B059726F-6971-2F6A-79E6-20A4E0D38B8C}"/>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476110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B77747-3E1A-3495-EEE3-DECF336F474C}"/>
              </a:ext>
            </a:extLst>
          </p:cNvPr>
          <p:cNvSpPr>
            <a:spLocks noGrp="1"/>
          </p:cNvSpPr>
          <p:nvPr>
            <p:ph type="title"/>
          </p:nvPr>
        </p:nvSpPr>
        <p:spPr/>
        <p:txBody>
          <a:bodyPr/>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708838C7-2996-E987-664F-F7579494E913}"/>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830E23A5-364E-9971-5EFE-3BE9731FED82}"/>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5" name="Segnaposto piè di pagina 4">
            <a:extLst>
              <a:ext uri="{FF2B5EF4-FFF2-40B4-BE49-F238E27FC236}">
                <a16:creationId xmlns:a16="http://schemas.microsoft.com/office/drawing/2014/main" id="{3B3EF6BE-0904-7649-8B73-3F859429088C}"/>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DCBAF58C-B8ED-A752-32F7-FA2610DBE793}"/>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1193732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E2134AE0-C1A9-E045-F3F9-AA0ADEC5B5E2}"/>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endParaRPr lang="en-GB"/>
          </a:p>
        </p:txBody>
      </p:sp>
      <p:sp>
        <p:nvSpPr>
          <p:cNvPr id="3" name="Segnaposto testo verticale 2">
            <a:extLst>
              <a:ext uri="{FF2B5EF4-FFF2-40B4-BE49-F238E27FC236}">
                <a16:creationId xmlns:a16="http://schemas.microsoft.com/office/drawing/2014/main" id="{5D975490-6567-CB47-E001-BD8E07843C2F}"/>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76EBC653-32B6-7BA4-91EE-E6EACCC1F44A}"/>
              </a:ext>
            </a:extLst>
          </p:cNvPr>
          <p:cNvSpPr>
            <a:spLocks noGrp="1"/>
          </p:cNvSpPr>
          <p:nvPr>
            <p:ph type="dt" sz="half" idx="10"/>
          </p:nvPr>
        </p:nvSpPr>
        <p:spPr/>
        <p:txBody>
          <a:bodyPr/>
          <a:lstStyle/>
          <a:p>
            <a:fld id="{01E6BBAE-CDAE-49AC-B8A0-E85F6F2CC7D5}" type="datetimeFigureOut">
              <a:rPr lang="en-GB" smtClean="0"/>
              <a:t>06/09/2026</a:t>
            </a:fld>
            <a:endParaRPr lang="en-GB"/>
          </a:p>
        </p:txBody>
      </p:sp>
      <p:sp>
        <p:nvSpPr>
          <p:cNvPr id="5" name="Segnaposto piè di pagina 4">
            <a:extLst>
              <a:ext uri="{FF2B5EF4-FFF2-40B4-BE49-F238E27FC236}">
                <a16:creationId xmlns:a16="http://schemas.microsoft.com/office/drawing/2014/main" id="{34E85C63-4518-86A0-4F8E-4129E4D46FAD}"/>
              </a:ext>
            </a:extLst>
          </p:cNvPr>
          <p:cNvSpPr>
            <a:spLocks noGrp="1"/>
          </p:cNvSpPr>
          <p:nvPr>
            <p:ph type="ftr" sz="quarter" idx="11"/>
          </p:nvPr>
        </p:nvSpPr>
        <p:spPr/>
        <p:txBody>
          <a:bodyPr/>
          <a:lstStyle/>
          <a:p>
            <a:endParaRPr lang="en-GB"/>
          </a:p>
        </p:txBody>
      </p:sp>
      <p:sp>
        <p:nvSpPr>
          <p:cNvPr id="6" name="Segnaposto numero diapositiva 5">
            <a:extLst>
              <a:ext uri="{FF2B5EF4-FFF2-40B4-BE49-F238E27FC236}">
                <a16:creationId xmlns:a16="http://schemas.microsoft.com/office/drawing/2014/main" id="{DBF12A46-06BA-78CD-17F7-FEF7579D29A1}"/>
              </a:ext>
            </a:extLst>
          </p:cNvPr>
          <p:cNvSpPr>
            <a:spLocks noGrp="1"/>
          </p:cNvSpPr>
          <p:nvPr>
            <p:ph type="sldNum" sz="quarter" idx="12"/>
          </p:nvPr>
        </p:nvSpPr>
        <p:spPr/>
        <p:txBody>
          <a:bodyPr/>
          <a:lstStyle/>
          <a:p>
            <a:fld id="{C9F55A26-58DB-4F85-938B-0058927C9D7B}" type="slidenum">
              <a:rPr lang="en-GB" smtClean="0"/>
              <a:t>‹N›</a:t>
            </a:fld>
            <a:endParaRPr lang="en-GB"/>
          </a:p>
        </p:txBody>
      </p:sp>
    </p:spTree>
    <p:extLst>
      <p:ext uri="{BB962C8B-B14F-4D97-AF65-F5344CB8AC3E}">
        <p14:creationId xmlns:p14="http://schemas.microsoft.com/office/powerpoint/2010/main" val="25334612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2C84F77-EBB2-CFDF-DB4F-D20C12932B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endParaRPr lang="en-GB"/>
          </a:p>
        </p:txBody>
      </p:sp>
      <p:sp>
        <p:nvSpPr>
          <p:cNvPr id="3" name="Segnaposto testo 2">
            <a:extLst>
              <a:ext uri="{FF2B5EF4-FFF2-40B4-BE49-F238E27FC236}">
                <a16:creationId xmlns:a16="http://schemas.microsoft.com/office/drawing/2014/main" id="{6E791420-AA0E-FB52-66EB-78EAB2599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GB"/>
          </a:p>
        </p:txBody>
      </p:sp>
      <p:sp>
        <p:nvSpPr>
          <p:cNvPr id="4" name="Segnaposto data 3">
            <a:extLst>
              <a:ext uri="{FF2B5EF4-FFF2-40B4-BE49-F238E27FC236}">
                <a16:creationId xmlns:a16="http://schemas.microsoft.com/office/drawing/2014/main" id="{F253D950-1527-BEE6-81CF-E9BC9BA94F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E6BBAE-CDAE-49AC-B8A0-E85F6F2CC7D5}" type="datetimeFigureOut">
              <a:rPr lang="en-GB" smtClean="0"/>
              <a:t>06/09/2026</a:t>
            </a:fld>
            <a:endParaRPr lang="en-GB"/>
          </a:p>
        </p:txBody>
      </p:sp>
      <p:sp>
        <p:nvSpPr>
          <p:cNvPr id="5" name="Segnaposto piè di pagina 4">
            <a:extLst>
              <a:ext uri="{FF2B5EF4-FFF2-40B4-BE49-F238E27FC236}">
                <a16:creationId xmlns:a16="http://schemas.microsoft.com/office/drawing/2014/main" id="{46FEE651-C7C4-D75B-5542-9EB00DF8B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egnaposto numero diapositiva 5">
            <a:extLst>
              <a:ext uri="{FF2B5EF4-FFF2-40B4-BE49-F238E27FC236}">
                <a16:creationId xmlns:a16="http://schemas.microsoft.com/office/drawing/2014/main" id="{8274BC35-3A97-859B-07EE-F422CF3359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9F55A26-58DB-4F85-938B-0058927C9D7B}" type="slidenum">
              <a:rPr lang="en-GB" smtClean="0"/>
              <a:t>‹N›</a:t>
            </a:fld>
            <a:endParaRPr lang="en-GB"/>
          </a:p>
        </p:txBody>
      </p:sp>
    </p:spTree>
    <p:extLst>
      <p:ext uri="{BB962C8B-B14F-4D97-AF65-F5344CB8AC3E}">
        <p14:creationId xmlns:p14="http://schemas.microsoft.com/office/powerpoint/2010/main" val="2555952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svg"/><Relationship Id="rId1" Type="http://schemas.openxmlformats.org/officeDocument/2006/relationships/slideLayout" Target="../slideLayouts/slideLayout2.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svg"/><Relationship Id="rId1" Type="http://schemas.openxmlformats.org/officeDocument/2006/relationships/slideLayout" Target="../slideLayouts/slideLayout2.xml"/><Relationship Id="rId6" Type="http://schemas.openxmlformats.org/officeDocument/2006/relationships/image" Target="../media/image22.svg"/><Relationship Id="rId5" Type="http://schemas.openxmlformats.org/officeDocument/2006/relationships/image" Target="../media/image16.svg"/><Relationship Id="rId4" Type="http://schemas.openxmlformats.org/officeDocument/2006/relationships/image" Target="../media/image15.svg"/></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22.sv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28.png"/><Relationship Id="rId5" Type="http://schemas.microsoft.com/office/2007/relationships/hdphoto" Target="../media/hdphoto1.wdp"/><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bracciottigicaomo@gmai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a:extLst>
              <a:ext uri="{FF2B5EF4-FFF2-40B4-BE49-F238E27FC236}">
                <a16:creationId xmlns:a16="http://schemas.microsoft.com/office/drawing/2014/main" id="{228DC77B-A70D-885D-F7A3-A15FE64390EC}"/>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asellaDiTesto 7">
            <a:extLst>
              <a:ext uri="{FF2B5EF4-FFF2-40B4-BE49-F238E27FC236}">
                <a16:creationId xmlns:a16="http://schemas.microsoft.com/office/drawing/2014/main" id="{5195A4E1-CA4D-624F-267D-8ABFC5B8C0D2}"/>
              </a:ext>
            </a:extLst>
          </p:cNvPr>
          <p:cNvSpPr txBox="1"/>
          <p:nvPr/>
        </p:nvSpPr>
        <p:spPr>
          <a:xfrm>
            <a:off x="1184223" y="209865"/>
            <a:ext cx="9823554" cy="2092881"/>
          </a:xfrm>
          <a:prstGeom prst="rect">
            <a:avLst/>
          </a:prstGeom>
          <a:noFill/>
        </p:spPr>
        <p:txBody>
          <a:bodyPr wrap="square" rtlCol="0">
            <a:spAutoFit/>
          </a:bodyPr>
          <a:lstStyle/>
          <a:p>
            <a:pPr algn="ctr"/>
            <a:r>
              <a:rPr lang="it-IT" sz="3200" b="1" dirty="0">
                <a:solidFill>
                  <a:schemeClr val="accent1">
                    <a:lumMod val="75000"/>
                  </a:schemeClr>
                </a:solidFill>
              </a:rPr>
              <a:t>Rotocalcografia nei francobolli italiani:</a:t>
            </a:r>
          </a:p>
          <a:p>
            <a:pPr algn="ctr"/>
            <a:r>
              <a:rPr lang="it-IT" sz="3200" b="1" dirty="0">
                <a:solidFill>
                  <a:schemeClr val="accent1">
                    <a:lumMod val="75000"/>
                  </a:schemeClr>
                </a:solidFill>
              </a:rPr>
              <a:t>quando, perché, come</a:t>
            </a:r>
          </a:p>
          <a:p>
            <a:pPr algn="ctr"/>
            <a:endParaRPr lang="it-IT" sz="1600" dirty="0">
              <a:solidFill>
                <a:schemeClr val="accent1">
                  <a:lumMod val="75000"/>
                </a:schemeClr>
              </a:solidFill>
            </a:endParaRPr>
          </a:p>
          <a:p>
            <a:pPr algn="ctr"/>
            <a:r>
              <a:rPr lang="it-IT" sz="2800" dirty="0">
                <a:solidFill>
                  <a:schemeClr val="accent1">
                    <a:lumMod val="75000"/>
                  </a:schemeClr>
                </a:solidFill>
              </a:rPr>
              <a:t>Giacomo Bracciotti</a:t>
            </a:r>
          </a:p>
          <a:p>
            <a:endParaRPr lang="en-GB" dirty="0"/>
          </a:p>
        </p:txBody>
      </p:sp>
      <p:pic>
        <p:nvPicPr>
          <p:cNvPr id="10" name="Immagine16">
            <a:extLst>
              <a:ext uri="{FF2B5EF4-FFF2-40B4-BE49-F238E27FC236}">
                <a16:creationId xmlns:a16="http://schemas.microsoft.com/office/drawing/2014/main" id="{ECFE1D7B-D6BA-B00F-07FB-6F5C35F621DC}"/>
              </a:ext>
            </a:extLst>
          </p:cNvPr>
          <p:cNvPicPr>
            <a:picLocks noChangeAspect="1"/>
          </p:cNvPicPr>
          <p:nvPr/>
        </p:nvPicPr>
        <p:blipFill>
          <a:blip r:embed="rId2"/>
          <a:stretch>
            <a:fillRect/>
          </a:stretch>
        </p:blipFill>
        <p:spPr bwMode="auto">
          <a:xfrm>
            <a:off x="4730449" y="2143089"/>
            <a:ext cx="2731101" cy="3011433"/>
          </a:xfrm>
          <a:prstGeom prst="rect">
            <a:avLst/>
          </a:prstGeom>
        </p:spPr>
      </p:pic>
      <p:sp>
        <p:nvSpPr>
          <p:cNvPr id="24" name="CasellaDiTesto 23">
            <a:extLst>
              <a:ext uri="{FF2B5EF4-FFF2-40B4-BE49-F238E27FC236}">
                <a16:creationId xmlns:a16="http://schemas.microsoft.com/office/drawing/2014/main" id="{F6D94482-9E66-FC04-F728-48DB581F2F71}"/>
              </a:ext>
            </a:extLst>
          </p:cNvPr>
          <p:cNvSpPr txBox="1"/>
          <p:nvPr/>
        </p:nvSpPr>
        <p:spPr>
          <a:xfrm>
            <a:off x="1734455" y="5412196"/>
            <a:ext cx="8723087" cy="1200329"/>
          </a:xfrm>
          <a:prstGeom prst="rect">
            <a:avLst/>
          </a:prstGeom>
          <a:noFill/>
        </p:spPr>
        <p:txBody>
          <a:bodyPr wrap="square" rtlCol="0">
            <a:spAutoFit/>
          </a:bodyPr>
          <a:lstStyle/>
          <a:p>
            <a:pPr algn="ctr"/>
            <a:r>
              <a:rPr lang="en-GB" sz="2400" b="1" dirty="0" err="1">
                <a:solidFill>
                  <a:schemeClr val="accent1">
                    <a:lumMod val="75000"/>
                  </a:schemeClr>
                </a:solidFill>
              </a:rPr>
              <a:t>Congresso</a:t>
            </a:r>
            <a:r>
              <a:rPr lang="en-GB" sz="2400" b="1" dirty="0">
                <a:solidFill>
                  <a:schemeClr val="accent1">
                    <a:lumMod val="75000"/>
                  </a:schemeClr>
                </a:solidFill>
              </a:rPr>
              <a:t> </a:t>
            </a:r>
            <a:r>
              <a:rPr lang="en-GB" sz="2000" b="1" dirty="0">
                <a:solidFill>
                  <a:schemeClr val="accent1">
                    <a:lumMod val="75000"/>
                  </a:schemeClr>
                </a:solidFill>
              </a:rPr>
              <a:t>USFI</a:t>
            </a:r>
            <a:r>
              <a:rPr lang="en-GB" sz="2400" b="1" dirty="0">
                <a:solidFill>
                  <a:schemeClr val="accent1">
                    <a:lumMod val="75000"/>
                  </a:schemeClr>
                </a:solidFill>
              </a:rPr>
              <a:t> “</a:t>
            </a:r>
            <a:r>
              <a:rPr lang="en-GB" sz="2400" b="1" dirty="0" err="1">
                <a:solidFill>
                  <a:schemeClr val="accent1">
                    <a:lumMod val="75000"/>
                  </a:schemeClr>
                </a:solidFill>
              </a:rPr>
              <a:t>Ritorno</a:t>
            </a:r>
            <a:r>
              <a:rPr lang="en-GB" sz="2400" b="1" dirty="0">
                <a:solidFill>
                  <a:schemeClr val="accent1">
                    <a:lumMod val="75000"/>
                  </a:schemeClr>
                </a:solidFill>
              </a:rPr>
              <a:t> a Prato”</a:t>
            </a:r>
          </a:p>
          <a:p>
            <a:pPr algn="ctr"/>
            <a:r>
              <a:rPr lang="en-GB" sz="2400" b="1" dirty="0">
                <a:solidFill>
                  <a:schemeClr val="accent1">
                    <a:lumMod val="75000"/>
                  </a:schemeClr>
                </a:solidFill>
              </a:rPr>
              <a:t>Istituto di Studi </a:t>
            </a:r>
            <a:r>
              <a:rPr lang="en-GB" sz="2400" b="1" dirty="0" err="1">
                <a:solidFill>
                  <a:schemeClr val="accent1">
                    <a:lumMod val="75000"/>
                  </a:schemeClr>
                </a:solidFill>
              </a:rPr>
              <a:t>Storici</a:t>
            </a:r>
            <a:r>
              <a:rPr lang="en-GB" sz="2400" b="1" dirty="0">
                <a:solidFill>
                  <a:schemeClr val="accent1">
                    <a:lumMod val="75000"/>
                  </a:schemeClr>
                </a:solidFill>
              </a:rPr>
              <a:t> </a:t>
            </a:r>
            <a:r>
              <a:rPr lang="en-GB" sz="2400" b="1" dirty="0" err="1">
                <a:solidFill>
                  <a:schemeClr val="accent1">
                    <a:lumMod val="75000"/>
                  </a:schemeClr>
                </a:solidFill>
              </a:rPr>
              <a:t>Postali</a:t>
            </a:r>
            <a:r>
              <a:rPr lang="en-GB" sz="2400" b="1" dirty="0">
                <a:solidFill>
                  <a:schemeClr val="accent1">
                    <a:lumMod val="75000"/>
                  </a:schemeClr>
                </a:solidFill>
              </a:rPr>
              <a:t> “Aldo Cecchi”</a:t>
            </a:r>
          </a:p>
          <a:p>
            <a:pPr algn="ctr"/>
            <a:r>
              <a:rPr lang="en-GB" sz="2000" dirty="0">
                <a:solidFill>
                  <a:schemeClr val="accent1">
                    <a:lumMod val="75000"/>
                  </a:schemeClr>
                </a:solidFill>
              </a:rPr>
              <a:t> Prato, 13 Settembre 2026</a:t>
            </a:r>
            <a:r>
              <a:rPr lang="en-GB" sz="2400" dirty="0">
                <a:solidFill>
                  <a:schemeClr val="accent1">
                    <a:lumMod val="75000"/>
                  </a:schemeClr>
                </a:solidFill>
              </a:rPr>
              <a:t> </a:t>
            </a:r>
            <a:r>
              <a:rPr lang="en-GB" dirty="0"/>
              <a:t> </a:t>
            </a:r>
          </a:p>
        </p:txBody>
      </p:sp>
    </p:spTree>
    <p:extLst>
      <p:ext uri="{BB962C8B-B14F-4D97-AF65-F5344CB8AC3E}">
        <p14:creationId xmlns:p14="http://schemas.microsoft.com/office/powerpoint/2010/main" val="3570214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F36A3-8FEB-3F31-241E-CCF8ED018858}"/>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A9B19430-B4BF-7CC1-CA11-3B5F91DC6191}"/>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asellaDiTesto 7">
            <a:extLst>
              <a:ext uri="{FF2B5EF4-FFF2-40B4-BE49-F238E27FC236}">
                <a16:creationId xmlns:a16="http://schemas.microsoft.com/office/drawing/2014/main" id="{1BCE7043-D0EB-93BC-D59F-024A74B16B2C}"/>
              </a:ext>
            </a:extLst>
          </p:cNvPr>
          <p:cNvSpPr txBox="1"/>
          <p:nvPr/>
        </p:nvSpPr>
        <p:spPr>
          <a:xfrm>
            <a:off x="1184223" y="209865"/>
            <a:ext cx="9823554" cy="1077218"/>
          </a:xfrm>
          <a:prstGeom prst="rect">
            <a:avLst/>
          </a:prstGeom>
          <a:noFill/>
        </p:spPr>
        <p:txBody>
          <a:bodyPr wrap="square" rtlCol="0">
            <a:spAutoFit/>
          </a:bodyPr>
          <a:lstStyle/>
          <a:p>
            <a:pPr algn="ctr"/>
            <a:r>
              <a:rPr lang="it-IT" sz="3200" b="1" dirty="0">
                <a:solidFill>
                  <a:schemeClr val="accent1">
                    <a:lumMod val="75000"/>
                  </a:schemeClr>
                </a:solidFill>
              </a:rPr>
              <a:t>Rotocalcografia nei francobolli italiani:</a:t>
            </a:r>
          </a:p>
          <a:p>
            <a:pPr algn="ctr"/>
            <a:r>
              <a:rPr lang="it-IT" sz="3200" b="1" dirty="0">
                <a:solidFill>
                  <a:schemeClr val="accent1">
                    <a:lumMod val="75000"/>
                  </a:schemeClr>
                </a:solidFill>
              </a:rPr>
              <a:t>quando, perché, come</a:t>
            </a:r>
          </a:p>
        </p:txBody>
      </p:sp>
      <p:sp>
        <p:nvSpPr>
          <p:cNvPr id="14" name="CasellaDiTesto 13">
            <a:extLst>
              <a:ext uri="{FF2B5EF4-FFF2-40B4-BE49-F238E27FC236}">
                <a16:creationId xmlns:a16="http://schemas.microsoft.com/office/drawing/2014/main" id="{078A6011-D699-B707-22F6-49181D48F6F6}"/>
              </a:ext>
            </a:extLst>
          </p:cNvPr>
          <p:cNvSpPr txBox="1"/>
          <p:nvPr/>
        </p:nvSpPr>
        <p:spPr>
          <a:xfrm>
            <a:off x="11762729" y="6401355"/>
            <a:ext cx="351483" cy="369332"/>
          </a:xfrm>
          <a:prstGeom prst="rect">
            <a:avLst/>
          </a:prstGeom>
          <a:noFill/>
        </p:spPr>
        <p:txBody>
          <a:bodyPr wrap="square" rtlCol="0">
            <a:spAutoFit/>
          </a:bodyPr>
          <a:lstStyle/>
          <a:p>
            <a:r>
              <a:rPr lang="en-GB" dirty="0"/>
              <a:t>2</a:t>
            </a:r>
          </a:p>
        </p:txBody>
      </p:sp>
      <p:pic>
        <p:nvPicPr>
          <p:cNvPr id="16" name="Immagine16">
            <a:extLst>
              <a:ext uri="{FF2B5EF4-FFF2-40B4-BE49-F238E27FC236}">
                <a16:creationId xmlns:a16="http://schemas.microsoft.com/office/drawing/2014/main" id="{03A78CCF-C95D-8620-8187-05E3A8E064CF}"/>
              </a:ext>
            </a:extLst>
          </p:cNvPr>
          <p:cNvPicPr>
            <a:picLocks noChangeAspect="1"/>
          </p:cNvPicPr>
          <p:nvPr/>
        </p:nvPicPr>
        <p:blipFill>
          <a:blip r:embed="rId2"/>
          <a:stretch>
            <a:fillRect/>
          </a:stretch>
        </p:blipFill>
        <p:spPr bwMode="auto">
          <a:xfrm>
            <a:off x="423343" y="1409637"/>
            <a:ext cx="1116504" cy="1231106"/>
          </a:xfrm>
          <a:prstGeom prst="rect">
            <a:avLst/>
          </a:prstGeom>
        </p:spPr>
      </p:pic>
      <p:sp>
        <p:nvSpPr>
          <p:cNvPr id="18" name="CasellaDiTesto 17">
            <a:extLst>
              <a:ext uri="{FF2B5EF4-FFF2-40B4-BE49-F238E27FC236}">
                <a16:creationId xmlns:a16="http://schemas.microsoft.com/office/drawing/2014/main" id="{5FA26C67-EC80-9E35-28F3-59E871A65EA2}"/>
              </a:ext>
            </a:extLst>
          </p:cNvPr>
          <p:cNvSpPr txBox="1"/>
          <p:nvPr/>
        </p:nvSpPr>
        <p:spPr>
          <a:xfrm>
            <a:off x="1661279" y="1409636"/>
            <a:ext cx="6288921" cy="1231106"/>
          </a:xfrm>
          <a:prstGeom prst="rect">
            <a:avLst/>
          </a:prstGeom>
          <a:noFill/>
        </p:spPr>
        <p:txBody>
          <a:bodyPr wrap="square" rtlCol="0">
            <a:spAutoFit/>
          </a:bodyPr>
          <a:lstStyle/>
          <a:p>
            <a:pPr algn="just"/>
            <a:r>
              <a:rPr lang="en-GB" sz="2000" b="1" dirty="0">
                <a:solidFill>
                  <a:schemeClr val="accent1">
                    <a:lumMod val="75000"/>
                  </a:schemeClr>
                </a:solidFill>
              </a:rPr>
              <a:t>1914</a:t>
            </a:r>
          </a:p>
          <a:p>
            <a:pPr algn="just"/>
            <a:r>
              <a:rPr lang="en-GB" dirty="0" err="1"/>
              <a:t>Francobollo</a:t>
            </a:r>
            <a:r>
              <a:rPr lang="en-GB" dirty="0"/>
              <a:t> con </a:t>
            </a:r>
            <a:r>
              <a:rPr lang="en-GB" dirty="0" err="1"/>
              <a:t>l’effigie</a:t>
            </a:r>
            <a:r>
              <a:rPr lang="en-GB" dirty="0"/>
              <a:t> di Ludovico III di Baviera (1845-1921) </a:t>
            </a:r>
            <a:r>
              <a:rPr lang="en-GB" b="1" dirty="0" err="1"/>
              <a:t>parte</a:t>
            </a:r>
            <a:r>
              <a:rPr lang="en-GB" b="1" dirty="0"/>
              <a:t> della prima </a:t>
            </a:r>
            <a:r>
              <a:rPr lang="en-GB" b="1" dirty="0" err="1"/>
              <a:t>serie</a:t>
            </a:r>
            <a:r>
              <a:rPr lang="en-GB" b="1" dirty="0"/>
              <a:t> </a:t>
            </a:r>
            <a:r>
              <a:rPr lang="en-GB" b="1" dirty="0" err="1"/>
              <a:t>stampata</a:t>
            </a:r>
            <a:r>
              <a:rPr lang="en-GB" b="1" dirty="0"/>
              <a:t> in </a:t>
            </a:r>
            <a:r>
              <a:rPr lang="en-GB" b="1" dirty="0" err="1"/>
              <a:t>rotocalcografia</a:t>
            </a:r>
            <a:r>
              <a:rPr lang="en-GB" b="1" dirty="0"/>
              <a:t> (RCGF)</a:t>
            </a:r>
            <a:r>
              <a:rPr lang="en-GB" dirty="0"/>
              <a:t> e </a:t>
            </a:r>
            <a:r>
              <a:rPr lang="en-GB" dirty="0" err="1"/>
              <a:t>stampata</a:t>
            </a:r>
            <a:r>
              <a:rPr lang="en-GB" dirty="0"/>
              <a:t>  </a:t>
            </a:r>
            <a:r>
              <a:rPr lang="en-GB" dirty="0" err="1"/>
              <a:t>negli</a:t>
            </a:r>
            <a:r>
              <a:rPr lang="en-GB" dirty="0"/>
              <a:t> anni 1914-1920.</a:t>
            </a:r>
          </a:p>
        </p:txBody>
      </p:sp>
    </p:spTree>
    <p:extLst>
      <p:ext uri="{BB962C8B-B14F-4D97-AF65-F5344CB8AC3E}">
        <p14:creationId xmlns:p14="http://schemas.microsoft.com/office/powerpoint/2010/main" val="1316412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2C23A-D105-ECAD-3676-3E16D5D5D8A4}"/>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CBB20F15-38CC-93C5-7C6F-B42B506A36EB}"/>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asellaDiTesto 7">
            <a:extLst>
              <a:ext uri="{FF2B5EF4-FFF2-40B4-BE49-F238E27FC236}">
                <a16:creationId xmlns:a16="http://schemas.microsoft.com/office/drawing/2014/main" id="{CD1A36D3-A931-A0A2-4F69-D0AD7D4BC762}"/>
              </a:ext>
            </a:extLst>
          </p:cNvPr>
          <p:cNvSpPr txBox="1"/>
          <p:nvPr/>
        </p:nvSpPr>
        <p:spPr>
          <a:xfrm>
            <a:off x="1184223" y="209865"/>
            <a:ext cx="9823554" cy="1077218"/>
          </a:xfrm>
          <a:prstGeom prst="rect">
            <a:avLst/>
          </a:prstGeom>
          <a:noFill/>
        </p:spPr>
        <p:txBody>
          <a:bodyPr wrap="square" rtlCol="0">
            <a:spAutoFit/>
          </a:bodyPr>
          <a:lstStyle/>
          <a:p>
            <a:pPr algn="ctr"/>
            <a:r>
              <a:rPr lang="it-IT" sz="3200" b="1" dirty="0">
                <a:solidFill>
                  <a:schemeClr val="accent1">
                    <a:lumMod val="75000"/>
                  </a:schemeClr>
                </a:solidFill>
              </a:rPr>
              <a:t>Rotocalcografia nei francobolli italiani:</a:t>
            </a:r>
          </a:p>
          <a:p>
            <a:pPr algn="ctr"/>
            <a:r>
              <a:rPr lang="it-IT" sz="3200" b="1" dirty="0">
                <a:solidFill>
                  <a:schemeClr val="accent1">
                    <a:lumMod val="75000"/>
                  </a:schemeClr>
                </a:solidFill>
              </a:rPr>
              <a:t>quando, perché, come</a:t>
            </a:r>
          </a:p>
        </p:txBody>
      </p:sp>
      <p:sp>
        <p:nvSpPr>
          <p:cNvPr id="2" name="CasellaDiTesto 1">
            <a:extLst>
              <a:ext uri="{FF2B5EF4-FFF2-40B4-BE49-F238E27FC236}">
                <a16:creationId xmlns:a16="http://schemas.microsoft.com/office/drawing/2014/main" id="{B7A0B2F0-19D3-9942-92A6-3AE7D0572E33}"/>
              </a:ext>
            </a:extLst>
          </p:cNvPr>
          <p:cNvSpPr txBox="1"/>
          <p:nvPr/>
        </p:nvSpPr>
        <p:spPr>
          <a:xfrm>
            <a:off x="423343" y="3140040"/>
            <a:ext cx="7526856" cy="2308324"/>
          </a:xfrm>
          <a:prstGeom prst="rect">
            <a:avLst/>
          </a:prstGeom>
          <a:noFill/>
        </p:spPr>
        <p:txBody>
          <a:bodyPr wrap="square" rtlCol="0">
            <a:spAutoFit/>
          </a:bodyPr>
          <a:lstStyle/>
          <a:p>
            <a:r>
              <a:rPr lang="en-GB" dirty="0"/>
              <a:t>La </a:t>
            </a:r>
            <a:r>
              <a:rPr lang="en-GB" b="1" dirty="0" err="1"/>
              <a:t>stampa</a:t>
            </a:r>
            <a:r>
              <a:rPr lang="en-GB" b="1" dirty="0"/>
              <a:t> in piano</a:t>
            </a:r>
            <a:r>
              <a:rPr lang="en-GB" dirty="0"/>
              <a:t>, </a:t>
            </a:r>
            <a:r>
              <a:rPr lang="en-GB" dirty="0" err="1"/>
              <a:t>una</a:t>
            </a:r>
            <a:r>
              <a:rPr lang="en-GB" dirty="0"/>
              <a:t> volta </a:t>
            </a:r>
            <a:r>
              <a:rPr lang="en-GB" dirty="0" err="1"/>
              <a:t>realizzata</a:t>
            </a:r>
            <a:r>
              <a:rPr lang="en-GB" dirty="0"/>
              <a:t> la </a:t>
            </a:r>
            <a:r>
              <a:rPr lang="en-GB" dirty="0" err="1"/>
              <a:t>lastra</a:t>
            </a:r>
            <a:r>
              <a:rPr lang="en-GB" dirty="0"/>
              <a:t>, </a:t>
            </a:r>
            <a:r>
              <a:rPr lang="en-GB" dirty="0" err="1"/>
              <a:t>richiedeva</a:t>
            </a:r>
            <a:r>
              <a:rPr lang="en-GB" dirty="0"/>
              <a:t> </a:t>
            </a:r>
            <a:r>
              <a:rPr lang="en-GB" dirty="0" err="1"/>
              <a:t>numerosi</a:t>
            </a:r>
            <a:r>
              <a:rPr lang="en-GB" dirty="0"/>
              <a:t> e </a:t>
            </a:r>
            <a:r>
              <a:rPr lang="en-GB" dirty="0" err="1"/>
              <a:t>lunghi</a:t>
            </a:r>
            <a:r>
              <a:rPr lang="en-GB" dirty="0"/>
              <a:t> </a:t>
            </a:r>
            <a:r>
              <a:rPr lang="en-GB" dirty="0" err="1"/>
              <a:t>passaggi</a:t>
            </a:r>
            <a:r>
              <a:rPr lang="en-GB" dirty="0"/>
              <a:t>, </a:t>
            </a:r>
            <a:r>
              <a:rPr lang="en-GB" dirty="0" err="1"/>
              <a:t>spesso</a:t>
            </a:r>
            <a:r>
              <a:rPr lang="en-GB" dirty="0"/>
              <a:t> </a:t>
            </a:r>
            <a:r>
              <a:rPr lang="en-GB" dirty="0" err="1"/>
              <a:t>svolti</a:t>
            </a:r>
            <a:r>
              <a:rPr lang="en-GB" dirty="0"/>
              <a:t> </a:t>
            </a:r>
            <a:r>
              <a:rPr lang="en-GB" dirty="0" err="1"/>
              <a:t>manualmente</a:t>
            </a:r>
            <a:r>
              <a:rPr lang="en-GB" dirty="0"/>
              <a:t>:</a:t>
            </a:r>
          </a:p>
          <a:p>
            <a:endParaRPr lang="en-GB" dirty="0"/>
          </a:p>
          <a:p>
            <a:pPr marL="285750" indent="-285750">
              <a:buFont typeface="Arial" panose="020B0604020202020204" pitchFamily="34" charset="0"/>
              <a:buChar char="•"/>
            </a:pPr>
            <a:r>
              <a:rPr lang="en-GB" dirty="0" err="1"/>
              <a:t>Inchiostrazione</a:t>
            </a:r>
            <a:r>
              <a:rPr lang="en-GB" dirty="0"/>
              <a:t> della </a:t>
            </a:r>
            <a:r>
              <a:rPr lang="en-GB" dirty="0" err="1"/>
              <a:t>lastra</a:t>
            </a:r>
            <a:r>
              <a:rPr lang="en-GB" dirty="0"/>
              <a:t>;</a:t>
            </a:r>
          </a:p>
          <a:p>
            <a:pPr marL="285750" indent="-285750">
              <a:buFont typeface="Arial" panose="020B0604020202020204" pitchFamily="34" charset="0"/>
              <a:buChar char="•"/>
            </a:pPr>
            <a:r>
              <a:rPr lang="en-GB" dirty="0" err="1"/>
              <a:t>umidificazione</a:t>
            </a:r>
            <a:r>
              <a:rPr lang="en-GB" dirty="0"/>
              <a:t> e </a:t>
            </a:r>
            <a:r>
              <a:rPr lang="en-GB" dirty="0" err="1"/>
              <a:t>posizionamento</a:t>
            </a:r>
            <a:r>
              <a:rPr lang="en-GB" dirty="0"/>
              <a:t> del </a:t>
            </a:r>
            <a:r>
              <a:rPr lang="en-GB" dirty="0" err="1"/>
              <a:t>foglio</a:t>
            </a:r>
            <a:r>
              <a:rPr lang="en-GB" dirty="0"/>
              <a:t> </a:t>
            </a:r>
            <a:r>
              <a:rPr lang="en-GB" dirty="0" err="1"/>
              <a:t>sulla</a:t>
            </a:r>
            <a:r>
              <a:rPr lang="en-GB" dirty="0"/>
              <a:t> </a:t>
            </a:r>
            <a:r>
              <a:rPr lang="en-GB" dirty="0" err="1"/>
              <a:t>lastra</a:t>
            </a:r>
            <a:r>
              <a:rPr lang="en-GB" dirty="0"/>
              <a:t>;</a:t>
            </a:r>
          </a:p>
          <a:p>
            <a:pPr marL="285750" indent="-285750">
              <a:buFont typeface="Arial" panose="020B0604020202020204" pitchFamily="34" charset="0"/>
              <a:buChar char="•"/>
            </a:pPr>
            <a:r>
              <a:rPr lang="en-GB" dirty="0" err="1"/>
              <a:t>Pressatura</a:t>
            </a:r>
            <a:r>
              <a:rPr lang="en-GB" dirty="0"/>
              <a:t> e </a:t>
            </a:r>
            <a:r>
              <a:rPr lang="en-GB" dirty="0" err="1"/>
              <a:t>asciugatura</a:t>
            </a:r>
            <a:r>
              <a:rPr lang="en-GB" dirty="0"/>
              <a:t> del </a:t>
            </a:r>
            <a:r>
              <a:rPr lang="en-GB" dirty="0" err="1"/>
              <a:t>foglio</a:t>
            </a:r>
            <a:r>
              <a:rPr lang="en-GB" dirty="0"/>
              <a:t>;</a:t>
            </a:r>
          </a:p>
          <a:p>
            <a:pPr marL="285750" indent="-285750">
              <a:buFont typeface="Arial" panose="020B0604020202020204" pitchFamily="34" charset="0"/>
              <a:buChar char="•"/>
            </a:pPr>
            <a:r>
              <a:rPr lang="en-GB" dirty="0" err="1"/>
              <a:t>gommatura</a:t>
            </a:r>
            <a:r>
              <a:rPr lang="en-GB" dirty="0"/>
              <a:t>;</a:t>
            </a:r>
          </a:p>
          <a:p>
            <a:pPr marL="285750" indent="-285750">
              <a:buFont typeface="Arial" panose="020B0604020202020204" pitchFamily="34" charset="0"/>
              <a:buChar char="•"/>
            </a:pPr>
            <a:r>
              <a:rPr lang="en-GB" dirty="0" err="1"/>
              <a:t>perforazione</a:t>
            </a:r>
            <a:r>
              <a:rPr lang="en-GB" dirty="0"/>
              <a:t>.</a:t>
            </a:r>
          </a:p>
        </p:txBody>
      </p:sp>
      <p:sp>
        <p:nvSpPr>
          <p:cNvPr id="14" name="CasellaDiTesto 13">
            <a:extLst>
              <a:ext uri="{FF2B5EF4-FFF2-40B4-BE49-F238E27FC236}">
                <a16:creationId xmlns:a16="http://schemas.microsoft.com/office/drawing/2014/main" id="{BA795B64-95B9-D18B-3B78-B7F12720CB68}"/>
              </a:ext>
            </a:extLst>
          </p:cNvPr>
          <p:cNvSpPr txBox="1"/>
          <p:nvPr/>
        </p:nvSpPr>
        <p:spPr>
          <a:xfrm>
            <a:off x="11762729" y="6401355"/>
            <a:ext cx="351483" cy="369332"/>
          </a:xfrm>
          <a:prstGeom prst="rect">
            <a:avLst/>
          </a:prstGeom>
          <a:noFill/>
        </p:spPr>
        <p:txBody>
          <a:bodyPr wrap="square" rtlCol="0">
            <a:spAutoFit/>
          </a:bodyPr>
          <a:lstStyle/>
          <a:p>
            <a:r>
              <a:rPr lang="en-GB" dirty="0"/>
              <a:t>2</a:t>
            </a:r>
          </a:p>
        </p:txBody>
      </p:sp>
      <p:pic>
        <p:nvPicPr>
          <p:cNvPr id="16" name="Immagine16">
            <a:extLst>
              <a:ext uri="{FF2B5EF4-FFF2-40B4-BE49-F238E27FC236}">
                <a16:creationId xmlns:a16="http://schemas.microsoft.com/office/drawing/2014/main" id="{C90D955B-B737-3CB2-1D84-94DD1CF0C356}"/>
              </a:ext>
            </a:extLst>
          </p:cNvPr>
          <p:cNvPicPr>
            <a:picLocks noChangeAspect="1"/>
          </p:cNvPicPr>
          <p:nvPr/>
        </p:nvPicPr>
        <p:blipFill>
          <a:blip r:embed="rId2"/>
          <a:stretch>
            <a:fillRect/>
          </a:stretch>
        </p:blipFill>
        <p:spPr bwMode="auto">
          <a:xfrm>
            <a:off x="423343" y="1409637"/>
            <a:ext cx="1116504" cy="1231106"/>
          </a:xfrm>
          <a:prstGeom prst="rect">
            <a:avLst/>
          </a:prstGeom>
        </p:spPr>
      </p:pic>
      <p:sp>
        <p:nvSpPr>
          <p:cNvPr id="18" name="CasellaDiTesto 17">
            <a:extLst>
              <a:ext uri="{FF2B5EF4-FFF2-40B4-BE49-F238E27FC236}">
                <a16:creationId xmlns:a16="http://schemas.microsoft.com/office/drawing/2014/main" id="{342A955F-1720-3ED7-7DB1-22030CBAE76C}"/>
              </a:ext>
            </a:extLst>
          </p:cNvPr>
          <p:cNvSpPr txBox="1"/>
          <p:nvPr/>
        </p:nvSpPr>
        <p:spPr>
          <a:xfrm>
            <a:off x="1661279" y="1409636"/>
            <a:ext cx="6288921" cy="1231106"/>
          </a:xfrm>
          <a:prstGeom prst="rect">
            <a:avLst/>
          </a:prstGeom>
          <a:noFill/>
        </p:spPr>
        <p:txBody>
          <a:bodyPr wrap="square" rtlCol="0">
            <a:spAutoFit/>
          </a:bodyPr>
          <a:lstStyle/>
          <a:p>
            <a:pPr algn="just"/>
            <a:r>
              <a:rPr lang="en-GB" sz="2000" b="1" dirty="0">
                <a:solidFill>
                  <a:schemeClr val="accent1">
                    <a:lumMod val="75000"/>
                  </a:schemeClr>
                </a:solidFill>
              </a:rPr>
              <a:t>1914</a:t>
            </a:r>
          </a:p>
          <a:p>
            <a:pPr algn="just"/>
            <a:r>
              <a:rPr lang="en-GB" dirty="0" err="1"/>
              <a:t>Francobollo</a:t>
            </a:r>
            <a:r>
              <a:rPr lang="en-GB" dirty="0"/>
              <a:t> con </a:t>
            </a:r>
            <a:r>
              <a:rPr lang="en-GB" dirty="0" err="1"/>
              <a:t>l’effigie</a:t>
            </a:r>
            <a:r>
              <a:rPr lang="en-GB" dirty="0"/>
              <a:t> di Ludovico III di Baviera (1845-1921) </a:t>
            </a:r>
            <a:r>
              <a:rPr lang="en-GB" b="1" dirty="0" err="1"/>
              <a:t>parte</a:t>
            </a:r>
            <a:r>
              <a:rPr lang="en-GB" b="1" dirty="0"/>
              <a:t> della prima </a:t>
            </a:r>
            <a:r>
              <a:rPr lang="en-GB" b="1" dirty="0" err="1"/>
              <a:t>serie</a:t>
            </a:r>
            <a:r>
              <a:rPr lang="en-GB" b="1" dirty="0"/>
              <a:t> </a:t>
            </a:r>
            <a:r>
              <a:rPr lang="en-GB" b="1" dirty="0" err="1"/>
              <a:t>stampata</a:t>
            </a:r>
            <a:r>
              <a:rPr lang="en-GB" b="1" dirty="0"/>
              <a:t> in </a:t>
            </a:r>
            <a:r>
              <a:rPr lang="en-GB" b="1" dirty="0" err="1"/>
              <a:t>rotocalcografia</a:t>
            </a:r>
            <a:r>
              <a:rPr lang="en-GB" b="1" dirty="0"/>
              <a:t> (RCGF)</a:t>
            </a:r>
            <a:r>
              <a:rPr lang="en-GB" dirty="0"/>
              <a:t> e </a:t>
            </a:r>
            <a:r>
              <a:rPr lang="en-GB" dirty="0" err="1"/>
              <a:t>stampata</a:t>
            </a:r>
            <a:r>
              <a:rPr lang="en-GB" dirty="0"/>
              <a:t>  </a:t>
            </a:r>
            <a:r>
              <a:rPr lang="en-GB" dirty="0" err="1"/>
              <a:t>negli</a:t>
            </a:r>
            <a:r>
              <a:rPr lang="en-GB" dirty="0"/>
              <a:t> anni 1914-1920.</a:t>
            </a:r>
          </a:p>
        </p:txBody>
      </p:sp>
    </p:spTree>
    <p:extLst>
      <p:ext uri="{BB962C8B-B14F-4D97-AF65-F5344CB8AC3E}">
        <p14:creationId xmlns:p14="http://schemas.microsoft.com/office/powerpoint/2010/main" val="2220424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9245C-E8DE-435C-D749-97155453A86E}"/>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44B7F0FA-7097-40FC-20F6-7BBCD938CFE7}"/>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asellaDiTesto 7">
            <a:extLst>
              <a:ext uri="{FF2B5EF4-FFF2-40B4-BE49-F238E27FC236}">
                <a16:creationId xmlns:a16="http://schemas.microsoft.com/office/drawing/2014/main" id="{1A650B20-C429-7259-EDA5-CF860CD1E23B}"/>
              </a:ext>
            </a:extLst>
          </p:cNvPr>
          <p:cNvSpPr txBox="1"/>
          <p:nvPr/>
        </p:nvSpPr>
        <p:spPr>
          <a:xfrm>
            <a:off x="1184223" y="209865"/>
            <a:ext cx="9823554" cy="1077218"/>
          </a:xfrm>
          <a:prstGeom prst="rect">
            <a:avLst/>
          </a:prstGeom>
          <a:noFill/>
        </p:spPr>
        <p:txBody>
          <a:bodyPr wrap="square" rtlCol="0">
            <a:spAutoFit/>
          </a:bodyPr>
          <a:lstStyle/>
          <a:p>
            <a:pPr algn="ctr"/>
            <a:r>
              <a:rPr lang="it-IT" sz="3200" b="1" dirty="0">
                <a:solidFill>
                  <a:schemeClr val="accent1">
                    <a:lumMod val="75000"/>
                  </a:schemeClr>
                </a:solidFill>
              </a:rPr>
              <a:t>Rotocalcografia nei francobolli italiani:</a:t>
            </a:r>
          </a:p>
          <a:p>
            <a:pPr algn="ctr"/>
            <a:r>
              <a:rPr lang="it-IT" sz="3200" b="1" dirty="0">
                <a:solidFill>
                  <a:schemeClr val="accent1">
                    <a:lumMod val="75000"/>
                  </a:schemeClr>
                </a:solidFill>
              </a:rPr>
              <a:t>quando, perché, come</a:t>
            </a:r>
          </a:p>
        </p:txBody>
      </p:sp>
      <p:pic>
        <p:nvPicPr>
          <p:cNvPr id="10" name="Immagine16">
            <a:extLst>
              <a:ext uri="{FF2B5EF4-FFF2-40B4-BE49-F238E27FC236}">
                <a16:creationId xmlns:a16="http://schemas.microsoft.com/office/drawing/2014/main" id="{B5231F4F-D6D7-EC3D-9A45-BFB50A8E49B6}"/>
              </a:ext>
            </a:extLst>
          </p:cNvPr>
          <p:cNvPicPr>
            <a:picLocks noChangeAspect="1"/>
          </p:cNvPicPr>
          <p:nvPr/>
        </p:nvPicPr>
        <p:blipFill>
          <a:blip r:embed="rId2"/>
          <a:stretch>
            <a:fillRect/>
          </a:stretch>
        </p:blipFill>
        <p:spPr bwMode="auto">
          <a:xfrm>
            <a:off x="423343" y="1409637"/>
            <a:ext cx="1116504" cy="1231106"/>
          </a:xfrm>
          <a:prstGeom prst="rect">
            <a:avLst/>
          </a:prstGeom>
        </p:spPr>
      </p:pic>
      <p:sp>
        <p:nvSpPr>
          <p:cNvPr id="23" name="CasellaDiTesto 22">
            <a:extLst>
              <a:ext uri="{FF2B5EF4-FFF2-40B4-BE49-F238E27FC236}">
                <a16:creationId xmlns:a16="http://schemas.microsoft.com/office/drawing/2014/main" id="{76DD02D9-2EE2-D7EB-C48A-FCC759708DD4}"/>
              </a:ext>
            </a:extLst>
          </p:cNvPr>
          <p:cNvSpPr txBox="1"/>
          <p:nvPr/>
        </p:nvSpPr>
        <p:spPr>
          <a:xfrm>
            <a:off x="1661279" y="1409636"/>
            <a:ext cx="6288921" cy="1231106"/>
          </a:xfrm>
          <a:prstGeom prst="rect">
            <a:avLst/>
          </a:prstGeom>
          <a:noFill/>
        </p:spPr>
        <p:txBody>
          <a:bodyPr wrap="square" rtlCol="0">
            <a:spAutoFit/>
          </a:bodyPr>
          <a:lstStyle/>
          <a:p>
            <a:pPr algn="just"/>
            <a:r>
              <a:rPr lang="en-GB" sz="2000" b="1" dirty="0">
                <a:solidFill>
                  <a:schemeClr val="accent1">
                    <a:lumMod val="75000"/>
                  </a:schemeClr>
                </a:solidFill>
              </a:rPr>
              <a:t>1914</a:t>
            </a:r>
          </a:p>
          <a:p>
            <a:pPr algn="just"/>
            <a:r>
              <a:rPr lang="en-GB" dirty="0" err="1"/>
              <a:t>Francobollo</a:t>
            </a:r>
            <a:r>
              <a:rPr lang="en-GB" dirty="0"/>
              <a:t> con </a:t>
            </a:r>
            <a:r>
              <a:rPr lang="en-GB" dirty="0" err="1"/>
              <a:t>l’effigie</a:t>
            </a:r>
            <a:r>
              <a:rPr lang="en-GB" dirty="0"/>
              <a:t> di Ludovico III di Baviera (1845-1921) </a:t>
            </a:r>
            <a:r>
              <a:rPr lang="en-GB" b="1" dirty="0" err="1"/>
              <a:t>parte</a:t>
            </a:r>
            <a:r>
              <a:rPr lang="en-GB" b="1" dirty="0"/>
              <a:t> della prima </a:t>
            </a:r>
            <a:r>
              <a:rPr lang="en-GB" b="1" dirty="0" err="1"/>
              <a:t>serie</a:t>
            </a:r>
            <a:r>
              <a:rPr lang="en-GB" b="1" dirty="0"/>
              <a:t> </a:t>
            </a:r>
            <a:r>
              <a:rPr lang="en-GB" b="1" dirty="0" err="1"/>
              <a:t>stampata</a:t>
            </a:r>
            <a:r>
              <a:rPr lang="en-GB" b="1" dirty="0"/>
              <a:t> in </a:t>
            </a:r>
            <a:r>
              <a:rPr lang="en-GB" b="1" dirty="0" err="1"/>
              <a:t>rotocalcografia</a:t>
            </a:r>
            <a:r>
              <a:rPr lang="en-GB" b="1" dirty="0"/>
              <a:t> (RCGF) </a:t>
            </a:r>
            <a:r>
              <a:rPr lang="en-GB" dirty="0"/>
              <a:t>e </a:t>
            </a:r>
            <a:r>
              <a:rPr lang="en-GB" dirty="0" err="1"/>
              <a:t>stampata</a:t>
            </a:r>
            <a:r>
              <a:rPr lang="en-GB" dirty="0"/>
              <a:t>  </a:t>
            </a:r>
            <a:r>
              <a:rPr lang="en-GB" dirty="0" err="1"/>
              <a:t>negli</a:t>
            </a:r>
            <a:r>
              <a:rPr lang="en-GB" dirty="0"/>
              <a:t> anni 1914-1920.</a:t>
            </a:r>
          </a:p>
        </p:txBody>
      </p:sp>
      <p:sp>
        <p:nvSpPr>
          <p:cNvPr id="13" name="CasellaDiTesto 12">
            <a:extLst>
              <a:ext uri="{FF2B5EF4-FFF2-40B4-BE49-F238E27FC236}">
                <a16:creationId xmlns:a16="http://schemas.microsoft.com/office/drawing/2014/main" id="{2EC0261D-979C-62F2-56C1-E97ADEE0F242}"/>
              </a:ext>
            </a:extLst>
          </p:cNvPr>
          <p:cNvSpPr txBox="1"/>
          <p:nvPr/>
        </p:nvSpPr>
        <p:spPr>
          <a:xfrm>
            <a:off x="11762729" y="6401355"/>
            <a:ext cx="351483" cy="369332"/>
          </a:xfrm>
          <a:prstGeom prst="rect">
            <a:avLst/>
          </a:prstGeom>
          <a:noFill/>
        </p:spPr>
        <p:txBody>
          <a:bodyPr wrap="square" rtlCol="0">
            <a:spAutoFit/>
          </a:bodyPr>
          <a:lstStyle/>
          <a:p>
            <a:r>
              <a:rPr lang="en-GB" dirty="0"/>
              <a:t>2</a:t>
            </a:r>
          </a:p>
        </p:txBody>
      </p:sp>
      <p:sp>
        <p:nvSpPr>
          <p:cNvPr id="15" name="CasellaDiTesto 14">
            <a:extLst>
              <a:ext uri="{FF2B5EF4-FFF2-40B4-BE49-F238E27FC236}">
                <a16:creationId xmlns:a16="http://schemas.microsoft.com/office/drawing/2014/main" id="{5BB8E3BB-96C3-9872-2E6E-926DB5502090}"/>
              </a:ext>
            </a:extLst>
          </p:cNvPr>
          <p:cNvSpPr txBox="1"/>
          <p:nvPr/>
        </p:nvSpPr>
        <p:spPr>
          <a:xfrm>
            <a:off x="1661279" y="3340036"/>
            <a:ext cx="6288921" cy="1231106"/>
          </a:xfrm>
          <a:prstGeom prst="rect">
            <a:avLst/>
          </a:prstGeom>
          <a:noFill/>
        </p:spPr>
        <p:txBody>
          <a:bodyPr wrap="square" rtlCol="0">
            <a:spAutoFit/>
          </a:bodyPr>
          <a:lstStyle/>
          <a:p>
            <a:pPr algn="just"/>
            <a:r>
              <a:rPr lang="en-GB" sz="2000" b="1" dirty="0">
                <a:solidFill>
                  <a:schemeClr val="accent1">
                    <a:lumMod val="75000"/>
                  </a:schemeClr>
                </a:solidFill>
              </a:rPr>
              <a:t>1928</a:t>
            </a:r>
          </a:p>
          <a:p>
            <a:pPr algn="just"/>
            <a:r>
              <a:rPr lang="en-GB" b="1" dirty="0"/>
              <a:t>Primo </a:t>
            </a:r>
            <a:r>
              <a:rPr lang="en-GB" b="1" dirty="0" err="1"/>
              <a:t>francobollo</a:t>
            </a:r>
            <a:r>
              <a:rPr lang="en-GB" b="1" dirty="0"/>
              <a:t> Italiano in RCGF</a:t>
            </a:r>
            <a:r>
              <a:rPr lang="en-GB" dirty="0"/>
              <a:t>, </a:t>
            </a:r>
            <a:r>
              <a:rPr lang="en-GB" dirty="0" err="1"/>
              <a:t>emesso</a:t>
            </a:r>
            <a:r>
              <a:rPr lang="en-GB" dirty="0"/>
              <a:t> in </a:t>
            </a:r>
            <a:r>
              <a:rPr lang="en-GB" dirty="0" err="1"/>
              <a:t>onore</a:t>
            </a:r>
            <a:r>
              <a:rPr lang="en-GB" dirty="0"/>
              <a:t> del </a:t>
            </a:r>
            <a:r>
              <a:rPr lang="en-GB" dirty="0" err="1"/>
              <a:t>cinquantenario</a:t>
            </a:r>
            <a:r>
              <a:rPr lang="en-GB" dirty="0"/>
              <a:t> della </a:t>
            </a:r>
            <a:r>
              <a:rPr lang="en-GB" dirty="0" err="1"/>
              <a:t>morte</a:t>
            </a:r>
            <a:r>
              <a:rPr lang="en-GB" dirty="0"/>
              <a:t> di Vittorio Emanuele II, dal </a:t>
            </a:r>
            <a:r>
              <a:rPr lang="en-GB" dirty="0" err="1"/>
              <a:t>valore</a:t>
            </a:r>
            <a:r>
              <a:rPr lang="en-GB" dirty="0"/>
              <a:t> di 50 + 10 </a:t>
            </a:r>
            <a:r>
              <a:rPr lang="en-GB" dirty="0" err="1"/>
              <a:t>centesimi</a:t>
            </a:r>
            <a:r>
              <a:rPr lang="en-GB" dirty="0"/>
              <a:t>, </a:t>
            </a:r>
            <a:r>
              <a:rPr lang="en-GB" dirty="0" err="1"/>
              <a:t>verde</a:t>
            </a:r>
            <a:r>
              <a:rPr lang="en-GB" dirty="0"/>
              <a:t> </a:t>
            </a:r>
            <a:r>
              <a:rPr lang="en-GB" dirty="0" err="1"/>
              <a:t>oliva</a:t>
            </a:r>
            <a:r>
              <a:rPr lang="en-GB" dirty="0"/>
              <a:t>.</a:t>
            </a:r>
            <a:endParaRPr lang="en-GB" b="1" dirty="0"/>
          </a:p>
        </p:txBody>
      </p:sp>
      <p:pic>
        <p:nvPicPr>
          <p:cNvPr id="16" name="Immagine1">
            <a:extLst>
              <a:ext uri="{FF2B5EF4-FFF2-40B4-BE49-F238E27FC236}">
                <a16:creationId xmlns:a16="http://schemas.microsoft.com/office/drawing/2014/main" id="{7CC3B096-DDED-635D-CAD7-2BB24F973113}"/>
              </a:ext>
            </a:extLst>
          </p:cNvPr>
          <p:cNvPicPr>
            <a:picLocks noChangeAspect="1"/>
          </p:cNvPicPr>
          <p:nvPr/>
        </p:nvPicPr>
        <p:blipFill>
          <a:blip r:embed="rId3"/>
          <a:stretch>
            <a:fillRect/>
          </a:stretch>
        </p:blipFill>
        <p:spPr bwMode="auto">
          <a:xfrm>
            <a:off x="9707804" y="3529339"/>
            <a:ext cx="1645834" cy="2083605"/>
          </a:xfrm>
          <a:prstGeom prst="rect">
            <a:avLst/>
          </a:prstGeom>
        </p:spPr>
      </p:pic>
    </p:spTree>
    <p:extLst>
      <p:ext uri="{BB962C8B-B14F-4D97-AF65-F5344CB8AC3E}">
        <p14:creationId xmlns:p14="http://schemas.microsoft.com/office/powerpoint/2010/main" val="2034207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3A216-E9D1-A256-BD7D-50F863EA5396}"/>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1B13D28C-310A-D6D2-B2EC-02DC023BFDDB}"/>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CasellaDiTesto 7">
            <a:extLst>
              <a:ext uri="{FF2B5EF4-FFF2-40B4-BE49-F238E27FC236}">
                <a16:creationId xmlns:a16="http://schemas.microsoft.com/office/drawing/2014/main" id="{617A1F9E-F841-DFCF-3028-66D40B03EB16}"/>
              </a:ext>
            </a:extLst>
          </p:cNvPr>
          <p:cNvSpPr txBox="1"/>
          <p:nvPr/>
        </p:nvSpPr>
        <p:spPr>
          <a:xfrm>
            <a:off x="1184223" y="209865"/>
            <a:ext cx="9823554" cy="1077218"/>
          </a:xfrm>
          <a:prstGeom prst="rect">
            <a:avLst/>
          </a:prstGeom>
          <a:noFill/>
        </p:spPr>
        <p:txBody>
          <a:bodyPr wrap="square" rtlCol="0">
            <a:spAutoFit/>
          </a:bodyPr>
          <a:lstStyle/>
          <a:p>
            <a:pPr algn="ctr"/>
            <a:r>
              <a:rPr lang="it-IT" sz="3200" b="1" dirty="0">
                <a:solidFill>
                  <a:schemeClr val="accent1">
                    <a:lumMod val="75000"/>
                  </a:schemeClr>
                </a:solidFill>
              </a:rPr>
              <a:t>Rotocalcografia nei francobolli italiani:</a:t>
            </a:r>
          </a:p>
          <a:p>
            <a:pPr algn="ctr"/>
            <a:r>
              <a:rPr lang="it-IT" sz="3200" b="1" dirty="0">
                <a:solidFill>
                  <a:schemeClr val="accent1">
                    <a:lumMod val="75000"/>
                  </a:schemeClr>
                </a:solidFill>
              </a:rPr>
              <a:t>le prime emissioni</a:t>
            </a:r>
          </a:p>
        </p:txBody>
      </p:sp>
      <p:pic>
        <p:nvPicPr>
          <p:cNvPr id="10" name="Immagine16">
            <a:extLst>
              <a:ext uri="{FF2B5EF4-FFF2-40B4-BE49-F238E27FC236}">
                <a16:creationId xmlns:a16="http://schemas.microsoft.com/office/drawing/2014/main" id="{9A2D222F-04F9-2ED4-1FA4-9E42C6BABF52}"/>
              </a:ext>
            </a:extLst>
          </p:cNvPr>
          <p:cNvPicPr>
            <a:picLocks noChangeAspect="1"/>
          </p:cNvPicPr>
          <p:nvPr/>
        </p:nvPicPr>
        <p:blipFill>
          <a:blip r:embed="rId2"/>
          <a:stretch>
            <a:fillRect/>
          </a:stretch>
        </p:blipFill>
        <p:spPr bwMode="auto">
          <a:xfrm>
            <a:off x="423343" y="1409637"/>
            <a:ext cx="1116504" cy="1231106"/>
          </a:xfrm>
          <a:prstGeom prst="rect">
            <a:avLst/>
          </a:prstGeom>
        </p:spPr>
      </p:pic>
      <p:sp>
        <p:nvSpPr>
          <p:cNvPr id="23" name="CasellaDiTesto 22">
            <a:extLst>
              <a:ext uri="{FF2B5EF4-FFF2-40B4-BE49-F238E27FC236}">
                <a16:creationId xmlns:a16="http://schemas.microsoft.com/office/drawing/2014/main" id="{063A641C-B2E9-DA1D-F44B-F136774532D5}"/>
              </a:ext>
            </a:extLst>
          </p:cNvPr>
          <p:cNvSpPr txBox="1"/>
          <p:nvPr/>
        </p:nvSpPr>
        <p:spPr>
          <a:xfrm>
            <a:off x="1661279" y="1409636"/>
            <a:ext cx="6288921" cy="1231106"/>
          </a:xfrm>
          <a:prstGeom prst="rect">
            <a:avLst/>
          </a:prstGeom>
          <a:noFill/>
        </p:spPr>
        <p:txBody>
          <a:bodyPr wrap="square" rtlCol="0">
            <a:spAutoFit/>
          </a:bodyPr>
          <a:lstStyle/>
          <a:p>
            <a:pPr algn="just"/>
            <a:r>
              <a:rPr lang="en-GB" sz="2000" b="1" dirty="0">
                <a:solidFill>
                  <a:schemeClr val="accent1">
                    <a:lumMod val="75000"/>
                  </a:schemeClr>
                </a:solidFill>
              </a:rPr>
              <a:t>1914</a:t>
            </a:r>
          </a:p>
          <a:p>
            <a:pPr algn="just"/>
            <a:r>
              <a:rPr lang="en-GB" dirty="0" err="1"/>
              <a:t>Francobollo</a:t>
            </a:r>
            <a:r>
              <a:rPr lang="en-GB" dirty="0"/>
              <a:t> con </a:t>
            </a:r>
            <a:r>
              <a:rPr lang="en-GB" dirty="0" err="1"/>
              <a:t>l’effigie</a:t>
            </a:r>
            <a:r>
              <a:rPr lang="en-GB" dirty="0"/>
              <a:t> di Ludovico III di Baviera (1845-1921) </a:t>
            </a:r>
            <a:r>
              <a:rPr lang="en-GB" b="1" dirty="0" err="1"/>
              <a:t>parte</a:t>
            </a:r>
            <a:r>
              <a:rPr lang="en-GB" b="1" dirty="0"/>
              <a:t> della prima </a:t>
            </a:r>
            <a:r>
              <a:rPr lang="en-GB" b="1" dirty="0" err="1"/>
              <a:t>serie</a:t>
            </a:r>
            <a:r>
              <a:rPr lang="en-GB" b="1" dirty="0"/>
              <a:t> </a:t>
            </a:r>
            <a:r>
              <a:rPr lang="en-GB" b="1" dirty="0" err="1"/>
              <a:t>stampata</a:t>
            </a:r>
            <a:r>
              <a:rPr lang="en-GB" b="1" dirty="0"/>
              <a:t> in </a:t>
            </a:r>
            <a:r>
              <a:rPr lang="en-GB" b="1" dirty="0" err="1"/>
              <a:t>rotocalcografia</a:t>
            </a:r>
            <a:r>
              <a:rPr lang="en-GB" b="1" dirty="0"/>
              <a:t> (RCGF) </a:t>
            </a:r>
            <a:r>
              <a:rPr lang="en-GB" dirty="0"/>
              <a:t>e </a:t>
            </a:r>
            <a:r>
              <a:rPr lang="en-GB" dirty="0" err="1"/>
              <a:t>stampata</a:t>
            </a:r>
            <a:r>
              <a:rPr lang="en-GB" dirty="0"/>
              <a:t>  </a:t>
            </a:r>
            <a:r>
              <a:rPr lang="en-GB" dirty="0" err="1"/>
              <a:t>negli</a:t>
            </a:r>
            <a:r>
              <a:rPr lang="en-GB" dirty="0"/>
              <a:t> anni 1914-1920.</a:t>
            </a:r>
          </a:p>
        </p:txBody>
      </p:sp>
      <p:sp>
        <p:nvSpPr>
          <p:cNvPr id="13" name="CasellaDiTesto 12">
            <a:extLst>
              <a:ext uri="{FF2B5EF4-FFF2-40B4-BE49-F238E27FC236}">
                <a16:creationId xmlns:a16="http://schemas.microsoft.com/office/drawing/2014/main" id="{068751C0-8CF1-C115-C6DD-A88C39FFDCCC}"/>
              </a:ext>
            </a:extLst>
          </p:cNvPr>
          <p:cNvSpPr txBox="1"/>
          <p:nvPr/>
        </p:nvSpPr>
        <p:spPr>
          <a:xfrm>
            <a:off x="11762729" y="6401355"/>
            <a:ext cx="351483" cy="369332"/>
          </a:xfrm>
          <a:prstGeom prst="rect">
            <a:avLst/>
          </a:prstGeom>
          <a:noFill/>
        </p:spPr>
        <p:txBody>
          <a:bodyPr wrap="square" rtlCol="0">
            <a:spAutoFit/>
          </a:bodyPr>
          <a:lstStyle/>
          <a:p>
            <a:r>
              <a:rPr lang="en-GB" dirty="0"/>
              <a:t>2</a:t>
            </a:r>
          </a:p>
        </p:txBody>
      </p:sp>
      <p:sp>
        <p:nvSpPr>
          <p:cNvPr id="15" name="CasellaDiTesto 14">
            <a:extLst>
              <a:ext uri="{FF2B5EF4-FFF2-40B4-BE49-F238E27FC236}">
                <a16:creationId xmlns:a16="http://schemas.microsoft.com/office/drawing/2014/main" id="{5233CB21-8BF2-DC16-BC5E-CAD952AE6EBE}"/>
              </a:ext>
            </a:extLst>
          </p:cNvPr>
          <p:cNvSpPr txBox="1"/>
          <p:nvPr/>
        </p:nvSpPr>
        <p:spPr>
          <a:xfrm>
            <a:off x="1661279" y="3340036"/>
            <a:ext cx="6288921" cy="3170099"/>
          </a:xfrm>
          <a:prstGeom prst="rect">
            <a:avLst/>
          </a:prstGeom>
          <a:noFill/>
        </p:spPr>
        <p:txBody>
          <a:bodyPr wrap="square" rtlCol="0">
            <a:spAutoFit/>
          </a:bodyPr>
          <a:lstStyle/>
          <a:p>
            <a:pPr algn="just"/>
            <a:r>
              <a:rPr lang="en-GB" sz="2000" b="1" dirty="0">
                <a:solidFill>
                  <a:schemeClr val="accent1">
                    <a:lumMod val="75000"/>
                  </a:schemeClr>
                </a:solidFill>
              </a:rPr>
              <a:t>1928</a:t>
            </a:r>
          </a:p>
          <a:p>
            <a:pPr algn="just"/>
            <a:r>
              <a:rPr lang="en-GB" b="1" dirty="0"/>
              <a:t>Primo </a:t>
            </a:r>
            <a:r>
              <a:rPr lang="en-GB" b="1" dirty="0" err="1"/>
              <a:t>francobollo</a:t>
            </a:r>
            <a:r>
              <a:rPr lang="en-GB" b="1" dirty="0"/>
              <a:t> Italiano in RCGF</a:t>
            </a:r>
            <a:r>
              <a:rPr lang="en-GB" dirty="0"/>
              <a:t>, </a:t>
            </a:r>
            <a:r>
              <a:rPr lang="en-GB" dirty="0" err="1"/>
              <a:t>emesso</a:t>
            </a:r>
            <a:r>
              <a:rPr lang="en-GB" dirty="0"/>
              <a:t> in </a:t>
            </a:r>
            <a:r>
              <a:rPr lang="en-GB" dirty="0" err="1"/>
              <a:t>onore</a:t>
            </a:r>
            <a:r>
              <a:rPr lang="en-GB" dirty="0"/>
              <a:t> del </a:t>
            </a:r>
            <a:r>
              <a:rPr lang="en-GB" dirty="0" err="1"/>
              <a:t>cinquantenario</a:t>
            </a:r>
            <a:r>
              <a:rPr lang="en-GB" dirty="0"/>
              <a:t> della </a:t>
            </a:r>
            <a:r>
              <a:rPr lang="en-GB" dirty="0" err="1"/>
              <a:t>morte</a:t>
            </a:r>
            <a:r>
              <a:rPr lang="en-GB" dirty="0"/>
              <a:t> di Vittorio Emanuele II, dal </a:t>
            </a:r>
            <a:r>
              <a:rPr lang="en-GB" dirty="0" err="1"/>
              <a:t>valore</a:t>
            </a:r>
            <a:r>
              <a:rPr lang="en-GB" dirty="0"/>
              <a:t> di 50 + 10 </a:t>
            </a:r>
            <a:r>
              <a:rPr lang="en-GB" dirty="0" err="1"/>
              <a:t>centesimi</a:t>
            </a:r>
            <a:r>
              <a:rPr lang="en-GB" dirty="0"/>
              <a:t>, </a:t>
            </a:r>
            <a:r>
              <a:rPr lang="en-GB" dirty="0" err="1"/>
              <a:t>verde</a:t>
            </a:r>
            <a:r>
              <a:rPr lang="en-GB" dirty="0"/>
              <a:t> </a:t>
            </a:r>
            <a:r>
              <a:rPr lang="en-GB" dirty="0" err="1"/>
              <a:t>oliva</a:t>
            </a:r>
            <a:r>
              <a:rPr lang="en-GB" dirty="0"/>
              <a:t>.</a:t>
            </a:r>
          </a:p>
          <a:p>
            <a:pPr algn="just"/>
            <a:endParaRPr lang="en-GB" b="1" dirty="0"/>
          </a:p>
          <a:p>
            <a:pPr algn="just"/>
            <a:r>
              <a:rPr lang="en-GB" dirty="0"/>
              <a:t>Il </a:t>
            </a:r>
            <a:r>
              <a:rPr lang="en-GB" dirty="0" err="1"/>
              <a:t>numero</a:t>
            </a:r>
            <a:r>
              <a:rPr lang="en-GB" dirty="0"/>
              <a:t> di tavola o, </a:t>
            </a:r>
            <a:r>
              <a:rPr lang="en-GB" dirty="0" err="1"/>
              <a:t>più</a:t>
            </a:r>
            <a:r>
              <a:rPr lang="en-GB" dirty="0"/>
              <a:t> </a:t>
            </a:r>
            <a:r>
              <a:rPr lang="en-GB" dirty="0" err="1"/>
              <a:t>propriamente</a:t>
            </a:r>
            <a:r>
              <a:rPr lang="en-GB" dirty="0"/>
              <a:t>, </a:t>
            </a:r>
            <a:r>
              <a:rPr lang="en-GB" b="1" dirty="0" err="1"/>
              <a:t>numero</a:t>
            </a:r>
            <a:r>
              <a:rPr lang="en-GB" b="1" dirty="0"/>
              <a:t> di </a:t>
            </a:r>
            <a:r>
              <a:rPr lang="en-GB" b="1" dirty="0" err="1"/>
              <a:t>cilindro</a:t>
            </a:r>
            <a:r>
              <a:rPr lang="en-GB" dirty="0"/>
              <a:t> </a:t>
            </a:r>
            <a:r>
              <a:rPr lang="en-GB" dirty="0" err="1"/>
              <a:t>veniva</a:t>
            </a:r>
            <a:r>
              <a:rPr lang="en-GB" dirty="0"/>
              <a:t> </a:t>
            </a:r>
            <a:r>
              <a:rPr lang="en-GB" dirty="0" err="1"/>
              <a:t>applicato</a:t>
            </a:r>
            <a:r>
              <a:rPr lang="en-GB" dirty="0"/>
              <a:t> sui </a:t>
            </a:r>
            <a:r>
              <a:rPr lang="en-GB" dirty="0" err="1"/>
              <a:t>cilindri</a:t>
            </a:r>
            <a:r>
              <a:rPr lang="en-GB" dirty="0"/>
              <a:t> di </a:t>
            </a:r>
            <a:r>
              <a:rPr lang="en-GB" dirty="0" err="1"/>
              <a:t>stampa</a:t>
            </a:r>
            <a:r>
              <a:rPr lang="en-GB" dirty="0"/>
              <a:t> in modo </a:t>
            </a:r>
            <a:r>
              <a:rPr lang="en-GB" dirty="0" err="1"/>
              <a:t>sequenziale</a:t>
            </a:r>
            <a:r>
              <a:rPr lang="en-GB" dirty="0"/>
              <a:t>.</a:t>
            </a:r>
          </a:p>
          <a:p>
            <a:pPr algn="just"/>
            <a:endParaRPr lang="en-GB" dirty="0"/>
          </a:p>
          <a:p>
            <a:pPr algn="just"/>
            <a:r>
              <a:rPr lang="en-GB" dirty="0" err="1"/>
              <a:t>Benché</a:t>
            </a:r>
            <a:r>
              <a:rPr lang="en-GB" dirty="0"/>
              <a:t> </a:t>
            </a:r>
            <a:r>
              <a:rPr lang="en-GB" dirty="0" err="1"/>
              <a:t>si</a:t>
            </a:r>
            <a:r>
              <a:rPr lang="en-GB" dirty="0"/>
              <a:t> </a:t>
            </a:r>
            <a:r>
              <a:rPr lang="en-GB" dirty="0" err="1"/>
              <a:t>tratti</a:t>
            </a:r>
            <a:r>
              <a:rPr lang="en-GB" dirty="0"/>
              <a:t> del primo </a:t>
            </a:r>
            <a:r>
              <a:rPr lang="en-GB" dirty="0" err="1"/>
              <a:t>francobollo</a:t>
            </a:r>
            <a:r>
              <a:rPr lang="en-GB" dirty="0"/>
              <a:t> </a:t>
            </a:r>
            <a:r>
              <a:rPr lang="en-GB" dirty="0" err="1"/>
              <a:t>stampato</a:t>
            </a:r>
            <a:r>
              <a:rPr lang="en-GB" dirty="0"/>
              <a:t> in RTGF, il </a:t>
            </a:r>
            <a:r>
              <a:rPr lang="en-GB" dirty="0" err="1"/>
              <a:t>numero</a:t>
            </a:r>
            <a:r>
              <a:rPr lang="en-GB" dirty="0"/>
              <a:t> </a:t>
            </a:r>
            <a:r>
              <a:rPr lang="en-GB" b="1" dirty="0"/>
              <a:t>6</a:t>
            </a:r>
            <a:r>
              <a:rPr lang="en-GB" dirty="0"/>
              <a:t> in basso a sinistra indica </a:t>
            </a:r>
            <a:r>
              <a:rPr lang="en-GB" dirty="0" err="1"/>
              <a:t>che</a:t>
            </a:r>
            <a:r>
              <a:rPr lang="en-GB" dirty="0"/>
              <a:t> il </a:t>
            </a:r>
            <a:r>
              <a:rPr lang="en-GB" dirty="0" err="1"/>
              <a:t>cilindro</a:t>
            </a:r>
            <a:r>
              <a:rPr lang="en-GB" dirty="0"/>
              <a:t> </a:t>
            </a:r>
            <a:r>
              <a:rPr lang="en-GB" dirty="0" err="1"/>
              <a:t>usato</a:t>
            </a:r>
            <a:r>
              <a:rPr lang="en-GB" dirty="0"/>
              <a:t> per </a:t>
            </a:r>
            <a:r>
              <a:rPr lang="en-GB" dirty="0" err="1"/>
              <a:t>esso</a:t>
            </a:r>
            <a:r>
              <a:rPr lang="en-GB" dirty="0"/>
              <a:t> è il </a:t>
            </a:r>
            <a:r>
              <a:rPr lang="en-GB" dirty="0" err="1"/>
              <a:t>sesto</a:t>
            </a:r>
            <a:r>
              <a:rPr lang="en-GB" dirty="0"/>
              <a:t> di </a:t>
            </a:r>
            <a:r>
              <a:rPr lang="en-GB" dirty="0" err="1"/>
              <a:t>quelli</a:t>
            </a:r>
            <a:r>
              <a:rPr lang="en-GB" dirty="0"/>
              <a:t> </a:t>
            </a:r>
            <a:r>
              <a:rPr lang="en-GB" dirty="0" err="1"/>
              <a:t>prodotti</a:t>
            </a:r>
            <a:r>
              <a:rPr lang="en-GB" dirty="0"/>
              <a:t>.</a:t>
            </a:r>
          </a:p>
        </p:txBody>
      </p:sp>
      <p:pic>
        <p:nvPicPr>
          <p:cNvPr id="16" name="Immagine1">
            <a:extLst>
              <a:ext uri="{FF2B5EF4-FFF2-40B4-BE49-F238E27FC236}">
                <a16:creationId xmlns:a16="http://schemas.microsoft.com/office/drawing/2014/main" id="{550E0CA3-C2A1-7C3F-987E-2AC7AFF7539C}"/>
              </a:ext>
            </a:extLst>
          </p:cNvPr>
          <p:cNvPicPr>
            <a:picLocks noChangeAspect="1"/>
          </p:cNvPicPr>
          <p:nvPr/>
        </p:nvPicPr>
        <p:blipFill>
          <a:blip r:embed="rId3"/>
          <a:stretch>
            <a:fillRect/>
          </a:stretch>
        </p:blipFill>
        <p:spPr bwMode="auto">
          <a:xfrm>
            <a:off x="9707804" y="3529339"/>
            <a:ext cx="1645834" cy="2083605"/>
          </a:xfrm>
          <a:prstGeom prst="rect">
            <a:avLst/>
          </a:prstGeom>
        </p:spPr>
      </p:pic>
      <p:pic>
        <p:nvPicPr>
          <p:cNvPr id="17" name="Immagine 16">
            <a:extLst>
              <a:ext uri="{FF2B5EF4-FFF2-40B4-BE49-F238E27FC236}">
                <a16:creationId xmlns:a16="http://schemas.microsoft.com/office/drawing/2014/main" id="{6584C9B2-7DD0-05F4-3545-D3190EB9EBCD}"/>
              </a:ext>
            </a:extLst>
          </p:cNvPr>
          <p:cNvPicPr>
            <a:picLocks noChangeAspect="1"/>
          </p:cNvPicPr>
          <p:nvPr/>
        </p:nvPicPr>
        <p:blipFill>
          <a:blip r:embed="rId4"/>
          <a:stretch>
            <a:fillRect/>
          </a:stretch>
        </p:blipFill>
        <p:spPr>
          <a:xfrm>
            <a:off x="8630955" y="5224809"/>
            <a:ext cx="678855" cy="776269"/>
          </a:xfrm>
          <a:prstGeom prst="rect">
            <a:avLst/>
          </a:prstGeom>
        </p:spPr>
      </p:pic>
      <p:sp>
        <p:nvSpPr>
          <p:cNvPr id="18" name="Rettangolo 17">
            <a:extLst>
              <a:ext uri="{FF2B5EF4-FFF2-40B4-BE49-F238E27FC236}">
                <a16:creationId xmlns:a16="http://schemas.microsoft.com/office/drawing/2014/main" id="{88B3CFDA-03AB-B546-F270-65EAABD4B5D8}"/>
              </a:ext>
            </a:extLst>
          </p:cNvPr>
          <p:cNvSpPr/>
          <p:nvPr/>
        </p:nvSpPr>
        <p:spPr>
          <a:xfrm>
            <a:off x="8630728" y="5224809"/>
            <a:ext cx="678855" cy="781835"/>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ttangolo 18">
            <a:extLst>
              <a:ext uri="{FF2B5EF4-FFF2-40B4-BE49-F238E27FC236}">
                <a16:creationId xmlns:a16="http://schemas.microsoft.com/office/drawing/2014/main" id="{FFC24BBA-1FFD-7604-0FCD-2B1405296E9D}"/>
              </a:ext>
            </a:extLst>
          </p:cNvPr>
          <p:cNvSpPr/>
          <p:nvPr/>
        </p:nvSpPr>
        <p:spPr>
          <a:xfrm>
            <a:off x="9926128" y="4561615"/>
            <a:ext cx="355006" cy="40885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Connettore diritto 19">
            <a:extLst>
              <a:ext uri="{FF2B5EF4-FFF2-40B4-BE49-F238E27FC236}">
                <a16:creationId xmlns:a16="http://schemas.microsoft.com/office/drawing/2014/main" id="{1B5DEFE7-559E-68BA-EBDF-2A4799FEA47C}"/>
              </a:ext>
            </a:extLst>
          </p:cNvPr>
          <p:cNvCxnSpPr>
            <a:cxnSpLocks/>
          </p:cNvCxnSpPr>
          <p:nvPr/>
        </p:nvCxnSpPr>
        <p:spPr>
          <a:xfrm flipH="1">
            <a:off x="8630728" y="4561615"/>
            <a:ext cx="1295400" cy="663194"/>
          </a:xfrm>
          <a:prstGeom prst="line">
            <a:avLst/>
          </a:prstGeom>
          <a:ln w="12700">
            <a:solidFill>
              <a:srgbClr val="172C51"/>
            </a:solidFill>
            <a:prstDash val="dash"/>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12D9D929-824D-882B-518F-BCE61FB8CC7A}"/>
              </a:ext>
            </a:extLst>
          </p:cNvPr>
          <p:cNvCxnSpPr>
            <a:cxnSpLocks/>
          </p:cNvCxnSpPr>
          <p:nvPr/>
        </p:nvCxnSpPr>
        <p:spPr>
          <a:xfrm flipH="1">
            <a:off x="9309583" y="4561615"/>
            <a:ext cx="971551" cy="663194"/>
          </a:xfrm>
          <a:prstGeom prst="line">
            <a:avLst/>
          </a:prstGeom>
          <a:ln w="12700">
            <a:solidFill>
              <a:srgbClr val="172C51"/>
            </a:solidFill>
            <a:prstDash val="lgDash"/>
          </a:ln>
        </p:spPr>
        <p:style>
          <a:lnRef idx="1">
            <a:schemeClr val="accent1"/>
          </a:lnRef>
          <a:fillRef idx="0">
            <a:schemeClr val="accent1"/>
          </a:fillRef>
          <a:effectRef idx="0">
            <a:schemeClr val="accent1"/>
          </a:effectRef>
          <a:fontRef idx="minor">
            <a:schemeClr val="tx1"/>
          </a:fontRef>
        </p:style>
      </p:cxnSp>
      <p:cxnSp>
        <p:nvCxnSpPr>
          <p:cNvPr id="29" name="Connettore diritto 28">
            <a:extLst>
              <a:ext uri="{FF2B5EF4-FFF2-40B4-BE49-F238E27FC236}">
                <a16:creationId xmlns:a16="http://schemas.microsoft.com/office/drawing/2014/main" id="{587F9D55-D765-2B3F-1D52-CC538155154E}"/>
              </a:ext>
            </a:extLst>
          </p:cNvPr>
          <p:cNvCxnSpPr>
            <a:cxnSpLocks/>
          </p:cNvCxnSpPr>
          <p:nvPr/>
        </p:nvCxnSpPr>
        <p:spPr>
          <a:xfrm flipH="1">
            <a:off x="9309583" y="4970474"/>
            <a:ext cx="971551" cy="1030604"/>
          </a:xfrm>
          <a:prstGeom prst="line">
            <a:avLst/>
          </a:prstGeom>
          <a:ln w="12700">
            <a:solidFill>
              <a:srgbClr val="172C51"/>
            </a:solidFill>
            <a:prstDash val="dash"/>
          </a:ln>
        </p:spPr>
        <p:style>
          <a:lnRef idx="1">
            <a:schemeClr val="accent1"/>
          </a:lnRef>
          <a:fillRef idx="0">
            <a:schemeClr val="accent1"/>
          </a:fillRef>
          <a:effectRef idx="0">
            <a:schemeClr val="accent1"/>
          </a:effectRef>
          <a:fontRef idx="minor">
            <a:schemeClr val="tx1"/>
          </a:fontRef>
        </p:style>
      </p:cxnSp>
      <p:cxnSp>
        <p:nvCxnSpPr>
          <p:cNvPr id="32" name="Connettore diritto 31">
            <a:extLst>
              <a:ext uri="{FF2B5EF4-FFF2-40B4-BE49-F238E27FC236}">
                <a16:creationId xmlns:a16="http://schemas.microsoft.com/office/drawing/2014/main" id="{DAD03819-55F2-6959-6B4C-A951EDD82070}"/>
              </a:ext>
            </a:extLst>
          </p:cNvPr>
          <p:cNvCxnSpPr>
            <a:cxnSpLocks/>
          </p:cNvCxnSpPr>
          <p:nvPr/>
        </p:nvCxnSpPr>
        <p:spPr>
          <a:xfrm flipH="1">
            <a:off x="9309583" y="4970474"/>
            <a:ext cx="616545" cy="497565"/>
          </a:xfrm>
          <a:prstGeom prst="line">
            <a:avLst/>
          </a:prstGeom>
          <a:ln w="12700">
            <a:solidFill>
              <a:srgbClr val="172C5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0916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1E1C6-51DC-2EE6-DB8D-E89D3EDF33ED}"/>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7573FA05-F7A0-6396-FFF3-A5A801988D90}"/>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2">
            <a:extLst>
              <a:ext uri="{FF2B5EF4-FFF2-40B4-BE49-F238E27FC236}">
                <a16:creationId xmlns:a16="http://schemas.microsoft.com/office/drawing/2014/main" id="{9962E786-5BD3-F4FF-E511-49F4B8D4E42F}"/>
              </a:ext>
            </a:extLst>
          </p:cNvPr>
          <p:cNvPicPr>
            <a:picLocks noChangeAspect="1"/>
          </p:cNvPicPr>
          <p:nvPr/>
        </p:nvPicPr>
        <p:blipFill>
          <a:blip r:embed="rId2"/>
          <a:stretch>
            <a:fillRect/>
          </a:stretch>
        </p:blipFill>
        <p:spPr bwMode="auto">
          <a:xfrm>
            <a:off x="449622" y="1079151"/>
            <a:ext cx="1527467" cy="1666172"/>
          </a:xfrm>
          <a:prstGeom prst="rect">
            <a:avLst/>
          </a:prstGeom>
        </p:spPr>
      </p:pic>
      <p:pic>
        <p:nvPicPr>
          <p:cNvPr id="3" name="Immagine3">
            <a:extLst>
              <a:ext uri="{FF2B5EF4-FFF2-40B4-BE49-F238E27FC236}">
                <a16:creationId xmlns:a16="http://schemas.microsoft.com/office/drawing/2014/main" id="{1E60BF8A-763E-2A5D-BB3C-5DDA940EF11D}"/>
              </a:ext>
            </a:extLst>
          </p:cNvPr>
          <p:cNvPicPr>
            <a:picLocks noChangeAspect="1"/>
          </p:cNvPicPr>
          <p:nvPr/>
        </p:nvPicPr>
        <p:blipFill>
          <a:blip r:embed="rId3"/>
          <a:stretch>
            <a:fillRect/>
          </a:stretch>
        </p:blipFill>
        <p:spPr bwMode="auto">
          <a:xfrm>
            <a:off x="449621" y="3571101"/>
            <a:ext cx="1527467" cy="1871955"/>
          </a:xfrm>
          <a:prstGeom prst="rect">
            <a:avLst/>
          </a:prstGeom>
        </p:spPr>
      </p:pic>
      <p:pic>
        <p:nvPicPr>
          <p:cNvPr id="4" name="Immagine4">
            <a:extLst>
              <a:ext uri="{FF2B5EF4-FFF2-40B4-BE49-F238E27FC236}">
                <a16:creationId xmlns:a16="http://schemas.microsoft.com/office/drawing/2014/main" id="{8D6D9ACD-60DF-E0D4-5352-1465EC9B6CB9}"/>
              </a:ext>
            </a:extLst>
          </p:cNvPr>
          <p:cNvPicPr>
            <a:picLocks noChangeAspect="1"/>
          </p:cNvPicPr>
          <p:nvPr/>
        </p:nvPicPr>
        <p:blipFill>
          <a:blip r:embed="rId4"/>
          <a:stretch>
            <a:fillRect/>
          </a:stretch>
        </p:blipFill>
        <p:spPr bwMode="auto">
          <a:xfrm>
            <a:off x="9887652" y="4007407"/>
            <a:ext cx="1875077" cy="2041142"/>
          </a:xfrm>
          <a:prstGeom prst="rect">
            <a:avLst/>
          </a:prstGeom>
        </p:spPr>
      </p:pic>
      <p:sp>
        <p:nvSpPr>
          <p:cNvPr id="7" name="CasellaDiTesto 6">
            <a:extLst>
              <a:ext uri="{FF2B5EF4-FFF2-40B4-BE49-F238E27FC236}">
                <a16:creationId xmlns:a16="http://schemas.microsoft.com/office/drawing/2014/main" id="{CA3E7AAD-C825-E710-7EC4-6D1738E7D08C}"/>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serie Imperiale e il collocamento dei numeri di cilindro</a:t>
            </a:r>
          </a:p>
        </p:txBody>
      </p:sp>
      <p:sp>
        <p:nvSpPr>
          <p:cNvPr id="9" name="CasellaDiTesto 8">
            <a:extLst>
              <a:ext uri="{FF2B5EF4-FFF2-40B4-BE49-F238E27FC236}">
                <a16:creationId xmlns:a16="http://schemas.microsoft.com/office/drawing/2014/main" id="{E851ACC3-9620-0F9D-C419-BB4806A91546}"/>
              </a:ext>
            </a:extLst>
          </p:cNvPr>
          <p:cNvSpPr txBox="1"/>
          <p:nvPr/>
        </p:nvSpPr>
        <p:spPr>
          <a:xfrm>
            <a:off x="11762729" y="6401355"/>
            <a:ext cx="351483" cy="369332"/>
          </a:xfrm>
          <a:prstGeom prst="rect">
            <a:avLst/>
          </a:prstGeom>
          <a:noFill/>
        </p:spPr>
        <p:txBody>
          <a:bodyPr wrap="square" rtlCol="0">
            <a:spAutoFit/>
          </a:bodyPr>
          <a:lstStyle/>
          <a:p>
            <a:r>
              <a:rPr lang="en-GB" dirty="0"/>
              <a:t>3</a:t>
            </a:r>
          </a:p>
        </p:txBody>
      </p:sp>
      <p:sp>
        <p:nvSpPr>
          <p:cNvPr id="10" name="CasellaDiTesto 9">
            <a:extLst>
              <a:ext uri="{FF2B5EF4-FFF2-40B4-BE49-F238E27FC236}">
                <a16:creationId xmlns:a16="http://schemas.microsoft.com/office/drawing/2014/main" id="{F2B4ADFF-3518-4521-C372-4B3B81403072}"/>
              </a:ext>
            </a:extLst>
          </p:cNvPr>
          <p:cNvSpPr txBox="1"/>
          <p:nvPr/>
        </p:nvSpPr>
        <p:spPr>
          <a:xfrm>
            <a:off x="3340308" y="1079151"/>
            <a:ext cx="7309344" cy="1200329"/>
          </a:xfrm>
          <a:prstGeom prst="rect">
            <a:avLst/>
          </a:prstGeom>
          <a:noFill/>
        </p:spPr>
        <p:txBody>
          <a:bodyPr wrap="square" rtlCol="0">
            <a:spAutoFit/>
          </a:bodyPr>
          <a:lstStyle/>
          <a:p>
            <a:pPr algn="just"/>
            <a:r>
              <a:rPr lang="it-IT" dirty="0"/>
              <a:t>All’Officina  poligrafica, infatti, si stava  già  lavorando alla  produzione della nuova serie  definitiva detta </a:t>
            </a:r>
            <a:r>
              <a:rPr lang="it-IT" b="1" dirty="0"/>
              <a:t>Imperiale</a:t>
            </a:r>
            <a:r>
              <a:rPr lang="it-IT" dirty="0"/>
              <a:t> che avrebbe  dominato in termini quantitativi tutta la produzione di francobolli italiani per i successivi 15 anni.</a:t>
            </a:r>
          </a:p>
          <a:p>
            <a:pPr algn="just"/>
            <a:endParaRPr lang="it-IT" dirty="0"/>
          </a:p>
        </p:txBody>
      </p:sp>
      <p:sp>
        <p:nvSpPr>
          <p:cNvPr id="17" name="CasellaDiTesto 16">
            <a:extLst>
              <a:ext uri="{FF2B5EF4-FFF2-40B4-BE49-F238E27FC236}">
                <a16:creationId xmlns:a16="http://schemas.microsoft.com/office/drawing/2014/main" id="{6306C328-F932-42FE-291C-AB2F7AC177C4}"/>
              </a:ext>
            </a:extLst>
          </p:cNvPr>
          <p:cNvSpPr txBox="1"/>
          <p:nvPr/>
        </p:nvSpPr>
        <p:spPr>
          <a:xfrm>
            <a:off x="327821" y="2803140"/>
            <a:ext cx="1771065" cy="523220"/>
          </a:xfrm>
          <a:prstGeom prst="rect">
            <a:avLst/>
          </a:prstGeom>
          <a:noFill/>
        </p:spPr>
        <p:txBody>
          <a:bodyPr wrap="square" rtlCol="0">
            <a:spAutoFit/>
          </a:bodyPr>
          <a:lstStyle/>
          <a:p>
            <a:pPr algn="ctr"/>
            <a:r>
              <a:rPr lang="en-GB" sz="1400" dirty="0"/>
              <a:t>Valore da</a:t>
            </a:r>
          </a:p>
          <a:p>
            <a:pPr algn="ctr"/>
            <a:r>
              <a:rPr lang="en-GB" sz="1400" dirty="0"/>
              <a:t>20 lire </a:t>
            </a:r>
            <a:r>
              <a:rPr lang="en-GB" sz="1400" dirty="0" err="1"/>
              <a:t>verde</a:t>
            </a:r>
            <a:endParaRPr lang="en-GB" sz="1400" dirty="0"/>
          </a:p>
        </p:txBody>
      </p:sp>
      <p:sp>
        <p:nvSpPr>
          <p:cNvPr id="21" name="CasellaDiTesto 20">
            <a:extLst>
              <a:ext uri="{FF2B5EF4-FFF2-40B4-BE49-F238E27FC236}">
                <a16:creationId xmlns:a16="http://schemas.microsoft.com/office/drawing/2014/main" id="{DFE78D59-8FCD-D7E6-8796-DD938A3E5CD6}"/>
              </a:ext>
            </a:extLst>
          </p:cNvPr>
          <p:cNvSpPr txBox="1"/>
          <p:nvPr/>
        </p:nvSpPr>
        <p:spPr>
          <a:xfrm>
            <a:off x="335081" y="5435307"/>
            <a:ext cx="1771065" cy="523220"/>
          </a:xfrm>
          <a:prstGeom prst="rect">
            <a:avLst/>
          </a:prstGeom>
          <a:noFill/>
        </p:spPr>
        <p:txBody>
          <a:bodyPr wrap="square" rtlCol="0">
            <a:spAutoFit/>
          </a:bodyPr>
          <a:lstStyle/>
          <a:p>
            <a:pPr algn="ctr"/>
            <a:r>
              <a:rPr lang="en-GB" sz="1400" dirty="0"/>
              <a:t>Valore da</a:t>
            </a:r>
          </a:p>
          <a:p>
            <a:pPr algn="ctr"/>
            <a:r>
              <a:rPr lang="en-GB" sz="1400" dirty="0"/>
              <a:t>25 lire </a:t>
            </a:r>
            <a:r>
              <a:rPr lang="en-GB" sz="1400" dirty="0" err="1"/>
              <a:t>nero</a:t>
            </a:r>
            <a:r>
              <a:rPr lang="en-GB" sz="1400" dirty="0"/>
              <a:t> </a:t>
            </a:r>
            <a:r>
              <a:rPr lang="en-GB" sz="1400" dirty="0" err="1"/>
              <a:t>azzurro</a:t>
            </a:r>
            <a:endParaRPr lang="en-GB" sz="1400" dirty="0"/>
          </a:p>
        </p:txBody>
      </p:sp>
      <p:sp>
        <p:nvSpPr>
          <p:cNvPr id="23" name="CasellaDiTesto 22">
            <a:extLst>
              <a:ext uri="{FF2B5EF4-FFF2-40B4-BE49-F238E27FC236}">
                <a16:creationId xmlns:a16="http://schemas.microsoft.com/office/drawing/2014/main" id="{6FF40924-FE17-EB54-4B0E-F09A7A4FB13A}"/>
              </a:ext>
            </a:extLst>
          </p:cNvPr>
          <p:cNvSpPr txBox="1"/>
          <p:nvPr/>
        </p:nvSpPr>
        <p:spPr>
          <a:xfrm>
            <a:off x="10031439" y="6048549"/>
            <a:ext cx="1771065" cy="523220"/>
          </a:xfrm>
          <a:prstGeom prst="rect">
            <a:avLst/>
          </a:prstGeom>
          <a:noFill/>
        </p:spPr>
        <p:txBody>
          <a:bodyPr wrap="square" rtlCol="0">
            <a:spAutoFit/>
          </a:bodyPr>
          <a:lstStyle/>
          <a:p>
            <a:pPr algn="ctr"/>
            <a:r>
              <a:rPr lang="en-GB" sz="1400" dirty="0"/>
              <a:t>Valore da</a:t>
            </a:r>
          </a:p>
          <a:p>
            <a:pPr algn="ctr"/>
            <a:r>
              <a:rPr lang="en-GB" sz="1400" dirty="0"/>
              <a:t>20 </a:t>
            </a:r>
            <a:r>
              <a:rPr lang="en-GB" sz="1400" dirty="0" err="1"/>
              <a:t>centesimi</a:t>
            </a:r>
            <a:r>
              <a:rPr lang="en-GB" sz="1400" dirty="0"/>
              <a:t> rosso</a:t>
            </a:r>
          </a:p>
        </p:txBody>
      </p:sp>
    </p:spTree>
    <p:extLst>
      <p:ext uri="{BB962C8B-B14F-4D97-AF65-F5344CB8AC3E}">
        <p14:creationId xmlns:p14="http://schemas.microsoft.com/office/powerpoint/2010/main" val="3193490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3DC8CF-BADE-2F8C-6419-D452B1DB2C1F}"/>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E2A105AE-3088-BED6-BEA2-7A8E9C9B6C82}"/>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2">
            <a:extLst>
              <a:ext uri="{FF2B5EF4-FFF2-40B4-BE49-F238E27FC236}">
                <a16:creationId xmlns:a16="http://schemas.microsoft.com/office/drawing/2014/main" id="{20F6F409-8934-E7A1-4193-1F4FDF143D8A}"/>
              </a:ext>
            </a:extLst>
          </p:cNvPr>
          <p:cNvPicPr>
            <a:picLocks noChangeAspect="1"/>
          </p:cNvPicPr>
          <p:nvPr/>
        </p:nvPicPr>
        <p:blipFill>
          <a:blip r:embed="rId2"/>
          <a:stretch>
            <a:fillRect/>
          </a:stretch>
        </p:blipFill>
        <p:spPr bwMode="auto">
          <a:xfrm>
            <a:off x="449622" y="1079151"/>
            <a:ext cx="1527467" cy="1666172"/>
          </a:xfrm>
          <a:prstGeom prst="rect">
            <a:avLst/>
          </a:prstGeom>
        </p:spPr>
      </p:pic>
      <p:pic>
        <p:nvPicPr>
          <p:cNvPr id="3" name="Immagine3">
            <a:extLst>
              <a:ext uri="{FF2B5EF4-FFF2-40B4-BE49-F238E27FC236}">
                <a16:creationId xmlns:a16="http://schemas.microsoft.com/office/drawing/2014/main" id="{350B38EF-6FFA-AD53-A63D-A469494A1022}"/>
              </a:ext>
            </a:extLst>
          </p:cNvPr>
          <p:cNvPicPr>
            <a:picLocks noChangeAspect="1"/>
          </p:cNvPicPr>
          <p:nvPr/>
        </p:nvPicPr>
        <p:blipFill>
          <a:blip r:embed="rId3"/>
          <a:stretch>
            <a:fillRect/>
          </a:stretch>
        </p:blipFill>
        <p:spPr bwMode="auto">
          <a:xfrm>
            <a:off x="449621" y="3571101"/>
            <a:ext cx="1527467" cy="1871955"/>
          </a:xfrm>
          <a:prstGeom prst="rect">
            <a:avLst/>
          </a:prstGeom>
        </p:spPr>
      </p:pic>
      <p:pic>
        <p:nvPicPr>
          <p:cNvPr id="4" name="Immagine4">
            <a:extLst>
              <a:ext uri="{FF2B5EF4-FFF2-40B4-BE49-F238E27FC236}">
                <a16:creationId xmlns:a16="http://schemas.microsoft.com/office/drawing/2014/main" id="{0DA0BBC1-9029-B137-6AF4-27350C4A1F74}"/>
              </a:ext>
            </a:extLst>
          </p:cNvPr>
          <p:cNvPicPr>
            <a:picLocks noChangeAspect="1"/>
          </p:cNvPicPr>
          <p:nvPr/>
        </p:nvPicPr>
        <p:blipFill>
          <a:blip r:embed="rId4"/>
          <a:stretch>
            <a:fillRect/>
          </a:stretch>
        </p:blipFill>
        <p:spPr bwMode="auto">
          <a:xfrm>
            <a:off x="9887652" y="4007407"/>
            <a:ext cx="1875077" cy="2041142"/>
          </a:xfrm>
          <a:prstGeom prst="rect">
            <a:avLst/>
          </a:prstGeom>
        </p:spPr>
      </p:pic>
      <p:sp>
        <p:nvSpPr>
          <p:cNvPr id="7" name="CasellaDiTesto 6">
            <a:extLst>
              <a:ext uri="{FF2B5EF4-FFF2-40B4-BE49-F238E27FC236}">
                <a16:creationId xmlns:a16="http://schemas.microsoft.com/office/drawing/2014/main" id="{E1E1B0F8-CE97-04A9-9290-4B3DB7645FC9}"/>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serie Imperiale e il collocamento dei numeri di cilindro</a:t>
            </a:r>
          </a:p>
        </p:txBody>
      </p:sp>
      <p:sp>
        <p:nvSpPr>
          <p:cNvPr id="9" name="CasellaDiTesto 8">
            <a:extLst>
              <a:ext uri="{FF2B5EF4-FFF2-40B4-BE49-F238E27FC236}">
                <a16:creationId xmlns:a16="http://schemas.microsoft.com/office/drawing/2014/main" id="{D359FA67-21B1-BBC9-7042-8FF069B82ABC}"/>
              </a:ext>
            </a:extLst>
          </p:cNvPr>
          <p:cNvSpPr txBox="1"/>
          <p:nvPr/>
        </p:nvSpPr>
        <p:spPr>
          <a:xfrm>
            <a:off x="11762729" y="6401355"/>
            <a:ext cx="351483" cy="369332"/>
          </a:xfrm>
          <a:prstGeom prst="rect">
            <a:avLst/>
          </a:prstGeom>
          <a:noFill/>
        </p:spPr>
        <p:txBody>
          <a:bodyPr wrap="square" rtlCol="0">
            <a:spAutoFit/>
          </a:bodyPr>
          <a:lstStyle/>
          <a:p>
            <a:r>
              <a:rPr lang="en-GB" dirty="0"/>
              <a:t>3</a:t>
            </a:r>
          </a:p>
        </p:txBody>
      </p:sp>
      <p:sp>
        <p:nvSpPr>
          <p:cNvPr id="10" name="CasellaDiTesto 9">
            <a:extLst>
              <a:ext uri="{FF2B5EF4-FFF2-40B4-BE49-F238E27FC236}">
                <a16:creationId xmlns:a16="http://schemas.microsoft.com/office/drawing/2014/main" id="{1794DEF8-9A75-2CB0-A29A-B74E62AC3FA8}"/>
              </a:ext>
            </a:extLst>
          </p:cNvPr>
          <p:cNvSpPr txBox="1"/>
          <p:nvPr/>
        </p:nvSpPr>
        <p:spPr>
          <a:xfrm>
            <a:off x="3340308" y="1079151"/>
            <a:ext cx="7309344" cy="2308324"/>
          </a:xfrm>
          <a:prstGeom prst="rect">
            <a:avLst/>
          </a:prstGeom>
          <a:noFill/>
        </p:spPr>
        <p:txBody>
          <a:bodyPr wrap="square" rtlCol="0">
            <a:spAutoFit/>
          </a:bodyPr>
          <a:lstStyle/>
          <a:p>
            <a:pPr algn="just"/>
            <a:r>
              <a:rPr lang="it-IT" dirty="0"/>
              <a:t>All’Officina  poligrafica, infatti, si stava  già  lavorando alla  produzione della nuova serie  definitiva detta </a:t>
            </a:r>
            <a:r>
              <a:rPr lang="it-IT" b="1" dirty="0"/>
              <a:t>Imperiale</a:t>
            </a:r>
            <a:r>
              <a:rPr lang="it-IT" dirty="0"/>
              <a:t> che avrebbe  dominato in termini quantitativi tutta la produzione di francobolli italiani per i successivi 15 anni.</a:t>
            </a:r>
          </a:p>
          <a:p>
            <a:pPr algn="just"/>
            <a:endParaRPr lang="it-IT" dirty="0"/>
          </a:p>
          <a:p>
            <a:pPr algn="just"/>
            <a:endParaRPr lang="it-IT" dirty="0"/>
          </a:p>
          <a:p>
            <a:pPr marL="285750" indent="-285750" algn="just">
              <a:buFont typeface="Arial" panose="020B0604020202020204" pitchFamily="34" charset="0"/>
              <a:buChar char="•"/>
            </a:pPr>
            <a:r>
              <a:rPr lang="it-IT" dirty="0"/>
              <a:t>Il primo cilindro ad essere realizzato fu il valore da 20 lire verde e il numero si trova nell’angolo inferiore destro del foglio da 100 </a:t>
            </a:r>
            <a:r>
              <a:rPr lang="it-IT" dirty="0" err="1"/>
              <a:t>francoobolli</a:t>
            </a:r>
            <a:r>
              <a:rPr lang="it-IT" dirty="0"/>
              <a:t>;</a:t>
            </a:r>
          </a:p>
          <a:p>
            <a:pPr algn="just"/>
            <a:endParaRPr lang="it-IT" dirty="0"/>
          </a:p>
        </p:txBody>
      </p:sp>
      <p:sp>
        <p:nvSpPr>
          <p:cNvPr id="17" name="CasellaDiTesto 16">
            <a:extLst>
              <a:ext uri="{FF2B5EF4-FFF2-40B4-BE49-F238E27FC236}">
                <a16:creationId xmlns:a16="http://schemas.microsoft.com/office/drawing/2014/main" id="{43BBD7D1-A6BE-BFA4-D7EA-E03D50150F0B}"/>
              </a:ext>
            </a:extLst>
          </p:cNvPr>
          <p:cNvSpPr txBox="1"/>
          <p:nvPr/>
        </p:nvSpPr>
        <p:spPr>
          <a:xfrm>
            <a:off x="327821" y="2803140"/>
            <a:ext cx="1771065" cy="523220"/>
          </a:xfrm>
          <a:prstGeom prst="rect">
            <a:avLst/>
          </a:prstGeom>
          <a:noFill/>
        </p:spPr>
        <p:txBody>
          <a:bodyPr wrap="square" rtlCol="0">
            <a:spAutoFit/>
          </a:bodyPr>
          <a:lstStyle/>
          <a:p>
            <a:pPr algn="ctr"/>
            <a:r>
              <a:rPr lang="en-GB" sz="1400" dirty="0"/>
              <a:t>Valore da</a:t>
            </a:r>
          </a:p>
          <a:p>
            <a:pPr algn="ctr"/>
            <a:r>
              <a:rPr lang="en-GB" sz="1400" dirty="0"/>
              <a:t>20 lire </a:t>
            </a:r>
            <a:r>
              <a:rPr lang="en-GB" sz="1400" dirty="0" err="1"/>
              <a:t>verde</a:t>
            </a:r>
            <a:endParaRPr lang="en-GB" sz="1400" dirty="0"/>
          </a:p>
        </p:txBody>
      </p:sp>
      <p:sp>
        <p:nvSpPr>
          <p:cNvPr id="26" name="Rettangolo 25">
            <a:extLst>
              <a:ext uri="{FF2B5EF4-FFF2-40B4-BE49-F238E27FC236}">
                <a16:creationId xmlns:a16="http://schemas.microsoft.com/office/drawing/2014/main" id="{1782B56A-0B22-5F7F-E429-C864A59361CA}"/>
              </a:ext>
            </a:extLst>
          </p:cNvPr>
          <p:cNvSpPr/>
          <p:nvPr/>
        </p:nvSpPr>
        <p:spPr>
          <a:xfrm>
            <a:off x="958180" y="2222899"/>
            <a:ext cx="452086" cy="364017"/>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magine 4">
            <a:extLst>
              <a:ext uri="{FF2B5EF4-FFF2-40B4-BE49-F238E27FC236}">
                <a16:creationId xmlns:a16="http://schemas.microsoft.com/office/drawing/2014/main" id="{14EA9CE4-E85E-47FF-68B8-AA523B9D67B8}"/>
              </a:ext>
            </a:extLst>
          </p:cNvPr>
          <p:cNvPicPr>
            <a:picLocks noChangeAspect="1"/>
          </p:cNvPicPr>
          <p:nvPr/>
        </p:nvPicPr>
        <p:blipFill>
          <a:blip r:embed="rId5"/>
          <a:stretch>
            <a:fillRect/>
          </a:stretch>
        </p:blipFill>
        <p:spPr>
          <a:xfrm>
            <a:off x="2314233" y="2582829"/>
            <a:ext cx="904384" cy="741798"/>
          </a:xfrm>
          <a:prstGeom prst="rect">
            <a:avLst/>
          </a:prstGeom>
        </p:spPr>
      </p:pic>
      <p:sp>
        <p:nvSpPr>
          <p:cNvPr id="8" name="Rettangolo 7">
            <a:extLst>
              <a:ext uri="{FF2B5EF4-FFF2-40B4-BE49-F238E27FC236}">
                <a16:creationId xmlns:a16="http://schemas.microsoft.com/office/drawing/2014/main" id="{CF068F8F-6AB3-BE66-177C-480E010B9172}"/>
              </a:ext>
            </a:extLst>
          </p:cNvPr>
          <p:cNvSpPr/>
          <p:nvPr/>
        </p:nvSpPr>
        <p:spPr>
          <a:xfrm>
            <a:off x="2314233" y="2589256"/>
            <a:ext cx="900996" cy="737512"/>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Connettore diritto 10">
            <a:extLst>
              <a:ext uri="{FF2B5EF4-FFF2-40B4-BE49-F238E27FC236}">
                <a16:creationId xmlns:a16="http://schemas.microsoft.com/office/drawing/2014/main" id="{45B68ECF-A967-CFA7-9E9D-AC027A819579}"/>
              </a:ext>
            </a:extLst>
          </p:cNvPr>
          <p:cNvCxnSpPr>
            <a:cxnSpLocks/>
          </p:cNvCxnSpPr>
          <p:nvPr/>
        </p:nvCxnSpPr>
        <p:spPr>
          <a:xfrm>
            <a:off x="1410266" y="2222899"/>
            <a:ext cx="1804963" cy="366357"/>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Connettore diritto 12">
            <a:extLst>
              <a:ext uri="{FF2B5EF4-FFF2-40B4-BE49-F238E27FC236}">
                <a16:creationId xmlns:a16="http://schemas.microsoft.com/office/drawing/2014/main" id="{7BCAC6C0-2ACC-3098-1649-C80B8BB78DDB}"/>
              </a:ext>
            </a:extLst>
          </p:cNvPr>
          <p:cNvCxnSpPr>
            <a:cxnSpLocks/>
          </p:cNvCxnSpPr>
          <p:nvPr/>
        </p:nvCxnSpPr>
        <p:spPr>
          <a:xfrm>
            <a:off x="958180" y="2593343"/>
            <a:ext cx="1352665" cy="733017"/>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Connettore diritto 13">
            <a:extLst>
              <a:ext uri="{FF2B5EF4-FFF2-40B4-BE49-F238E27FC236}">
                <a16:creationId xmlns:a16="http://schemas.microsoft.com/office/drawing/2014/main" id="{F8029B47-A6F3-BCCF-6A28-250D7107BC61}"/>
              </a:ext>
            </a:extLst>
          </p:cNvPr>
          <p:cNvCxnSpPr>
            <a:cxnSpLocks/>
          </p:cNvCxnSpPr>
          <p:nvPr/>
        </p:nvCxnSpPr>
        <p:spPr>
          <a:xfrm>
            <a:off x="958180" y="2222899"/>
            <a:ext cx="1356927" cy="366357"/>
          </a:xfrm>
          <a:prstGeom prst="line">
            <a:avLst/>
          </a:prstGeom>
          <a:ln w="19050">
            <a:solidFill>
              <a:schemeClr val="accent6">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56944A48-8E5D-5357-E9DC-3D2EEECCE127}"/>
              </a:ext>
            </a:extLst>
          </p:cNvPr>
          <p:cNvCxnSpPr>
            <a:cxnSpLocks/>
            <a:endCxn id="8" idx="1"/>
          </p:cNvCxnSpPr>
          <p:nvPr/>
        </p:nvCxnSpPr>
        <p:spPr>
          <a:xfrm>
            <a:off x="1410266" y="2582829"/>
            <a:ext cx="903967" cy="375183"/>
          </a:xfrm>
          <a:prstGeom prst="line">
            <a:avLst/>
          </a:prstGeom>
          <a:ln w="12700">
            <a:solidFill>
              <a:schemeClr val="accent6">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535A28D5-674A-7B3F-D01F-A66B0DC654DB}"/>
              </a:ext>
            </a:extLst>
          </p:cNvPr>
          <p:cNvSpPr txBox="1"/>
          <p:nvPr/>
        </p:nvSpPr>
        <p:spPr>
          <a:xfrm>
            <a:off x="335081" y="5435307"/>
            <a:ext cx="1771065" cy="523220"/>
          </a:xfrm>
          <a:prstGeom prst="rect">
            <a:avLst/>
          </a:prstGeom>
          <a:noFill/>
        </p:spPr>
        <p:txBody>
          <a:bodyPr wrap="square" rtlCol="0">
            <a:spAutoFit/>
          </a:bodyPr>
          <a:lstStyle/>
          <a:p>
            <a:pPr algn="ctr"/>
            <a:r>
              <a:rPr lang="en-GB" sz="1400" dirty="0"/>
              <a:t>Valore da</a:t>
            </a:r>
          </a:p>
          <a:p>
            <a:pPr algn="ctr"/>
            <a:r>
              <a:rPr lang="en-GB" sz="1400" dirty="0"/>
              <a:t>25 lire </a:t>
            </a:r>
            <a:r>
              <a:rPr lang="en-GB" sz="1400" dirty="0" err="1"/>
              <a:t>nero</a:t>
            </a:r>
            <a:r>
              <a:rPr lang="en-GB" sz="1400" dirty="0"/>
              <a:t> </a:t>
            </a:r>
            <a:r>
              <a:rPr lang="en-GB" sz="1400" dirty="0" err="1"/>
              <a:t>azzurro</a:t>
            </a:r>
            <a:endParaRPr lang="en-GB" sz="1400" dirty="0"/>
          </a:p>
        </p:txBody>
      </p:sp>
      <p:sp>
        <p:nvSpPr>
          <p:cNvPr id="19" name="CasellaDiTesto 18">
            <a:extLst>
              <a:ext uri="{FF2B5EF4-FFF2-40B4-BE49-F238E27FC236}">
                <a16:creationId xmlns:a16="http://schemas.microsoft.com/office/drawing/2014/main" id="{F00CA73E-1B15-14DE-EB6B-E13219C86E4A}"/>
              </a:ext>
            </a:extLst>
          </p:cNvPr>
          <p:cNvSpPr txBox="1"/>
          <p:nvPr/>
        </p:nvSpPr>
        <p:spPr>
          <a:xfrm>
            <a:off x="10031439" y="6048549"/>
            <a:ext cx="1771065" cy="523220"/>
          </a:xfrm>
          <a:prstGeom prst="rect">
            <a:avLst/>
          </a:prstGeom>
          <a:noFill/>
        </p:spPr>
        <p:txBody>
          <a:bodyPr wrap="square" rtlCol="0">
            <a:spAutoFit/>
          </a:bodyPr>
          <a:lstStyle/>
          <a:p>
            <a:pPr algn="ctr"/>
            <a:r>
              <a:rPr lang="en-GB" sz="1400" dirty="0"/>
              <a:t>Valore da</a:t>
            </a:r>
          </a:p>
          <a:p>
            <a:pPr algn="ctr"/>
            <a:r>
              <a:rPr lang="en-GB" sz="1400" dirty="0"/>
              <a:t>20 </a:t>
            </a:r>
            <a:r>
              <a:rPr lang="en-GB" sz="1400" dirty="0" err="1"/>
              <a:t>centesimi</a:t>
            </a:r>
            <a:r>
              <a:rPr lang="en-GB" sz="1400" dirty="0"/>
              <a:t> rosso</a:t>
            </a:r>
          </a:p>
        </p:txBody>
      </p:sp>
    </p:spTree>
    <p:extLst>
      <p:ext uri="{BB962C8B-B14F-4D97-AF65-F5344CB8AC3E}">
        <p14:creationId xmlns:p14="http://schemas.microsoft.com/office/powerpoint/2010/main" val="164670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1C317-C19A-1DE9-47E4-5F1B348F27F0}"/>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F8183D34-ACAC-817B-97B8-A3F2BE401060}"/>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2">
            <a:extLst>
              <a:ext uri="{FF2B5EF4-FFF2-40B4-BE49-F238E27FC236}">
                <a16:creationId xmlns:a16="http://schemas.microsoft.com/office/drawing/2014/main" id="{9162CD81-3EE9-D790-A594-CC984CD55D73}"/>
              </a:ext>
            </a:extLst>
          </p:cNvPr>
          <p:cNvPicPr>
            <a:picLocks noChangeAspect="1"/>
          </p:cNvPicPr>
          <p:nvPr/>
        </p:nvPicPr>
        <p:blipFill>
          <a:blip r:embed="rId2"/>
          <a:stretch>
            <a:fillRect/>
          </a:stretch>
        </p:blipFill>
        <p:spPr bwMode="auto">
          <a:xfrm>
            <a:off x="449622" y="1079151"/>
            <a:ext cx="1527467" cy="1666172"/>
          </a:xfrm>
          <a:prstGeom prst="rect">
            <a:avLst/>
          </a:prstGeom>
        </p:spPr>
      </p:pic>
      <p:pic>
        <p:nvPicPr>
          <p:cNvPr id="3" name="Immagine3">
            <a:extLst>
              <a:ext uri="{FF2B5EF4-FFF2-40B4-BE49-F238E27FC236}">
                <a16:creationId xmlns:a16="http://schemas.microsoft.com/office/drawing/2014/main" id="{89DBB271-E99F-AD70-4C55-B71816B34D1F}"/>
              </a:ext>
            </a:extLst>
          </p:cNvPr>
          <p:cNvPicPr>
            <a:picLocks noChangeAspect="1"/>
          </p:cNvPicPr>
          <p:nvPr/>
        </p:nvPicPr>
        <p:blipFill>
          <a:blip r:embed="rId3"/>
          <a:stretch>
            <a:fillRect/>
          </a:stretch>
        </p:blipFill>
        <p:spPr bwMode="auto">
          <a:xfrm>
            <a:off x="449621" y="3571101"/>
            <a:ext cx="1527467" cy="1871955"/>
          </a:xfrm>
          <a:prstGeom prst="rect">
            <a:avLst/>
          </a:prstGeom>
        </p:spPr>
      </p:pic>
      <p:pic>
        <p:nvPicPr>
          <p:cNvPr id="4" name="Immagine4">
            <a:extLst>
              <a:ext uri="{FF2B5EF4-FFF2-40B4-BE49-F238E27FC236}">
                <a16:creationId xmlns:a16="http://schemas.microsoft.com/office/drawing/2014/main" id="{14D5569F-5DC8-A0A4-7221-FA2C09303E2D}"/>
              </a:ext>
            </a:extLst>
          </p:cNvPr>
          <p:cNvPicPr>
            <a:picLocks noChangeAspect="1"/>
          </p:cNvPicPr>
          <p:nvPr/>
        </p:nvPicPr>
        <p:blipFill>
          <a:blip r:embed="rId4"/>
          <a:stretch>
            <a:fillRect/>
          </a:stretch>
        </p:blipFill>
        <p:spPr bwMode="auto">
          <a:xfrm>
            <a:off x="9887652" y="4007407"/>
            <a:ext cx="1875077" cy="2041142"/>
          </a:xfrm>
          <a:prstGeom prst="rect">
            <a:avLst/>
          </a:prstGeom>
        </p:spPr>
      </p:pic>
      <p:sp>
        <p:nvSpPr>
          <p:cNvPr id="7" name="CasellaDiTesto 6">
            <a:extLst>
              <a:ext uri="{FF2B5EF4-FFF2-40B4-BE49-F238E27FC236}">
                <a16:creationId xmlns:a16="http://schemas.microsoft.com/office/drawing/2014/main" id="{5645C16C-CB20-CDBF-0BD9-FF4B20C26BDF}"/>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serie Imperiale e il collocamento dei numeri di cilindro</a:t>
            </a:r>
          </a:p>
        </p:txBody>
      </p:sp>
      <p:sp>
        <p:nvSpPr>
          <p:cNvPr id="9" name="CasellaDiTesto 8">
            <a:extLst>
              <a:ext uri="{FF2B5EF4-FFF2-40B4-BE49-F238E27FC236}">
                <a16:creationId xmlns:a16="http://schemas.microsoft.com/office/drawing/2014/main" id="{78CA213A-B4D6-0F50-12EA-EA75FBD91ACE}"/>
              </a:ext>
            </a:extLst>
          </p:cNvPr>
          <p:cNvSpPr txBox="1"/>
          <p:nvPr/>
        </p:nvSpPr>
        <p:spPr>
          <a:xfrm>
            <a:off x="11762729" y="6401355"/>
            <a:ext cx="351483" cy="369332"/>
          </a:xfrm>
          <a:prstGeom prst="rect">
            <a:avLst/>
          </a:prstGeom>
          <a:noFill/>
        </p:spPr>
        <p:txBody>
          <a:bodyPr wrap="square" rtlCol="0">
            <a:spAutoFit/>
          </a:bodyPr>
          <a:lstStyle/>
          <a:p>
            <a:r>
              <a:rPr lang="en-GB" dirty="0"/>
              <a:t>3</a:t>
            </a:r>
          </a:p>
        </p:txBody>
      </p:sp>
      <p:sp>
        <p:nvSpPr>
          <p:cNvPr id="10" name="CasellaDiTesto 9">
            <a:extLst>
              <a:ext uri="{FF2B5EF4-FFF2-40B4-BE49-F238E27FC236}">
                <a16:creationId xmlns:a16="http://schemas.microsoft.com/office/drawing/2014/main" id="{D8A85290-20DC-2B96-28EF-D67632153BD4}"/>
              </a:ext>
            </a:extLst>
          </p:cNvPr>
          <p:cNvSpPr txBox="1"/>
          <p:nvPr/>
        </p:nvSpPr>
        <p:spPr>
          <a:xfrm>
            <a:off x="3340308" y="1079151"/>
            <a:ext cx="7309344" cy="3139321"/>
          </a:xfrm>
          <a:prstGeom prst="rect">
            <a:avLst/>
          </a:prstGeom>
          <a:noFill/>
        </p:spPr>
        <p:txBody>
          <a:bodyPr wrap="square" rtlCol="0">
            <a:spAutoFit/>
          </a:bodyPr>
          <a:lstStyle/>
          <a:p>
            <a:pPr algn="just"/>
            <a:r>
              <a:rPr lang="it-IT" dirty="0"/>
              <a:t>All’Officina  poligrafica, infatti, si stava  già  lavorando alla  produzione della nuova serie  definitiva detta </a:t>
            </a:r>
            <a:r>
              <a:rPr lang="it-IT" b="1" dirty="0"/>
              <a:t>Imperiale</a:t>
            </a:r>
            <a:r>
              <a:rPr lang="it-IT" dirty="0"/>
              <a:t> che avrebbe  dominato in termini quantitativi tutta la produzione di francobolli italiani per i successivi 15 anni.</a:t>
            </a:r>
          </a:p>
          <a:p>
            <a:pPr algn="just"/>
            <a:endParaRPr lang="it-IT" dirty="0"/>
          </a:p>
          <a:p>
            <a:pPr algn="just"/>
            <a:endParaRPr lang="it-IT" dirty="0"/>
          </a:p>
          <a:p>
            <a:pPr marL="285750" indent="-285750" algn="just">
              <a:buFont typeface="Arial" panose="020B0604020202020204" pitchFamily="34" charset="0"/>
              <a:buChar char="•"/>
            </a:pPr>
            <a:r>
              <a:rPr lang="it-IT" dirty="0"/>
              <a:t>Il primo cilindro ad essere realizzato fu il valore da 20 lire verde e il numero si trova nell’angolo inferiore destro del foglio da 100 </a:t>
            </a:r>
            <a:r>
              <a:rPr lang="it-IT" dirty="0" err="1"/>
              <a:t>francoobolli</a:t>
            </a:r>
            <a:r>
              <a:rPr lang="it-IT" dirty="0"/>
              <a:t>;</a:t>
            </a:r>
          </a:p>
          <a:p>
            <a:pPr algn="just"/>
            <a:endParaRPr lang="it-IT" dirty="0"/>
          </a:p>
          <a:p>
            <a:pPr marL="285750" indent="-285750" algn="just">
              <a:buFont typeface="Arial" panose="020B0604020202020204" pitchFamily="34" charset="0"/>
              <a:buChar char="•"/>
            </a:pPr>
            <a:r>
              <a:rPr lang="it-IT" dirty="0"/>
              <a:t>Nel secondo cilindro le parentesi sono state definitivamente abbandonate e il numero è riportato a destra del francobollo che occupava la posizione 100 del foglio.</a:t>
            </a:r>
          </a:p>
        </p:txBody>
      </p:sp>
      <p:sp>
        <p:nvSpPr>
          <p:cNvPr id="17" name="CasellaDiTesto 16">
            <a:extLst>
              <a:ext uri="{FF2B5EF4-FFF2-40B4-BE49-F238E27FC236}">
                <a16:creationId xmlns:a16="http://schemas.microsoft.com/office/drawing/2014/main" id="{4FB1ED9E-C82D-1B69-22AB-11EB51254D1D}"/>
              </a:ext>
            </a:extLst>
          </p:cNvPr>
          <p:cNvSpPr txBox="1"/>
          <p:nvPr/>
        </p:nvSpPr>
        <p:spPr>
          <a:xfrm>
            <a:off x="327821" y="2803140"/>
            <a:ext cx="1771065" cy="523220"/>
          </a:xfrm>
          <a:prstGeom prst="rect">
            <a:avLst/>
          </a:prstGeom>
          <a:noFill/>
        </p:spPr>
        <p:txBody>
          <a:bodyPr wrap="square" rtlCol="0">
            <a:spAutoFit/>
          </a:bodyPr>
          <a:lstStyle/>
          <a:p>
            <a:pPr algn="ctr"/>
            <a:r>
              <a:rPr lang="en-GB" sz="1400" dirty="0"/>
              <a:t>Valore da</a:t>
            </a:r>
          </a:p>
          <a:p>
            <a:pPr algn="ctr"/>
            <a:r>
              <a:rPr lang="en-GB" sz="1400" dirty="0"/>
              <a:t>20 lire </a:t>
            </a:r>
            <a:r>
              <a:rPr lang="en-GB" sz="1400" dirty="0" err="1"/>
              <a:t>verde</a:t>
            </a:r>
            <a:endParaRPr lang="en-GB" sz="1400" dirty="0"/>
          </a:p>
        </p:txBody>
      </p:sp>
      <p:sp>
        <p:nvSpPr>
          <p:cNvPr id="26" name="Rettangolo 25">
            <a:extLst>
              <a:ext uri="{FF2B5EF4-FFF2-40B4-BE49-F238E27FC236}">
                <a16:creationId xmlns:a16="http://schemas.microsoft.com/office/drawing/2014/main" id="{643173EE-6D7C-22E0-5BD1-128C0D165C28}"/>
              </a:ext>
            </a:extLst>
          </p:cNvPr>
          <p:cNvSpPr/>
          <p:nvPr/>
        </p:nvSpPr>
        <p:spPr>
          <a:xfrm>
            <a:off x="958180" y="2222899"/>
            <a:ext cx="452086" cy="364017"/>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ttangolo 34">
            <a:extLst>
              <a:ext uri="{FF2B5EF4-FFF2-40B4-BE49-F238E27FC236}">
                <a16:creationId xmlns:a16="http://schemas.microsoft.com/office/drawing/2014/main" id="{9584916F-D848-0B97-2185-042EFC4BD0A5}"/>
              </a:ext>
            </a:extLst>
          </p:cNvPr>
          <p:cNvSpPr/>
          <p:nvPr/>
        </p:nvSpPr>
        <p:spPr>
          <a:xfrm>
            <a:off x="1510397" y="3610936"/>
            <a:ext cx="342710" cy="275948"/>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Immagine 4">
            <a:extLst>
              <a:ext uri="{FF2B5EF4-FFF2-40B4-BE49-F238E27FC236}">
                <a16:creationId xmlns:a16="http://schemas.microsoft.com/office/drawing/2014/main" id="{22EDEEAE-D6BD-B24F-F2BC-F693EF8B2003}"/>
              </a:ext>
            </a:extLst>
          </p:cNvPr>
          <p:cNvPicPr>
            <a:picLocks noChangeAspect="1"/>
          </p:cNvPicPr>
          <p:nvPr/>
        </p:nvPicPr>
        <p:blipFill>
          <a:blip r:embed="rId5"/>
          <a:stretch>
            <a:fillRect/>
          </a:stretch>
        </p:blipFill>
        <p:spPr>
          <a:xfrm>
            <a:off x="2314233" y="2582829"/>
            <a:ext cx="904384" cy="741798"/>
          </a:xfrm>
          <a:prstGeom prst="rect">
            <a:avLst/>
          </a:prstGeom>
        </p:spPr>
      </p:pic>
      <p:sp>
        <p:nvSpPr>
          <p:cNvPr id="8" name="Rettangolo 7">
            <a:extLst>
              <a:ext uri="{FF2B5EF4-FFF2-40B4-BE49-F238E27FC236}">
                <a16:creationId xmlns:a16="http://schemas.microsoft.com/office/drawing/2014/main" id="{4BD15CF1-6B2B-133A-06DD-5568F74E561E}"/>
              </a:ext>
            </a:extLst>
          </p:cNvPr>
          <p:cNvSpPr/>
          <p:nvPr/>
        </p:nvSpPr>
        <p:spPr>
          <a:xfrm>
            <a:off x="2314233" y="2589256"/>
            <a:ext cx="900996" cy="737512"/>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Connettore diritto 10">
            <a:extLst>
              <a:ext uri="{FF2B5EF4-FFF2-40B4-BE49-F238E27FC236}">
                <a16:creationId xmlns:a16="http://schemas.microsoft.com/office/drawing/2014/main" id="{138DE398-727C-C739-342F-2BA1F6A70636}"/>
              </a:ext>
            </a:extLst>
          </p:cNvPr>
          <p:cNvCxnSpPr>
            <a:cxnSpLocks/>
          </p:cNvCxnSpPr>
          <p:nvPr/>
        </p:nvCxnSpPr>
        <p:spPr>
          <a:xfrm>
            <a:off x="1410266" y="2222899"/>
            <a:ext cx="1804963" cy="366357"/>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Connettore diritto 12">
            <a:extLst>
              <a:ext uri="{FF2B5EF4-FFF2-40B4-BE49-F238E27FC236}">
                <a16:creationId xmlns:a16="http://schemas.microsoft.com/office/drawing/2014/main" id="{C9DD2FFA-72FE-16C2-97DB-FEF1E16E4577}"/>
              </a:ext>
            </a:extLst>
          </p:cNvPr>
          <p:cNvCxnSpPr>
            <a:cxnSpLocks/>
          </p:cNvCxnSpPr>
          <p:nvPr/>
        </p:nvCxnSpPr>
        <p:spPr>
          <a:xfrm>
            <a:off x="958180" y="2593343"/>
            <a:ext cx="1352665" cy="733017"/>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Immagine 14">
            <a:extLst>
              <a:ext uri="{FF2B5EF4-FFF2-40B4-BE49-F238E27FC236}">
                <a16:creationId xmlns:a16="http://schemas.microsoft.com/office/drawing/2014/main" id="{4DDE46D8-A6E7-464B-EDF9-E4D3DC3E5B32}"/>
              </a:ext>
            </a:extLst>
          </p:cNvPr>
          <p:cNvPicPr>
            <a:picLocks noChangeAspect="1"/>
          </p:cNvPicPr>
          <p:nvPr/>
        </p:nvPicPr>
        <p:blipFill>
          <a:blip r:embed="rId6"/>
          <a:stretch>
            <a:fillRect/>
          </a:stretch>
        </p:blipFill>
        <p:spPr>
          <a:xfrm>
            <a:off x="2302407" y="4470340"/>
            <a:ext cx="921265" cy="741798"/>
          </a:xfrm>
          <a:prstGeom prst="rect">
            <a:avLst/>
          </a:prstGeom>
        </p:spPr>
      </p:pic>
      <p:sp>
        <p:nvSpPr>
          <p:cNvPr id="16" name="Rettangolo 15">
            <a:extLst>
              <a:ext uri="{FF2B5EF4-FFF2-40B4-BE49-F238E27FC236}">
                <a16:creationId xmlns:a16="http://schemas.microsoft.com/office/drawing/2014/main" id="{AD93A8C0-F16D-7223-A17C-B596BF619F39}"/>
              </a:ext>
            </a:extLst>
          </p:cNvPr>
          <p:cNvSpPr/>
          <p:nvPr/>
        </p:nvSpPr>
        <p:spPr>
          <a:xfrm>
            <a:off x="2295303" y="4470340"/>
            <a:ext cx="921265" cy="741798"/>
          </a:xfrm>
          <a:prstGeom prst="rect">
            <a:avLst/>
          </a:prstGeom>
          <a:no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Connettore diritto 17">
            <a:extLst>
              <a:ext uri="{FF2B5EF4-FFF2-40B4-BE49-F238E27FC236}">
                <a16:creationId xmlns:a16="http://schemas.microsoft.com/office/drawing/2014/main" id="{76E5C949-FD17-B611-5CA6-AA54B4E314E2}"/>
              </a:ext>
            </a:extLst>
          </p:cNvPr>
          <p:cNvCxnSpPr>
            <a:cxnSpLocks/>
          </p:cNvCxnSpPr>
          <p:nvPr/>
        </p:nvCxnSpPr>
        <p:spPr>
          <a:xfrm>
            <a:off x="1853107" y="3610936"/>
            <a:ext cx="1363461" cy="857263"/>
          </a:xfrm>
          <a:prstGeom prst="line">
            <a:avLst/>
          </a:prstGeom>
          <a:ln w="19050">
            <a:solidFill>
              <a:schemeClr val="accent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Connettore diritto 18">
            <a:extLst>
              <a:ext uri="{FF2B5EF4-FFF2-40B4-BE49-F238E27FC236}">
                <a16:creationId xmlns:a16="http://schemas.microsoft.com/office/drawing/2014/main" id="{BAE077BD-F128-2269-C2CD-48FA37403E87}"/>
              </a:ext>
            </a:extLst>
          </p:cNvPr>
          <p:cNvCxnSpPr>
            <a:cxnSpLocks/>
          </p:cNvCxnSpPr>
          <p:nvPr/>
        </p:nvCxnSpPr>
        <p:spPr>
          <a:xfrm>
            <a:off x="1510397" y="3886884"/>
            <a:ext cx="784906" cy="1325254"/>
          </a:xfrm>
          <a:prstGeom prst="line">
            <a:avLst/>
          </a:prstGeom>
          <a:ln w="19050">
            <a:solidFill>
              <a:schemeClr val="accent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0" name="Connettore diritto 19">
            <a:extLst>
              <a:ext uri="{FF2B5EF4-FFF2-40B4-BE49-F238E27FC236}">
                <a16:creationId xmlns:a16="http://schemas.microsoft.com/office/drawing/2014/main" id="{AA027A98-D713-E3F1-EAA3-4D9B34F4F00E}"/>
              </a:ext>
            </a:extLst>
          </p:cNvPr>
          <p:cNvCxnSpPr>
            <a:cxnSpLocks/>
          </p:cNvCxnSpPr>
          <p:nvPr/>
        </p:nvCxnSpPr>
        <p:spPr>
          <a:xfrm>
            <a:off x="958180" y="2222899"/>
            <a:ext cx="1356927" cy="366357"/>
          </a:xfrm>
          <a:prstGeom prst="line">
            <a:avLst/>
          </a:prstGeom>
          <a:ln w="19050">
            <a:solidFill>
              <a:schemeClr val="accent6">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2" name="Connettore diritto 21">
            <a:extLst>
              <a:ext uri="{FF2B5EF4-FFF2-40B4-BE49-F238E27FC236}">
                <a16:creationId xmlns:a16="http://schemas.microsoft.com/office/drawing/2014/main" id="{F221F45F-A489-3DBC-CF60-01891A744F06}"/>
              </a:ext>
            </a:extLst>
          </p:cNvPr>
          <p:cNvCxnSpPr>
            <a:cxnSpLocks/>
            <a:endCxn id="8" idx="1"/>
          </p:cNvCxnSpPr>
          <p:nvPr/>
        </p:nvCxnSpPr>
        <p:spPr>
          <a:xfrm>
            <a:off x="1410266" y="2582829"/>
            <a:ext cx="903967" cy="375183"/>
          </a:xfrm>
          <a:prstGeom prst="line">
            <a:avLst/>
          </a:prstGeom>
          <a:ln w="12700">
            <a:solidFill>
              <a:schemeClr val="accent6">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EB1D847D-148A-B36F-3C32-1E693A5FBEF2}"/>
              </a:ext>
            </a:extLst>
          </p:cNvPr>
          <p:cNvCxnSpPr>
            <a:cxnSpLocks/>
          </p:cNvCxnSpPr>
          <p:nvPr/>
        </p:nvCxnSpPr>
        <p:spPr>
          <a:xfrm>
            <a:off x="1510397" y="3610936"/>
            <a:ext cx="784906" cy="857263"/>
          </a:xfrm>
          <a:prstGeom prst="line">
            <a:avLst/>
          </a:prstGeom>
          <a:ln w="19050">
            <a:solidFill>
              <a:schemeClr val="accent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7" name="Connettore diritto 26">
            <a:extLst>
              <a:ext uri="{FF2B5EF4-FFF2-40B4-BE49-F238E27FC236}">
                <a16:creationId xmlns:a16="http://schemas.microsoft.com/office/drawing/2014/main" id="{AB7AECF8-7BDB-ACAB-7DB7-A44800EBF9A7}"/>
              </a:ext>
            </a:extLst>
          </p:cNvPr>
          <p:cNvCxnSpPr>
            <a:cxnSpLocks/>
          </p:cNvCxnSpPr>
          <p:nvPr/>
        </p:nvCxnSpPr>
        <p:spPr>
          <a:xfrm>
            <a:off x="1853107" y="3886884"/>
            <a:ext cx="607518" cy="581315"/>
          </a:xfrm>
          <a:prstGeom prst="line">
            <a:avLst/>
          </a:prstGeom>
          <a:ln w="1270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 name="CasellaDiTesto 13">
            <a:extLst>
              <a:ext uri="{FF2B5EF4-FFF2-40B4-BE49-F238E27FC236}">
                <a16:creationId xmlns:a16="http://schemas.microsoft.com/office/drawing/2014/main" id="{781E0FD7-B689-4300-0939-36F47ACEEF84}"/>
              </a:ext>
            </a:extLst>
          </p:cNvPr>
          <p:cNvSpPr txBox="1"/>
          <p:nvPr/>
        </p:nvSpPr>
        <p:spPr>
          <a:xfrm>
            <a:off x="10031439" y="6048549"/>
            <a:ext cx="1771065" cy="523220"/>
          </a:xfrm>
          <a:prstGeom prst="rect">
            <a:avLst/>
          </a:prstGeom>
          <a:noFill/>
        </p:spPr>
        <p:txBody>
          <a:bodyPr wrap="square" rtlCol="0">
            <a:spAutoFit/>
          </a:bodyPr>
          <a:lstStyle/>
          <a:p>
            <a:pPr algn="ctr"/>
            <a:r>
              <a:rPr lang="en-GB" sz="1400" dirty="0"/>
              <a:t>Valore da</a:t>
            </a:r>
          </a:p>
          <a:p>
            <a:pPr algn="ctr"/>
            <a:r>
              <a:rPr lang="en-GB" sz="1400" dirty="0"/>
              <a:t>20 </a:t>
            </a:r>
            <a:r>
              <a:rPr lang="en-GB" sz="1400" dirty="0" err="1"/>
              <a:t>centesimi</a:t>
            </a:r>
            <a:r>
              <a:rPr lang="en-GB" sz="1400" dirty="0"/>
              <a:t> rosso</a:t>
            </a:r>
          </a:p>
        </p:txBody>
      </p:sp>
      <p:sp>
        <p:nvSpPr>
          <p:cNvPr id="28" name="CasellaDiTesto 27">
            <a:extLst>
              <a:ext uri="{FF2B5EF4-FFF2-40B4-BE49-F238E27FC236}">
                <a16:creationId xmlns:a16="http://schemas.microsoft.com/office/drawing/2014/main" id="{71EB096E-1B2E-6303-A8A3-482F2D543302}"/>
              </a:ext>
            </a:extLst>
          </p:cNvPr>
          <p:cNvSpPr txBox="1"/>
          <p:nvPr/>
        </p:nvSpPr>
        <p:spPr>
          <a:xfrm>
            <a:off x="335081" y="5435307"/>
            <a:ext cx="1771065" cy="523220"/>
          </a:xfrm>
          <a:prstGeom prst="rect">
            <a:avLst/>
          </a:prstGeom>
          <a:noFill/>
        </p:spPr>
        <p:txBody>
          <a:bodyPr wrap="square" rtlCol="0">
            <a:spAutoFit/>
          </a:bodyPr>
          <a:lstStyle/>
          <a:p>
            <a:pPr algn="ctr"/>
            <a:r>
              <a:rPr lang="en-GB" sz="1400" dirty="0"/>
              <a:t>Valore da</a:t>
            </a:r>
          </a:p>
          <a:p>
            <a:pPr algn="ctr"/>
            <a:r>
              <a:rPr lang="en-GB" sz="1400" dirty="0"/>
              <a:t>25 lire </a:t>
            </a:r>
            <a:r>
              <a:rPr lang="en-GB" sz="1400" dirty="0" err="1"/>
              <a:t>nero</a:t>
            </a:r>
            <a:r>
              <a:rPr lang="en-GB" sz="1400" dirty="0"/>
              <a:t> </a:t>
            </a:r>
            <a:r>
              <a:rPr lang="en-GB" sz="1400" dirty="0" err="1"/>
              <a:t>azzurro</a:t>
            </a:r>
            <a:endParaRPr lang="en-GB" sz="1400" dirty="0"/>
          </a:p>
        </p:txBody>
      </p:sp>
    </p:spTree>
    <p:extLst>
      <p:ext uri="{BB962C8B-B14F-4D97-AF65-F5344CB8AC3E}">
        <p14:creationId xmlns:p14="http://schemas.microsoft.com/office/powerpoint/2010/main" val="34608019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411FB-C315-484D-41C9-7FF7DDF343BA}"/>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2705E2C5-4D0A-FF37-2E4A-3C467D9484C5}"/>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2">
            <a:extLst>
              <a:ext uri="{FF2B5EF4-FFF2-40B4-BE49-F238E27FC236}">
                <a16:creationId xmlns:a16="http://schemas.microsoft.com/office/drawing/2014/main" id="{7EF8C6E8-47EA-BCD7-955E-E63FDB794509}"/>
              </a:ext>
            </a:extLst>
          </p:cNvPr>
          <p:cNvPicPr>
            <a:picLocks noChangeAspect="1"/>
          </p:cNvPicPr>
          <p:nvPr/>
        </p:nvPicPr>
        <p:blipFill>
          <a:blip r:embed="rId2"/>
          <a:stretch>
            <a:fillRect/>
          </a:stretch>
        </p:blipFill>
        <p:spPr bwMode="auto">
          <a:xfrm>
            <a:off x="449622" y="1079151"/>
            <a:ext cx="1527467" cy="1666172"/>
          </a:xfrm>
          <a:prstGeom prst="rect">
            <a:avLst/>
          </a:prstGeom>
        </p:spPr>
      </p:pic>
      <p:pic>
        <p:nvPicPr>
          <p:cNvPr id="3" name="Immagine3">
            <a:extLst>
              <a:ext uri="{FF2B5EF4-FFF2-40B4-BE49-F238E27FC236}">
                <a16:creationId xmlns:a16="http://schemas.microsoft.com/office/drawing/2014/main" id="{2A0B6BB3-E904-B6A5-7244-B960F4D4C641}"/>
              </a:ext>
            </a:extLst>
          </p:cNvPr>
          <p:cNvPicPr>
            <a:picLocks noChangeAspect="1"/>
          </p:cNvPicPr>
          <p:nvPr/>
        </p:nvPicPr>
        <p:blipFill>
          <a:blip r:embed="rId3"/>
          <a:stretch>
            <a:fillRect/>
          </a:stretch>
        </p:blipFill>
        <p:spPr bwMode="auto">
          <a:xfrm>
            <a:off x="449621" y="3571101"/>
            <a:ext cx="1527467" cy="1871955"/>
          </a:xfrm>
          <a:prstGeom prst="rect">
            <a:avLst/>
          </a:prstGeom>
        </p:spPr>
      </p:pic>
      <p:pic>
        <p:nvPicPr>
          <p:cNvPr id="4" name="Immagine4">
            <a:extLst>
              <a:ext uri="{FF2B5EF4-FFF2-40B4-BE49-F238E27FC236}">
                <a16:creationId xmlns:a16="http://schemas.microsoft.com/office/drawing/2014/main" id="{27842A92-8263-9427-04CD-0495C7BBB593}"/>
              </a:ext>
            </a:extLst>
          </p:cNvPr>
          <p:cNvPicPr>
            <a:picLocks noChangeAspect="1"/>
          </p:cNvPicPr>
          <p:nvPr/>
        </p:nvPicPr>
        <p:blipFill>
          <a:blip r:embed="rId4"/>
          <a:stretch>
            <a:fillRect/>
          </a:stretch>
        </p:blipFill>
        <p:spPr bwMode="auto">
          <a:xfrm>
            <a:off x="9887652" y="4007407"/>
            <a:ext cx="1875077" cy="2041142"/>
          </a:xfrm>
          <a:prstGeom prst="rect">
            <a:avLst/>
          </a:prstGeom>
        </p:spPr>
      </p:pic>
      <p:sp>
        <p:nvSpPr>
          <p:cNvPr id="7" name="CasellaDiTesto 6">
            <a:extLst>
              <a:ext uri="{FF2B5EF4-FFF2-40B4-BE49-F238E27FC236}">
                <a16:creationId xmlns:a16="http://schemas.microsoft.com/office/drawing/2014/main" id="{C58CD659-EE26-712F-1A2A-C42D0E005F80}"/>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serie Imperiale e il collocamento dei numeri di cilindro</a:t>
            </a:r>
          </a:p>
        </p:txBody>
      </p:sp>
      <p:sp>
        <p:nvSpPr>
          <p:cNvPr id="9" name="CasellaDiTesto 8">
            <a:extLst>
              <a:ext uri="{FF2B5EF4-FFF2-40B4-BE49-F238E27FC236}">
                <a16:creationId xmlns:a16="http://schemas.microsoft.com/office/drawing/2014/main" id="{A47B983E-91FA-93AD-CE9B-1D8FD7BAF053}"/>
              </a:ext>
            </a:extLst>
          </p:cNvPr>
          <p:cNvSpPr txBox="1"/>
          <p:nvPr/>
        </p:nvSpPr>
        <p:spPr>
          <a:xfrm>
            <a:off x="11762729" y="6401355"/>
            <a:ext cx="351483" cy="369332"/>
          </a:xfrm>
          <a:prstGeom prst="rect">
            <a:avLst/>
          </a:prstGeom>
          <a:noFill/>
        </p:spPr>
        <p:txBody>
          <a:bodyPr wrap="square" rtlCol="0">
            <a:spAutoFit/>
          </a:bodyPr>
          <a:lstStyle/>
          <a:p>
            <a:r>
              <a:rPr lang="en-GB" dirty="0"/>
              <a:t>3</a:t>
            </a:r>
          </a:p>
        </p:txBody>
      </p:sp>
      <p:sp>
        <p:nvSpPr>
          <p:cNvPr id="10" name="CasellaDiTesto 9">
            <a:extLst>
              <a:ext uri="{FF2B5EF4-FFF2-40B4-BE49-F238E27FC236}">
                <a16:creationId xmlns:a16="http://schemas.microsoft.com/office/drawing/2014/main" id="{2F769E5F-963B-9CD5-0458-838F1526E879}"/>
              </a:ext>
            </a:extLst>
          </p:cNvPr>
          <p:cNvSpPr txBox="1"/>
          <p:nvPr/>
        </p:nvSpPr>
        <p:spPr>
          <a:xfrm>
            <a:off x="3340308" y="1079151"/>
            <a:ext cx="7309344" cy="3139321"/>
          </a:xfrm>
          <a:prstGeom prst="rect">
            <a:avLst/>
          </a:prstGeom>
          <a:noFill/>
        </p:spPr>
        <p:txBody>
          <a:bodyPr wrap="square" rtlCol="0">
            <a:spAutoFit/>
          </a:bodyPr>
          <a:lstStyle/>
          <a:p>
            <a:pPr algn="just"/>
            <a:r>
              <a:rPr lang="it-IT" dirty="0"/>
              <a:t>All’Officina  poligrafica, infatti, si stava  già  lavorando alla  produzione della nuova serie  definitiva detta </a:t>
            </a:r>
            <a:r>
              <a:rPr lang="it-IT" b="1" dirty="0"/>
              <a:t>Imperiale</a:t>
            </a:r>
            <a:r>
              <a:rPr lang="it-IT" dirty="0"/>
              <a:t> che avrebbe  dominato in termini quantitativi tutta la produzione di francobolli italiani per i successivi 15 anni.</a:t>
            </a:r>
          </a:p>
          <a:p>
            <a:pPr algn="just"/>
            <a:endParaRPr lang="it-IT" dirty="0"/>
          </a:p>
          <a:p>
            <a:pPr algn="just"/>
            <a:endParaRPr lang="it-IT" dirty="0"/>
          </a:p>
          <a:p>
            <a:pPr marL="285750" indent="-285750" algn="just">
              <a:buFont typeface="Arial" panose="020B0604020202020204" pitchFamily="34" charset="0"/>
              <a:buChar char="•"/>
            </a:pPr>
            <a:r>
              <a:rPr lang="it-IT" dirty="0"/>
              <a:t>Il primo cilindro ad essere realizzato fu il valore da 20 lire verde e il numero si trova nell’angolo inferiore destro del foglio da 100 </a:t>
            </a:r>
            <a:r>
              <a:rPr lang="it-IT" dirty="0" err="1"/>
              <a:t>francoobolli</a:t>
            </a:r>
            <a:r>
              <a:rPr lang="it-IT" dirty="0"/>
              <a:t>;</a:t>
            </a:r>
          </a:p>
          <a:p>
            <a:pPr algn="just"/>
            <a:endParaRPr lang="it-IT" dirty="0"/>
          </a:p>
          <a:p>
            <a:pPr marL="285750" indent="-285750" algn="just">
              <a:buFont typeface="Arial" panose="020B0604020202020204" pitchFamily="34" charset="0"/>
              <a:buChar char="•"/>
            </a:pPr>
            <a:r>
              <a:rPr lang="it-IT" dirty="0"/>
              <a:t>Nel secondo cilindro le parentesi sono state definitivamente abbandonate e il numero è riportato a destra del francobollo che occupava la posizione 100 del foglio;</a:t>
            </a:r>
          </a:p>
        </p:txBody>
      </p:sp>
      <p:pic>
        <p:nvPicPr>
          <p:cNvPr id="12" name="Immagine 11">
            <a:extLst>
              <a:ext uri="{FF2B5EF4-FFF2-40B4-BE49-F238E27FC236}">
                <a16:creationId xmlns:a16="http://schemas.microsoft.com/office/drawing/2014/main" id="{173F5A23-DC88-4BAB-F937-E524D2E46880}"/>
              </a:ext>
            </a:extLst>
          </p:cNvPr>
          <p:cNvPicPr>
            <a:picLocks noChangeAspect="1"/>
          </p:cNvPicPr>
          <p:nvPr/>
        </p:nvPicPr>
        <p:blipFill>
          <a:blip r:embed="rId5"/>
          <a:stretch>
            <a:fillRect/>
          </a:stretch>
        </p:blipFill>
        <p:spPr>
          <a:xfrm>
            <a:off x="2314233" y="2582829"/>
            <a:ext cx="904384" cy="741798"/>
          </a:xfrm>
          <a:prstGeom prst="rect">
            <a:avLst/>
          </a:prstGeom>
        </p:spPr>
      </p:pic>
      <p:sp>
        <p:nvSpPr>
          <p:cNvPr id="17" name="CasellaDiTesto 16">
            <a:extLst>
              <a:ext uri="{FF2B5EF4-FFF2-40B4-BE49-F238E27FC236}">
                <a16:creationId xmlns:a16="http://schemas.microsoft.com/office/drawing/2014/main" id="{FAC07FA6-FD69-42AE-48E8-685C6BADB1C0}"/>
              </a:ext>
            </a:extLst>
          </p:cNvPr>
          <p:cNvSpPr txBox="1"/>
          <p:nvPr/>
        </p:nvSpPr>
        <p:spPr>
          <a:xfrm>
            <a:off x="327821" y="2803140"/>
            <a:ext cx="1771065" cy="523220"/>
          </a:xfrm>
          <a:prstGeom prst="rect">
            <a:avLst/>
          </a:prstGeom>
          <a:noFill/>
        </p:spPr>
        <p:txBody>
          <a:bodyPr wrap="square" rtlCol="0">
            <a:spAutoFit/>
          </a:bodyPr>
          <a:lstStyle/>
          <a:p>
            <a:pPr algn="ctr"/>
            <a:r>
              <a:rPr lang="en-GB" sz="1400" dirty="0"/>
              <a:t>Valore da</a:t>
            </a:r>
          </a:p>
          <a:p>
            <a:pPr algn="ctr"/>
            <a:r>
              <a:rPr lang="en-GB" sz="1400" dirty="0"/>
              <a:t>20 lire </a:t>
            </a:r>
            <a:r>
              <a:rPr lang="en-GB" sz="1400" dirty="0" err="1"/>
              <a:t>verde</a:t>
            </a:r>
            <a:endParaRPr lang="en-GB" sz="1400" dirty="0"/>
          </a:p>
        </p:txBody>
      </p:sp>
      <p:sp>
        <p:nvSpPr>
          <p:cNvPr id="21" name="CasellaDiTesto 20">
            <a:extLst>
              <a:ext uri="{FF2B5EF4-FFF2-40B4-BE49-F238E27FC236}">
                <a16:creationId xmlns:a16="http://schemas.microsoft.com/office/drawing/2014/main" id="{1AAFA586-6297-D10E-5083-5BD211A9530D}"/>
              </a:ext>
            </a:extLst>
          </p:cNvPr>
          <p:cNvSpPr txBox="1"/>
          <p:nvPr/>
        </p:nvSpPr>
        <p:spPr>
          <a:xfrm>
            <a:off x="335081" y="5435307"/>
            <a:ext cx="1771065" cy="523220"/>
          </a:xfrm>
          <a:prstGeom prst="rect">
            <a:avLst/>
          </a:prstGeom>
          <a:noFill/>
        </p:spPr>
        <p:txBody>
          <a:bodyPr wrap="square" rtlCol="0">
            <a:spAutoFit/>
          </a:bodyPr>
          <a:lstStyle/>
          <a:p>
            <a:pPr algn="ctr"/>
            <a:r>
              <a:rPr lang="en-GB" sz="1400" dirty="0"/>
              <a:t>Valore da</a:t>
            </a:r>
          </a:p>
          <a:p>
            <a:pPr algn="ctr"/>
            <a:r>
              <a:rPr lang="en-GB" sz="1400" dirty="0"/>
              <a:t>25 lire </a:t>
            </a:r>
            <a:r>
              <a:rPr lang="en-GB" sz="1400" dirty="0" err="1"/>
              <a:t>nero</a:t>
            </a:r>
            <a:r>
              <a:rPr lang="en-GB" sz="1400" dirty="0"/>
              <a:t> </a:t>
            </a:r>
            <a:r>
              <a:rPr lang="en-GB" sz="1400" dirty="0" err="1"/>
              <a:t>azzurro</a:t>
            </a:r>
            <a:endParaRPr lang="en-GB" sz="1400" dirty="0"/>
          </a:p>
        </p:txBody>
      </p:sp>
      <p:sp>
        <p:nvSpPr>
          <p:cNvPr id="23" name="CasellaDiTesto 22">
            <a:extLst>
              <a:ext uri="{FF2B5EF4-FFF2-40B4-BE49-F238E27FC236}">
                <a16:creationId xmlns:a16="http://schemas.microsoft.com/office/drawing/2014/main" id="{D6ED029B-8573-5876-1B8C-A075275B9474}"/>
              </a:ext>
            </a:extLst>
          </p:cNvPr>
          <p:cNvSpPr txBox="1"/>
          <p:nvPr/>
        </p:nvSpPr>
        <p:spPr>
          <a:xfrm>
            <a:off x="10031439" y="6048549"/>
            <a:ext cx="1771065" cy="523220"/>
          </a:xfrm>
          <a:prstGeom prst="rect">
            <a:avLst/>
          </a:prstGeom>
          <a:noFill/>
        </p:spPr>
        <p:txBody>
          <a:bodyPr wrap="square" rtlCol="0">
            <a:spAutoFit/>
          </a:bodyPr>
          <a:lstStyle/>
          <a:p>
            <a:pPr algn="ctr"/>
            <a:r>
              <a:rPr lang="en-GB" sz="1400" dirty="0"/>
              <a:t>Valore da</a:t>
            </a:r>
          </a:p>
          <a:p>
            <a:pPr algn="ctr"/>
            <a:r>
              <a:rPr lang="en-GB" sz="1400" dirty="0"/>
              <a:t>20 </a:t>
            </a:r>
            <a:r>
              <a:rPr lang="en-GB" sz="1400" dirty="0" err="1"/>
              <a:t>centesimi</a:t>
            </a:r>
            <a:r>
              <a:rPr lang="en-GB" sz="1400" dirty="0"/>
              <a:t> rosso</a:t>
            </a:r>
          </a:p>
        </p:txBody>
      </p:sp>
      <p:sp>
        <p:nvSpPr>
          <p:cNvPr id="24" name="Rettangolo 23">
            <a:extLst>
              <a:ext uri="{FF2B5EF4-FFF2-40B4-BE49-F238E27FC236}">
                <a16:creationId xmlns:a16="http://schemas.microsoft.com/office/drawing/2014/main" id="{D74ABB25-8FB5-0920-4A97-845E8314207E}"/>
              </a:ext>
            </a:extLst>
          </p:cNvPr>
          <p:cNvSpPr/>
          <p:nvPr/>
        </p:nvSpPr>
        <p:spPr>
          <a:xfrm>
            <a:off x="2314233" y="2589256"/>
            <a:ext cx="900996" cy="737512"/>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ttangolo 25">
            <a:extLst>
              <a:ext uri="{FF2B5EF4-FFF2-40B4-BE49-F238E27FC236}">
                <a16:creationId xmlns:a16="http://schemas.microsoft.com/office/drawing/2014/main" id="{239E9119-9160-2952-318C-D2252D7A829B}"/>
              </a:ext>
            </a:extLst>
          </p:cNvPr>
          <p:cNvSpPr/>
          <p:nvPr/>
        </p:nvSpPr>
        <p:spPr>
          <a:xfrm>
            <a:off x="958180" y="2222899"/>
            <a:ext cx="452086" cy="364017"/>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8" name="Connettore diritto 27">
            <a:extLst>
              <a:ext uri="{FF2B5EF4-FFF2-40B4-BE49-F238E27FC236}">
                <a16:creationId xmlns:a16="http://schemas.microsoft.com/office/drawing/2014/main" id="{5D502296-36E8-90D7-9942-39D22ABAB8E2}"/>
              </a:ext>
            </a:extLst>
          </p:cNvPr>
          <p:cNvCxnSpPr>
            <a:cxnSpLocks/>
          </p:cNvCxnSpPr>
          <p:nvPr/>
        </p:nvCxnSpPr>
        <p:spPr>
          <a:xfrm>
            <a:off x="1410266" y="2222899"/>
            <a:ext cx="1804963" cy="366357"/>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Connettore diritto 28">
            <a:extLst>
              <a:ext uri="{FF2B5EF4-FFF2-40B4-BE49-F238E27FC236}">
                <a16:creationId xmlns:a16="http://schemas.microsoft.com/office/drawing/2014/main" id="{D759C4F0-1BA4-4656-83A8-3456DD98DD79}"/>
              </a:ext>
            </a:extLst>
          </p:cNvPr>
          <p:cNvCxnSpPr>
            <a:cxnSpLocks/>
          </p:cNvCxnSpPr>
          <p:nvPr/>
        </p:nvCxnSpPr>
        <p:spPr>
          <a:xfrm>
            <a:off x="958180" y="2593343"/>
            <a:ext cx="1352665" cy="733017"/>
          </a:xfrm>
          <a:prstGeom prst="line">
            <a:avLst/>
          </a:prstGeom>
          <a:ln w="1905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5" name="Connettore diritto 54">
            <a:extLst>
              <a:ext uri="{FF2B5EF4-FFF2-40B4-BE49-F238E27FC236}">
                <a16:creationId xmlns:a16="http://schemas.microsoft.com/office/drawing/2014/main" id="{52D23F6B-E934-E31C-B267-22861171B61B}"/>
              </a:ext>
            </a:extLst>
          </p:cNvPr>
          <p:cNvCxnSpPr>
            <a:cxnSpLocks/>
          </p:cNvCxnSpPr>
          <p:nvPr/>
        </p:nvCxnSpPr>
        <p:spPr>
          <a:xfrm flipH="1">
            <a:off x="8496897" y="5039167"/>
            <a:ext cx="1667261" cy="128799"/>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57" name="Rettangolo 56">
            <a:extLst>
              <a:ext uri="{FF2B5EF4-FFF2-40B4-BE49-F238E27FC236}">
                <a16:creationId xmlns:a16="http://schemas.microsoft.com/office/drawing/2014/main" id="{EAA69C70-9895-DF9F-4823-2C4BA4C4E6DD}"/>
              </a:ext>
            </a:extLst>
          </p:cNvPr>
          <p:cNvSpPr/>
          <p:nvPr/>
        </p:nvSpPr>
        <p:spPr>
          <a:xfrm>
            <a:off x="10164158" y="5039168"/>
            <a:ext cx="478252" cy="391188"/>
          </a:xfrm>
          <a:prstGeom prst="rect">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0" name="Connettore diritto 59">
            <a:extLst>
              <a:ext uri="{FF2B5EF4-FFF2-40B4-BE49-F238E27FC236}">
                <a16:creationId xmlns:a16="http://schemas.microsoft.com/office/drawing/2014/main" id="{6C485755-010D-DE3E-AC3E-5364B3D5E262}"/>
              </a:ext>
            </a:extLst>
          </p:cNvPr>
          <p:cNvCxnSpPr>
            <a:cxnSpLocks/>
          </p:cNvCxnSpPr>
          <p:nvPr/>
        </p:nvCxnSpPr>
        <p:spPr>
          <a:xfrm flipH="1">
            <a:off x="9569932" y="5428000"/>
            <a:ext cx="1072478" cy="620548"/>
          </a:xfrm>
          <a:prstGeom prst="line">
            <a:avLst/>
          </a:prstGeom>
          <a:ln w="1905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66" name="CasellaDiTesto 65">
            <a:extLst>
              <a:ext uri="{FF2B5EF4-FFF2-40B4-BE49-F238E27FC236}">
                <a16:creationId xmlns:a16="http://schemas.microsoft.com/office/drawing/2014/main" id="{09ECC66D-2A52-5139-08B0-BDA07B8FEDC3}"/>
              </a:ext>
            </a:extLst>
          </p:cNvPr>
          <p:cNvSpPr txBox="1"/>
          <p:nvPr/>
        </p:nvSpPr>
        <p:spPr>
          <a:xfrm>
            <a:off x="3340308" y="5143647"/>
            <a:ext cx="4874778" cy="1200329"/>
          </a:xfrm>
          <a:prstGeom prst="rect">
            <a:avLst/>
          </a:prstGeom>
          <a:noFill/>
        </p:spPr>
        <p:txBody>
          <a:bodyPr wrap="square" rtlCol="0">
            <a:spAutoFit/>
          </a:bodyPr>
          <a:lstStyle/>
          <a:p>
            <a:pPr marL="285750" indent="-285750" algn="just">
              <a:buFont typeface="Arial" panose="020B0604020202020204" pitchFamily="34" charset="0"/>
              <a:buChar char="•"/>
            </a:pPr>
            <a:r>
              <a:rPr lang="en-GB" dirty="0"/>
              <a:t>Dal </a:t>
            </a:r>
            <a:r>
              <a:rPr lang="en-GB" dirty="0" err="1"/>
              <a:t>terzo</a:t>
            </a:r>
            <a:r>
              <a:rPr lang="en-GB" dirty="0"/>
              <a:t> </a:t>
            </a:r>
            <a:r>
              <a:rPr lang="en-GB" dirty="0" err="1"/>
              <a:t>cilindro</a:t>
            </a:r>
            <a:r>
              <a:rPr lang="en-GB" dirty="0"/>
              <a:t> in poi </a:t>
            </a:r>
            <a:r>
              <a:rPr lang="en-GB" dirty="0" err="1"/>
              <a:t>si</a:t>
            </a:r>
            <a:r>
              <a:rPr lang="en-GB" dirty="0"/>
              <a:t> </a:t>
            </a:r>
            <a:r>
              <a:rPr lang="en-GB" dirty="0" err="1"/>
              <a:t>adottò</a:t>
            </a:r>
            <a:r>
              <a:rPr lang="en-GB" dirty="0"/>
              <a:t> la </a:t>
            </a:r>
            <a:r>
              <a:rPr lang="en-GB" dirty="0" err="1"/>
              <a:t>soluzione</a:t>
            </a:r>
            <a:r>
              <a:rPr lang="en-GB" dirty="0"/>
              <a:t> </a:t>
            </a:r>
            <a:r>
              <a:rPr lang="en-GB" dirty="0" err="1"/>
              <a:t>definitiva</a:t>
            </a:r>
            <a:r>
              <a:rPr lang="en-GB" dirty="0"/>
              <a:t> per il </a:t>
            </a:r>
            <a:r>
              <a:rPr lang="en-GB" dirty="0" err="1"/>
              <a:t>posizionamento</a:t>
            </a:r>
            <a:r>
              <a:rPr lang="en-GB" dirty="0"/>
              <a:t> del </a:t>
            </a:r>
            <a:r>
              <a:rPr lang="en-GB" dirty="0" err="1"/>
              <a:t>numero</a:t>
            </a:r>
            <a:r>
              <a:rPr lang="en-GB" dirty="0"/>
              <a:t>, </a:t>
            </a:r>
            <a:r>
              <a:rPr lang="en-GB" dirty="0" err="1"/>
              <a:t>cioè</a:t>
            </a:r>
            <a:r>
              <a:rPr lang="en-GB" dirty="0"/>
              <a:t> in basso a sinistra. </a:t>
            </a:r>
            <a:r>
              <a:rPr lang="en-GB" u="sng" dirty="0" err="1"/>
              <a:t>Vengono</a:t>
            </a:r>
            <a:r>
              <a:rPr lang="en-GB" u="sng" dirty="0"/>
              <a:t> </a:t>
            </a:r>
            <a:r>
              <a:rPr lang="en-GB" u="sng" dirty="0" err="1"/>
              <a:t>introdotti</a:t>
            </a:r>
            <a:r>
              <a:rPr lang="en-GB" u="sng" dirty="0"/>
              <a:t> I </a:t>
            </a:r>
            <a:r>
              <a:rPr lang="en-GB" u="sng" dirty="0" err="1"/>
              <a:t>puntini</a:t>
            </a:r>
            <a:r>
              <a:rPr lang="en-GB" u="sng" dirty="0"/>
              <a:t> </a:t>
            </a:r>
            <a:r>
              <a:rPr lang="en-GB" u="sng" dirty="0" err="1"/>
              <a:t>che</a:t>
            </a:r>
            <a:r>
              <a:rPr lang="en-GB" u="sng" dirty="0"/>
              <a:t> </a:t>
            </a:r>
            <a:r>
              <a:rPr lang="en-GB" u="sng" dirty="0" err="1"/>
              <a:t>indicano</a:t>
            </a:r>
            <a:r>
              <a:rPr lang="en-GB" u="sng" dirty="0"/>
              <a:t> il </a:t>
            </a:r>
            <a:r>
              <a:rPr lang="en-GB" u="sng" dirty="0" err="1"/>
              <a:t>gruppo</a:t>
            </a:r>
            <a:r>
              <a:rPr lang="en-GB" u="sng" dirty="0"/>
              <a:t> del </a:t>
            </a:r>
            <a:r>
              <a:rPr lang="en-GB" u="sng" dirty="0" err="1"/>
              <a:t>foglio</a:t>
            </a:r>
            <a:r>
              <a:rPr lang="en-GB" dirty="0"/>
              <a:t>.</a:t>
            </a:r>
          </a:p>
        </p:txBody>
      </p:sp>
      <p:pic>
        <p:nvPicPr>
          <p:cNvPr id="67" name="Immagine 66">
            <a:extLst>
              <a:ext uri="{FF2B5EF4-FFF2-40B4-BE49-F238E27FC236}">
                <a16:creationId xmlns:a16="http://schemas.microsoft.com/office/drawing/2014/main" id="{F0171811-BFAF-13E8-21AE-DBF462EB6684}"/>
              </a:ext>
            </a:extLst>
          </p:cNvPr>
          <p:cNvPicPr>
            <a:picLocks noChangeAspect="1"/>
          </p:cNvPicPr>
          <p:nvPr/>
        </p:nvPicPr>
        <p:blipFill>
          <a:blip r:embed="rId6"/>
          <a:stretch>
            <a:fillRect/>
          </a:stretch>
        </p:blipFill>
        <p:spPr>
          <a:xfrm>
            <a:off x="2302407" y="4470340"/>
            <a:ext cx="921265" cy="741798"/>
          </a:xfrm>
          <a:prstGeom prst="rect">
            <a:avLst/>
          </a:prstGeom>
        </p:spPr>
      </p:pic>
      <p:sp>
        <p:nvSpPr>
          <p:cNvPr id="68" name="Rettangolo 67">
            <a:extLst>
              <a:ext uri="{FF2B5EF4-FFF2-40B4-BE49-F238E27FC236}">
                <a16:creationId xmlns:a16="http://schemas.microsoft.com/office/drawing/2014/main" id="{7B550CB7-6D8A-5AA9-9B43-DA22EB49B45B}"/>
              </a:ext>
            </a:extLst>
          </p:cNvPr>
          <p:cNvSpPr/>
          <p:nvPr/>
        </p:nvSpPr>
        <p:spPr>
          <a:xfrm>
            <a:off x="2295303" y="4470340"/>
            <a:ext cx="921265" cy="741798"/>
          </a:xfrm>
          <a:prstGeom prst="rect">
            <a:avLst/>
          </a:prstGeom>
          <a:no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ttangolo 68">
            <a:extLst>
              <a:ext uri="{FF2B5EF4-FFF2-40B4-BE49-F238E27FC236}">
                <a16:creationId xmlns:a16="http://schemas.microsoft.com/office/drawing/2014/main" id="{F4CC445F-E27B-6DB7-BAC2-3015017DE3C8}"/>
              </a:ext>
            </a:extLst>
          </p:cNvPr>
          <p:cNvSpPr/>
          <p:nvPr/>
        </p:nvSpPr>
        <p:spPr>
          <a:xfrm>
            <a:off x="1510397" y="3610936"/>
            <a:ext cx="342710" cy="275948"/>
          </a:xfrm>
          <a:prstGeom prst="rect">
            <a:avLst/>
          </a:prstGeom>
          <a:noFill/>
          <a:ln w="1905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0" name="Connettore diritto 69">
            <a:extLst>
              <a:ext uri="{FF2B5EF4-FFF2-40B4-BE49-F238E27FC236}">
                <a16:creationId xmlns:a16="http://schemas.microsoft.com/office/drawing/2014/main" id="{9F94CFBF-E7D5-4452-A82F-236957AD87DA}"/>
              </a:ext>
            </a:extLst>
          </p:cNvPr>
          <p:cNvCxnSpPr>
            <a:cxnSpLocks/>
          </p:cNvCxnSpPr>
          <p:nvPr/>
        </p:nvCxnSpPr>
        <p:spPr>
          <a:xfrm>
            <a:off x="1853107" y="3610936"/>
            <a:ext cx="1363461" cy="857263"/>
          </a:xfrm>
          <a:prstGeom prst="line">
            <a:avLst/>
          </a:prstGeom>
          <a:ln w="19050">
            <a:solidFill>
              <a:schemeClr val="accent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1" name="Connettore diritto 70">
            <a:extLst>
              <a:ext uri="{FF2B5EF4-FFF2-40B4-BE49-F238E27FC236}">
                <a16:creationId xmlns:a16="http://schemas.microsoft.com/office/drawing/2014/main" id="{4C1D2902-F6B6-3FE5-8DC9-99EE3A033464}"/>
              </a:ext>
            </a:extLst>
          </p:cNvPr>
          <p:cNvCxnSpPr>
            <a:cxnSpLocks/>
          </p:cNvCxnSpPr>
          <p:nvPr/>
        </p:nvCxnSpPr>
        <p:spPr>
          <a:xfrm>
            <a:off x="1510397" y="3886884"/>
            <a:ext cx="784906" cy="1325254"/>
          </a:xfrm>
          <a:prstGeom prst="line">
            <a:avLst/>
          </a:prstGeom>
          <a:ln w="19050">
            <a:solidFill>
              <a:schemeClr val="accent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Connettore diritto 4">
            <a:extLst>
              <a:ext uri="{FF2B5EF4-FFF2-40B4-BE49-F238E27FC236}">
                <a16:creationId xmlns:a16="http://schemas.microsoft.com/office/drawing/2014/main" id="{DAD7B3DF-BED2-BFB3-662C-2374E9C248BA}"/>
              </a:ext>
            </a:extLst>
          </p:cNvPr>
          <p:cNvCxnSpPr>
            <a:cxnSpLocks/>
          </p:cNvCxnSpPr>
          <p:nvPr/>
        </p:nvCxnSpPr>
        <p:spPr>
          <a:xfrm>
            <a:off x="958180" y="2222899"/>
            <a:ext cx="1356927" cy="366357"/>
          </a:xfrm>
          <a:prstGeom prst="line">
            <a:avLst/>
          </a:prstGeom>
          <a:ln w="19050">
            <a:solidFill>
              <a:schemeClr val="accent6">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3" name="Connettore diritto 12">
            <a:extLst>
              <a:ext uri="{FF2B5EF4-FFF2-40B4-BE49-F238E27FC236}">
                <a16:creationId xmlns:a16="http://schemas.microsoft.com/office/drawing/2014/main" id="{0D233B93-A1A4-6D56-A862-42DB2E3866C7}"/>
              </a:ext>
            </a:extLst>
          </p:cNvPr>
          <p:cNvCxnSpPr>
            <a:cxnSpLocks/>
            <a:endCxn id="24" idx="1"/>
          </p:cNvCxnSpPr>
          <p:nvPr/>
        </p:nvCxnSpPr>
        <p:spPr>
          <a:xfrm>
            <a:off x="1410266" y="2582829"/>
            <a:ext cx="903967" cy="375183"/>
          </a:xfrm>
          <a:prstGeom prst="line">
            <a:avLst/>
          </a:prstGeom>
          <a:ln w="12700">
            <a:solidFill>
              <a:schemeClr val="accent6">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Connettore diritto 17">
            <a:extLst>
              <a:ext uri="{FF2B5EF4-FFF2-40B4-BE49-F238E27FC236}">
                <a16:creationId xmlns:a16="http://schemas.microsoft.com/office/drawing/2014/main" id="{ECDD67CB-B05D-F5C0-93DB-72993EB686C6}"/>
              </a:ext>
            </a:extLst>
          </p:cNvPr>
          <p:cNvCxnSpPr>
            <a:cxnSpLocks/>
          </p:cNvCxnSpPr>
          <p:nvPr/>
        </p:nvCxnSpPr>
        <p:spPr>
          <a:xfrm>
            <a:off x="1510397" y="3610936"/>
            <a:ext cx="784906" cy="857263"/>
          </a:xfrm>
          <a:prstGeom prst="line">
            <a:avLst/>
          </a:prstGeom>
          <a:ln w="19050">
            <a:solidFill>
              <a:schemeClr val="accent1">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31" name="Connettore diritto 30">
            <a:extLst>
              <a:ext uri="{FF2B5EF4-FFF2-40B4-BE49-F238E27FC236}">
                <a16:creationId xmlns:a16="http://schemas.microsoft.com/office/drawing/2014/main" id="{FC816501-6810-5C03-61E7-1BF500B150FF}"/>
              </a:ext>
            </a:extLst>
          </p:cNvPr>
          <p:cNvCxnSpPr>
            <a:cxnSpLocks/>
          </p:cNvCxnSpPr>
          <p:nvPr/>
        </p:nvCxnSpPr>
        <p:spPr>
          <a:xfrm flipH="1">
            <a:off x="9569932" y="5039166"/>
            <a:ext cx="1079047" cy="128800"/>
          </a:xfrm>
          <a:prstGeom prst="line">
            <a:avLst/>
          </a:prstGeom>
          <a:ln w="19050">
            <a:solidFill>
              <a:srgbClr val="C00000"/>
            </a:solidFill>
            <a:prstDash val="lgDash"/>
          </a:ln>
        </p:spPr>
        <p:style>
          <a:lnRef idx="1">
            <a:schemeClr val="accent1"/>
          </a:lnRef>
          <a:fillRef idx="0">
            <a:schemeClr val="accent1"/>
          </a:fillRef>
          <a:effectRef idx="0">
            <a:schemeClr val="accent1"/>
          </a:effectRef>
          <a:fontRef idx="minor">
            <a:schemeClr val="tx1"/>
          </a:fontRef>
        </p:style>
      </p:cxnSp>
      <p:cxnSp>
        <p:nvCxnSpPr>
          <p:cNvPr id="34" name="Connettore diritto 33">
            <a:extLst>
              <a:ext uri="{FF2B5EF4-FFF2-40B4-BE49-F238E27FC236}">
                <a16:creationId xmlns:a16="http://schemas.microsoft.com/office/drawing/2014/main" id="{B825B5E3-0C18-0F35-4693-F2CFC36E5A57}"/>
              </a:ext>
            </a:extLst>
          </p:cNvPr>
          <p:cNvCxnSpPr>
            <a:cxnSpLocks/>
          </p:cNvCxnSpPr>
          <p:nvPr/>
        </p:nvCxnSpPr>
        <p:spPr>
          <a:xfrm flipH="1">
            <a:off x="9449248" y="5435307"/>
            <a:ext cx="714910" cy="261610"/>
          </a:xfrm>
          <a:prstGeom prst="line">
            <a:avLst/>
          </a:prstGeom>
          <a:ln w="12700">
            <a:solidFill>
              <a:srgbClr val="C00000"/>
            </a:solidFill>
            <a:prstDash val="sysDash"/>
          </a:ln>
        </p:spPr>
        <p:style>
          <a:lnRef idx="1">
            <a:schemeClr val="accent1"/>
          </a:lnRef>
          <a:fillRef idx="0">
            <a:schemeClr val="accent1"/>
          </a:fillRef>
          <a:effectRef idx="0">
            <a:schemeClr val="accent1"/>
          </a:effectRef>
          <a:fontRef idx="minor">
            <a:schemeClr val="tx1"/>
          </a:fontRef>
        </p:style>
      </p:cxnSp>
      <p:pic>
        <p:nvPicPr>
          <p:cNvPr id="40" name="Immagine 39">
            <a:extLst>
              <a:ext uri="{FF2B5EF4-FFF2-40B4-BE49-F238E27FC236}">
                <a16:creationId xmlns:a16="http://schemas.microsoft.com/office/drawing/2014/main" id="{7495E27E-C9C6-CB76-C5C1-B1215F91FC26}"/>
              </a:ext>
            </a:extLst>
          </p:cNvPr>
          <p:cNvPicPr>
            <a:picLocks noChangeAspect="1"/>
          </p:cNvPicPr>
          <p:nvPr/>
        </p:nvPicPr>
        <p:blipFill>
          <a:blip r:embed="rId7"/>
          <a:stretch>
            <a:fillRect/>
          </a:stretch>
        </p:blipFill>
        <p:spPr>
          <a:xfrm>
            <a:off x="8487372" y="5159293"/>
            <a:ext cx="1088572" cy="889256"/>
          </a:xfrm>
          <a:prstGeom prst="rect">
            <a:avLst/>
          </a:prstGeom>
        </p:spPr>
      </p:pic>
      <p:sp>
        <p:nvSpPr>
          <p:cNvPr id="42" name="Rettangolo 41">
            <a:extLst>
              <a:ext uri="{FF2B5EF4-FFF2-40B4-BE49-F238E27FC236}">
                <a16:creationId xmlns:a16="http://schemas.microsoft.com/office/drawing/2014/main" id="{29EACC2E-B727-D57E-C3C3-BB37FAE6F1BE}"/>
              </a:ext>
            </a:extLst>
          </p:cNvPr>
          <p:cNvSpPr/>
          <p:nvPr/>
        </p:nvSpPr>
        <p:spPr>
          <a:xfrm>
            <a:off x="8496897" y="5167967"/>
            <a:ext cx="1073035" cy="880581"/>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9" name="Connettore diritto 48">
            <a:extLst>
              <a:ext uri="{FF2B5EF4-FFF2-40B4-BE49-F238E27FC236}">
                <a16:creationId xmlns:a16="http://schemas.microsoft.com/office/drawing/2014/main" id="{5552B556-F925-BCC0-64B5-18082F9ECBB4}"/>
              </a:ext>
            </a:extLst>
          </p:cNvPr>
          <p:cNvCxnSpPr>
            <a:cxnSpLocks/>
          </p:cNvCxnSpPr>
          <p:nvPr/>
        </p:nvCxnSpPr>
        <p:spPr>
          <a:xfrm>
            <a:off x="1853107" y="3886884"/>
            <a:ext cx="607518" cy="581315"/>
          </a:xfrm>
          <a:prstGeom prst="line">
            <a:avLst/>
          </a:prstGeom>
          <a:ln w="12700">
            <a:solidFill>
              <a:schemeClr val="accent1">
                <a:lumMod val="7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0122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05AFBA-E581-93B4-7CD5-B522E0CADCDD}"/>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9BD6844C-0E7E-39FE-01EF-C87607C39295}"/>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CasellaDiTesto 6">
            <a:extLst>
              <a:ext uri="{FF2B5EF4-FFF2-40B4-BE49-F238E27FC236}">
                <a16:creationId xmlns:a16="http://schemas.microsoft.com/office/drawing/2014/main" id="{F0C77076-1B53-35B3-DCB3-9429B2B2EDB5}"/>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I numeri di cilindro </a:t>
            </a:r>
          </a:p>
        </p:txBody>
      </p:sp>
      <p:sp>
        <p:nvSpPr>
          <p:cNvPr id="9" name="CasellaDiTesto 8">
            <a:extLst>
              <a:ext uri="{FF2B5EF4-FFF2-40B4-BE49-F238E27FC236}">
                <a16:creationId xmlns:a16="http://schemas.microsoft.com/office/drawing/2014/main" id="{037FF252-A946-791E-0368-DB370B3A7F49}"/>
              </a:ext>
            </a:extLst>
          </p:cNvPr>
          <p:cNvSpPr txBox="1"/>
          <p:nvPr/>
        </p:nvSpPr>
        <p:spPr>
          <a:xfrm>
            <a:off x="11762729" y="6401355"/>
            <a:ext cx="351483" cy="369332"/>
          </a:xfrm>
          <a:prstGeom prst="rect">
            <a:avLst/>
          </a:prstGeom>
          <a:noFill/>
        </p:spPr>
        <p:txBody>
          <a:bodyPr wrap="square" rtlCol="0">
            <a:spAutoFit/>
          </a:bodyPr>
          <a:lstStyle/>
          <a:p>
            <a:r>
              <a:rPr lang="en-GB" dirty="0"/>
              <a:t>4</a:t>
            </a:r>
          </a:p>
        </p:txBody>
      </p:sp>
      <p:pic>
        <p:nvPicPr>
          <p:cNvPr id="8" name="Immagine5">
            <a:extLst>
              <a:ext uri="{FF2B5EF4-FFF2-40B4-BE49-F238E27FC236}">
                <a16:creationId xmlns:a16="http://schemas.microsoft.com/office/drawing/2014/main" id="{D7D48D20-EFD8-B770-C25E-47165837C1F6}"/>
              </a:ext>
            </a:extLst>
          </p:cNvPr>
          <p:cNvPicPr>
            <a:picLocks noChangeAspect="1"/>
          </p:cNvPicPr>
          <p:nvPr/>
        </p:nvPicPr>
        <p:blipFill>
          <a:blip r:embed="rId2"/>
          <a:stretch>
            <a:fillRect/>
          </a:stretch>
        </p:blipFill>
        <p:spPr bwMode="auto">
          <a:xfrm>
            <a:off x="8690937" y="917193"/>
            <a:ext cx="2980363" cy="3165946"/>
          </a:xfrm>
          <a:prstGeom prst="rect">
            <a:avLst/>
          </a:prstGeom>
        </p:spPr>
      </p:pic>
      <p:sp>
        <p:nvSpPr>
          <p:cNvPr id="10" name="CasellaDiTesto 9">
            <a:extLst>
              <a:ext uri="{FF2B5EF4-FFF2-40B4-BE49-F238E27FC236}">
                <a16:creationId xmlns:a16="http://schemas.microsoft.com/office/drawing/2014/main" id="{08DD10A7-09D5-832A-61DA-FCA3A5F8B3E9}"/>
              </a:ext>
            </a:extLst>
          </p:cNvPr>
          <p:cNvSpPr txBox="1"/>
          <p:nvPr/>
        </p:nvSpPr>
        <p:spPr>
          <a:xfrm>
            <a:off x="520700" y="1143000"/>
            <a:ext cx="7289800" cy="3139321"/>
          </a:xfrm>
          <a:prstGeom prst="rect">
            <a:avLst/>
          </a:prstGeom>
          <a:noFill/>
        </p:spPr>
        <p:txBody>
          <a:bodyPr wrap="square" rtlCol="0">
            <a:spAutoFit/>
          </a:bodyPr>
          <a:lstStyle/>
          <a:p>
            <a:r>
              <a:rPr lang="en-GB" dirty="0"/>
              <a:t>Sin dal </a:t>
            </a:r>
            <a:r>
              <a:rPr lang="en-GB" dirty="0" err="1"/>
              <a:t>terzo</a:t>
            </a:r>
            <a:r>
              <a:rPr lang="en-GB" dirty="0"/>
              <a:t> </a:t>
            </a:r>
            <a:r>
              <a:rPr lang="en-GB" dirty="0" err="1"/>
              <a:t>cilindro</a:t>
            </a:r>
            <a:r>
              <a:rPr lang="en-GB" dirty="0"/>
              <a:t>, </a:t>
            </a:r>
            <a:r>
              <a:rPr lang="en-GB" dirty="0" err="1"/>
              <a:t>insieme</a:t>
            </a:r>
            <a:r>
              <a:rPr lang="en-GB" dirty="0"/>
              <a:t> al </a:t>
            </a:r>
            <a:r>
              <a:rPr lang="en-GB" dirty="0" err="1"/>
              <a:t>numero</a:t>
            </a:r>
            <a:r>
              <a:rPr lang="en-GB" dirty="0"/>
              <a:t> fu </a:t>
            </a:r>
            <a:r>
              <a:rPr lang="en-GB" dirty="0" err="1"/>
              <a:t>indicato</a:t>
            </a:r>
            <a:r>
              <a:rPr lang="en-GB" dirty="0"/>
              <a:t> il </a:t>
            </a:r>
            <a:r>
              <a:rPr lang="en-GB" dirty="0" err="1"/>
              <a:t>gruppo</a:t>
            </a:r>
            <a:r>
              <a:rPr lang="en-GB" dirty="0"/>
              <a:t> di </a:t>
            </a:r>
            <a:r>
              <a:rPr lang="en-GB" dirty="0" err="1"/>
              <a:t>francobolli</a:t>
            </a:r>
            <a:r>
              <a:rPr lang="en-GB" dirty="0"/>
              <a:t> </a:t>
            </a:r>
            <a:r>
              <a:rPr lang="en-GB" dirty="0" err="1"/>
              <a:t>mediante</a:t>
            </a:r>
            <a:r>
              <a:rPr lang="en-GB" dirty="0"/>
              <a:t> </a:t>
            </a:r>
            <a:r>
              <a:rPr lang="en-GB" dirty="0" err="1"/>
              <a:t>dei</a:t>
            </a:r>
            <a:r>
              <a:rPr lang="en-GB" dirty="0"/>
              <a:t> </a:t>
            </a:r>
            <a:r>
              <a:rPr lang="en-GB" dirty="0" err="1"/>
              <a:t>puntini</a:t>
            </a:r>
            <a:r>
              <a:rPr lang="en-GB" dirty="0"/>
              <a:t>. </a:t>
            </a:r>
          </a:p>
          <a:p>
            <a:endParaRPr lang="en-GB" dirty="0"/>
          </a:p>
          <a:p>
            <a:r>
              <a:rPr lang="en-GB" dirty="0"/>
              <a:t>Ogni </a:t>
            </a:r>
            <a:r>
              <a:rPr lang="en-GB" dirty="0" err="1"/>
              <a:t>cilindro</a:t>
            </a:r>
            <a:r>
              <a:rPr lang="en-GB" dirty="0"/>
              <a:t> era </a:t>
            </a:r>
            <a:r>
              <a:rPr lang="en-GB" dirty="0" err="1"/>
              <a:t>formato</a:t>
            </a:r>
            <a:r>
              <a:rPr lang="en-GB" dirty="0"/>
              <a:t> da: 4 </a:t>
            </a:r>
            <a:r>
              <a:rPr lang="en-GB" dirty="0" err="1"/>
              <a:t>gruppi</a:t>
            </a:r>
            <a:r>
              <a:rPr lang="en-GB" dirty="0"/>
              <a:t> da 100 </a:t>
            </a:r>
            <a:r>
              <a:rPr lang="en-GB" dirty="0" err="1"/>
              <a:t>francolbolli</a:t>
            </a:r>
            <a:r>
              <a:rPr lang="en-GB" dirty="0"/>
              <a:t> </a:t>
            </a:r>
            <a:r>
              <a:rPr lang="en-GB" dirty="0" err="1"/>
              <a:t>ciascuno</a:t>
            </a:r>
            <a:r>
              <a:rPr lang="en-GB" dirty="0"/>
              <a:t> (cone </a:t>
            </a:r>
            <a:r>
              <a:rPr lang="en-GB" dirty="0" err="1"/>
              <a:t>nel</a:t>
            </a:r>
            <a:r>
              <a:rPr lang="en-GB" dirty="0"/>
              <a:t> </a:t>
            </a:r>
            <a:r>
              <a:rPr lang="en-GB" dirty="0" err="1"/>
              <a:t>caso</a:t>
            </a:r>
            <a:r>
              <a:rPr lang="en-GB" dirty="0"/>
              <a:t> del </a:t>
            </a:r>
            <a:r>
              <a:rPr lang="en-GB" dirty="0" err="1"/>
              <a:t>formato</a:t>
            </a:r>
            <a:r>
              <a:rPr lang="en-GB" dirty="0"/>
              <a:t> </a:t>
            </a:r>
            <a:r>
              <a:rPr lang="en-GB" dirty="0" err="1"/>
              <a:t>riportato</a:t>
            </a:r>
            <a:r>
              <a:rPr lang="en-GB" dirty="0"/>
              <a:t> </a:t>
            </a:r>
            <a:r>
              <a:rPr lang="en-GB" dirty="0" err="1"/>
              <a:t>nella</a:t>
            </a:r>
            <a:r>
              <a:rPr lang="en-GB" dirty="0"/>
              <a:t> </a:t>
            </a:r>
            <a:r>
              <a:rPr lang="en-GB" dirty="0" err="1"/>
              <a:t>foto</a:t>
            </a:r>
            <a:r>
              <a:rPr lang="en-GB" dirty="0"/>
              <a:t>, da 400 </a:t>
            </a:r>
            <a:r>
              <a:rPr lang="en-GB" dirty="0" err="1"/>
              <a:t>francobolli</a:t>
            </a:r>
            <a:r>
              <a:rPr lang="en-GB" dirty="0"/>
              <a:t>) </a:t>
            </a:r>
            <a:r>
              <a:rPr lang="en-GB" dirty="0" err="1"/>
              <a:t>oppure</a:t>
            </a:r>
            <a:r>
              <a:rPr lang="en-GB" dirty="0"/>
              <a:t> da 4 </a:t>
            </a:r>
            <a:r>
              <a:rPr lang="en-GB" dirty="0" err="1"/>
              <a:t>gruppi</a:t>
            </a:r>
            <a:r>
              <a:rPr lang="en-GB" dirty="0"/>
              <a:t> da 50 </a:t>
            </a:r>
            <a:r>
              <a:rPr lang="en-GB" dirty="0" err="1"/>
              <a:t>francobolli</a:t>
            </a:r>
            <a:r>
              <a:rPr lang="en-GB" dirty="0"/>
              <a:t> (</a:t>
            </a:r>
            <a:r>
              <a:rPr lang="en-GB" dirty="0" err="1"/>
              <a:t>quelli</a:t>
            </a:r>
            <a:r>
              <a:rPr lang="en-GB" dirty="0"/>
              <a:t> </a:t>
            </a:r>
            <a:r>
              <a:rPr lang="en-GB" dirty="0" err="1"/>
              <a:t>nel</a:t>
            </a:r>
            <a:r>
              <a:rPr lang="en-GB" dirty="0"/>
              <a:t> </a:t>
            </a:r>
            <a:r>
              <a:rPr lang="en-GB" dirty="0" err="1"/>
              <a:t>formato</a:t>
            </a:r>
            <a:r>
              <a:rPr lang="en-GB" dirty="0"/>
              <a:t> della celebre </a:t>
            </a:r>
            <a:r>
              <a:rPr lang="en-GB" dirty="0" err="1"/>
              <a:t>serie</a:t>
            </a:r>
            <a:r>
              <a:rPr lang="en-GB" dirty="0"/>
              <a:t> “Italia al Lavoro”, da 200).</a:t>
            </a:r>
          </a:p>
          <a:p>
            <a:endParaRPr lang="en-GB" dirty="0"/>
          </a:p>
          <a:p>
            <a:r>
              <a:rPr lang="it-IT" dirty="0"/>
              <a:t>A partire dal cilindro 546 (a mia conoscenza) si iniziò ad applicare il numero di cilindro al solo primo gruppo  di appartenenza. </a:t>
            </a:r>
          </a:p>
          <a:p>
            <a:r>
              <a:rPr lang="en-GB" dirty="0"/>
              <a:t> </a:t>
            </a:r>
          </a:p>
        </p:txBody>
      </p:sp>
      <p:pic>
        <p:nvPicPr>
          <p:cNvPr id="14" name="Immagine6">
            <a:extLst>
              <a:ext uri="{FF2B5EF4-FFF2-40B4-BE49-F238E27FC236}">
                <a16:creationId xmlns:a16="http://schemas.microsoft.com/office/drawing/2014/main" id="{27D62699-F9D4-2BC6-D798-4945BA065676}"/>
              </a:ext>
            </a:extLst>
          </p:cNvPr>
          <p:cNvPicPr>
            <a:picLocks noChangeAspect="1"/>
          </p:cNvPicPr>
          <p:nvPr/>
        </p:nvPicPr>
        <p:blipFill>
          <a:blip r:embed="rId3"/>
          <a:stretch>
            <a:fillRect/>
          </a:stretch>
        </p:blipFill>
        <p:spPr bwMode="auto">
          <a:xfrm>
            <a:off x="635000" y="4498367"/>
            <a:ext cx="1400199" cy="1689655"/>
          </a:xfrm>
          <a:prstGeom prst="rect">
            <a:avLst/>
          </a:prstGeom>
        </p:spPr>
      </p:pic>
      <p:sp>
        <p:nvSpPr>
          <p:cNvPr id="15" name="CasellaDiTesto 14">
            <a:extLst>
              <a:ext uri="{FF2B5EF4-FFF2-40B4-BE49-F238E27FC236}">
                <a16:creationId xmlns:a16="http://schemas.microsoft.com/office/drawing/2014/main" id="{D68A5028-EEA2-FFCD-C7BA-9FC4DBCF2328}"/>
              </a:ext>
            </a:extLst>
          </p:cNvPr>
          <p:cNvSpPr txBox="1"/>
          <p:nvPr/>
        </p:nvSpPr>
        <p:spPr>
          <a:xfrm>
            <a:off x="8690937" y="4083139"/>
            <a:ext cx="3071792" cy="523220"/>
          </a:xfrm>
          <a:prstGeom prst="rect">
            <a:avLst/>
          </a:prstGeom>
          <a:noFill/>
        </p:spPr>
        <p:txBody>
          <a:bodyPr wrap="square" rtlCol="0">
            <a:spAutoFit/>
          </a:bodyPr>
          <a:lstStyle/>
          <a:p>
            <a:pPr algn="ctr"/>
            <a:r>
              <a:rPr lang="en-GB" sz="1400" dirty="0"/>
              <a:t>Serie Imperiale,</a:t>
            </a:r>
          </a:p>
          <a:p>
            <a:pPr algn="ctr"/>
            <a:r>
              <a:rPr lang="en-GB" sz="1400" dirty="0"/>
              <a:t>10 Lire </a:t>
            </a:r>
            <a:r>
              <a:rPr lang="en-GB" sz="1400" dirty="0" err="1"/>
              <a:t>violetto</a:t>
            </a:r>
            <a:r>
              <a:rPr lang="en-GB" sz="1400" dirty="0"/>
              <a:t>.</a:t>
            </a:r>
          </a:p>
        </p:txBody>
      </p:sp>
      <p:sp>
        <p:nvSpPr>
          <p:cNvPr id="19" name="CasellaDiTesto 18">
            <a:extLst>
              <a:ext uri="{FF2B5EF4-FFF2-40B4-BE49-F238E27FC236}">
                <a16:creationId xmlns:a16="http://schemas.microsoft.com/office/drawing/2014/main" id="{83149C12-3E50-ABF5-1AF8-3B068996135A}"/>
              </a:ext>
            </a:extLst>
          </p:cNvPr>
          <p:cNvSpPr txBox="1"/>
          <p:nvPr/>
        </p:nvSpPr>
        <p:spPr>
          <a:xfrm>
            <a:off x="2265388" y="4552492"/>
            <a:ext cx="8237512" cy="1477328"/>
          </a:xfrm>
          <a:prstGeom prst="rect">
            <a:avLst/>
          </a:prstGeom>
          <a:noFill/>
        </p:spPr>
        <p:txBody>
          <a:bodyPr wrap="square" rtlCol="0">
            <a:spAutoFit/>
          </a:bodyPr>
          <a:lstStyle/>
          <a:p>
            <a:pPr algn="just"/>
            <a:r>
              <a:rPr lang="it-IT" dirty="0"/>
              <a:t>Il francobollo in questa foto appartiene dunque al secondo gruppo del cilindro n° 27.</a:t>
            </a:r>
          </a:p>
          <a:p>
            <a:pPr algn="just"/>
            <a:endParaRPr lang="it-IT" dirty="0"/>
          </a:p>
          <a:p>
            <a:pPr algn="just"/>
            <a:r>
              <a:rPr lang="it-IT" dirty="0"/>
              <a:t>Sorprende il fatto che tutti i valori di questa serie siano stati stampati in rotocalco, soprattutto il 50 Lire, che, dato il valore facciale molto elevato per il 1929, probabilmente avrebbe meritato una stampa più  “nobile”, come la calcografia.</a:t>
            </a:r>
            <a:endParaRPr lang="en-GB" dirty="0"/>
          </a:p>
        </p:txBody>
      </p:sp>
      <p:sp>
        <p:nvSpPr>
          <p:cNvPr id="3" name="CasellaDiTesto 2">
            <a:extLst>
              <a:ext uri="{FF2B5EF4-FFF2-40B4-BE49-F238E27FC236}">
                <a16:creationId xmlns:a16="http://schemas.microsoft.com/office/drawing/2014/main" id="{43071EBC-3226-9CF7-6EC8-65FF4B4EAFA9}"/>
              </a:ext>
            </a:extLst>
          </p:cNvPr>
          <p:cNvSpPr txBox="1"/>
          <p:nvPr/>
        </p:nvSpPr>
        <p:spPr>
          <a:xfrm>
            <a:off x="-200797" y="6169858"/>
            <a:ext cx="3071792" cy="523220"/>
          </a:xfrm>
          <a:prstGeom prst="rect">
            <a:avLst/>
          </a:prstGeom>
          <a:noFill/>
        </p:spPr>
        <p:txBody>
          <a:bodyPr wrap="square" rtlCol="0">
            <a:spAutoFit/>
          </a:bodyPr>
          <a:lstStyle/>
          <a:p>
            <a:pPr algn="ctr"/>
            <a:r>
              <a:rPr lang="en-GB" sz="1400" dirty="0"/>
              <a:t>Serie Imperiale,</a:t>
            </a:r>
          </a:p>
          <a:p>
            <a:pPr algn="ctr"/>
            <a:r>
              <a:rPr lang="en-GB" sz="1400" dirty="0"/>
              <a:t>50 Lire </a:t>
            </a:r>
            <a:r>
              <a:rPr lang="en-GB" sz="1400" dirty="0" err="1"/>
              <a:t>violetto</a:t>
            </a:r>
            <a:r>
              <a:rPr lang="en-GB" sz="1400" dirty="0"/>
              <a:t>.</a:t>
            </a:r>
          </a:p>
        </p:txBody>
      </p:sp>
    </p:spTree>
    <p:extLst>
      <p:ext uri="{BB962C8B-B14F-4D97-AF65-F5344CB8AC3E}">
        <p14:creationId xmlns:p14="http://schemas.microsoft.com/office/powerpoint/2010/main" val="854609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6180D-16E4-59F5-07F0-BA8CE38186E5}"/>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AEC7B739-1659-644A-A155-1262424E43A1}"/>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CasellaDiTesto 3">
            <a:extLst>
              <a:ext uri="{FF2B5EF4-FFF2-40B4-BE49-F238E27FC236}">
                <a16:creationId xmlns:a16="http://schemas.microsoft.com/office/drawing/2014/main" id="{E21046B9-C47A-B0A2-D3C1-D980796B3677}"/>
              </a:ext>
            </a:extLst>
          </p:cNvPr>
          <p:cNvSpPr txBox="1"/>
          <p:nvPr/>
        </p:nvSpPr>
        <p:spPr>
          <a:xfrm>
            <a:off x="11762729" y="6401355"/>
            <a:ext cx="351483" cy="369332"/>
          </a:xfrm>
          <a:prstGeom prst="rect">
            <a:avLst/>
          </a:prstGeom>
          <a:noFill/>
        </p:spPr>
        <p:txBody>
          <a:bodyPr wrap="square" rtlCol="0">
            <a:spAutoFit/>
          </a:bodyPr>
          <a:lstStyle/>
          <a:p>
            <a:r>
              <a:rPr lang="en-GB" dirty="0"/>
              <a:t>5</a:t>
            </a:r>
          </a:p>
        </p:txBody>
      </p:sp>
      <p:pic>
        <p:nvPicPr>
          <p:cNvPr id="7" name="Immagine7">
            <a:extLst>
              <a:ext uri="{FF2B5EF4-FFF2-40B4-BE49-F238E27FC236}">
                <a16:creationId xmlns:a16="http://schemas.microsoft.com/office/drawing/2014/main" id="{D8499880-8395-8766-CBC4-C009DFAEFCB6}"/>
              </a:ext>
            </a:extLst>
          </p:cNvPr>
          <p:cNvPicPr>
            <a:picLocks noChangeAspect="1"/>
          </p:cNvPicPr>
          <p:nvPr/>
        </p:nvPicPr>
        <p:blipFill>
          <a:blip r:embed="rId3"/>
          <a:stretch>
            <a:fillRect/>
          </a:stretch>
        </p:blipFill>
        <p:spPr bwMode="auto">
          <a:xfrm>
            <a:off x="8514187" y="917193"/>
            <a:ext cx="3248542" cy="2977831"/>
          </a:xfrm>
          <a:prstGeom prst="rect">
            <a:avLst/>
          </a:prstGeom>
        </p:spPr>
      </p:pic>
      <p:sp>
        <p:nvSpPr>
          <p:cNvPr id="9" name="CasellaDiTesto 8">
            <a:extLst>
              <a:ext uri="{FF2B5EF4-FFF2-40B4-BE49-F238E27FC236}">
                <a16:creationId xmlns:a16="http://schemas.microsoft.com/office/drawing/2014/main" id="{A57EA47D-AF5D-7BAE-83F7-9A637BBCCF6B}"/>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I numeri di cilindro </a:t>
            </a:r>
          </a:p>
        </p:txBody>
      </p:sp>
      <p:sp>
        <p:nvSpPr>
          <p:cNvPr id="10" name="CasellaDiTesto 9">
            <a:extLst>
              <a:ext uri="{FF2B5EF4-FFF2-40B4-BE49-F238E27FC236}">
                <a16:creationId xmlns:a16="http://schemas.microsoft.com/office/drawing/2014/main" id="{653EFCDA-400D-3E05-1FC0-56EB652783F6}"/>
              </a:ext>
            </a:extLst>
          </p:cNvPr>
          <p:cNvSpPr txBox="1"/>
          <p:nvPr/>
        </p:nvSpPr>
        <p:spPr>
          <a:xfrm>
            <a:off x="429272" y="917193"/>
            <a:ext cx="7733432" cy="4524315"/>
          </a:xfrm>
          <a:prstGeom prst="rect">
            <a:avLst/>
          </a:prstGeom>
          <a:noFill/>
        </p:spPr>
        <p:txBody>
          <a:bodyPr wrap="square" rtlCol="0">
            <a:spAutoFit/>
          </a:bodyPr>
          <a:lstStyle/>
          <a:p>
            <a:pPr marL="285750" indent="-285750" algn="just">
              <a:buFont typeface="Arial" panose="020B0604020202020204" pitchFamily="34" charset="0"/>
              <a:buChar char="•"/>
            </a:pPr>
            <a:r>
              <a:rPr lang="it-IT" dirty="0"/>
              <a:t> Il sistema di numerazione dei cilindri di stampa andrà avanti fino al 1939.</a:t>
            </a:r>
          </a:p>
          <a:p>
            <a:pPr algn="just"/>
            <a:r>
              <a:rPr lang="it-IT" dirty="0"/>
              <a:t>                                                         (</a:t>
            </a:r>
            <a:r>
              <a:rPr lang="it-IT" b="1" dirty="0"/>
              <a:t>1928-1939</a:t>
            </a:r>
            <a:r>
              <a:rPr lang="it-IT" dirty="0"/>
              <a:t>)</a:t>
            </a:r>
          </a:p>
          <a:p>
            <a:pPr algn="just"/>
            <a:endParaRPr lang="it-IT" dirty="0"/>
          </a:p>
          <a:p>
            <a:pPr marL="285750" indent="-285750" algn="just">
              <a:buFont typeface="Arial" panose="020B0604020202020204" pitchFamily="34" charset="0"/>
              <a:buChar char="•"/>
            </a:pPr>
            <a:r>
              <a:rPr lang="it-IT" dirty="0"/>
              <a:t>L’ultimo numero conosciuto è il </a:t>
            </a:r>
            <a:r>
              <a:rPr lang="it-IT" b="1" dirty="0"/>
              <a:t>1355</a:t>
            </a:r>
            <a:r>
              <a:rPr lang="it-IT" dirty="0"/>
              <a:t>, corrispondente all’ultima tiratura del lire 2,55; dunque la serie Imperiale ha dato inizio alla numerazione e ne ha anche sancito la fine.</a:t>
            </a:r>
          </a:p>
          <a:p>
            <a:pPr algn="just"/>
            <a:endParaRPr lang="it-IT" dirty="0"/>
          </a:p>
          <a:p>
            <a:pPr marL="285750" indent="-285750" algn="just">
              <a:buFont typeface="Arial" panose="020B0604020202020204" pitchFamily="34" charset="0"/>
              <a:buChar char="•"/>
            </a:pPr>
            <a:r>
              <a:rPr lang="it-IT" dirty="0"/>
              <a:t>Notare la posizione del numero in basso a destra nel foglio essendo il francobollo stampato longitudinalmente rispetto alla filigrana.</a:t>
            </a:r>
          </a:p>
          <a:p>
            <a:pPr algn="just"/>
            <a:r>
              <a:rPr lang="it-IT" dirty="0"/>
              <a:t> </a:t>
            </a:r>
          </a:p>
          <a:p>
            <a:pPr marL="285750" indent="-285750" algn="just">
              <a:buFont typeface="Arial" panose="020B0604020202020204" pitchFamily="34" charset="0"/>
              <a:buChar char="•"/>
            </a:pPr>
            <a:r>
              <a:rPr lang="it-IT" dirty="0"/>
              <a:t>La numerazione dei cilindri indica chiaramente la tiratura a cui si riferisce; nel caso di alcuni valori della serie imperiale si sono avute fino a sei tirature diverse nel decennio, con varie caratteristiche di gomma, dimensioni della vignetta, tipo di dentellatura; il numero di cilindro ne prova  l’appartenenza  e  rintocca la cronologia.</a:t>
            </a:r>
          </a:p>
          <a:p>
            <a:endParaRPr lang="en-GB" dirty="0"/>
          </a:p>
        </p:txBody>
      </p:sp>
      <p:sp>
        <p:nvSpPr>
          <p:cNvPr id="14" name="Rettangolo 13">
            <a:extLst>
              <a:ext uri="{FF2B5EF4-FFF2-40B4-BE49-F238E27FC236}">
                <a16:creationId xmlns:a16="http://schemas.microsoft.com/office/drawing/2014/main" id="{889BDEE9-01E0-6743-0CDE-355B213F12BE}"/>
              </a:ext>
            </a:extLst>
          </p:cNvPr>
          <p:cNvSpPr/>
          <p:nvPr/>
        </p:nvSpPr>
        <p:spPr>
          <a:xfrm>
            <a:off x="1659766" y="5195942"/>
            <a:ext cx="8872466" cy="1311637"/>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CasellaDiTesto 15">
            <a:extLst>
              <a:ext uri="{FF2B5EF4-FFF2-40B4-BE49-F238E27FC236}">
                <a16:creationId xmlns:a16="http://schemas.microsoft.com/office/drawing/2014/main" id="{98AD2554-D7DF-9E7F-320D-C17D8213E6F4}"/>
              </a:ext>
            </a:extLst>
          </p:cNvPr>
          <p:cNvSpPr txBox="1"/>
          <p:nvPr/>
        </p:nvSpPr>
        <p:spPr>
          <a:xfrm>
            <a:off x="1254176" y="5073389"/>
            <a:ext cx="9683646" cy="1292662"/>
          </a:xfrm>
          <a:prstGeom prst="rect">
            <a:avLst/>
          </a:prstGeom>
          <a:noFill/>
        </p:spPr>
        <p:txBody>
          <a:bodyPr wrap="square" rtlCol="0">
            <a:spAutoFit/>
          </a:bodyPr>
          <a:lstStyle/>
          <a:p>
            <a:r>
              <a:rPr lang="it-IT" b="1" dirty="0"/>
              <a:t> </a:t>
            </a:r>
            <a:endParaRPr lang="it-IT" dirty="0"/>
          </a:p>
          <a:p>
            <a:pPr algn="ctr"/>
            <a:r>
              <a:rPr lang="it-IT" sz="2000" dirty="0"/>
              <a:t>      Dei circa dieci anni  di produzione dell’officina Rotocalco, </a:t>
            </a:r>
          </a:p>
          <a:p>
            <a:pPr algn="ctr"/>
            <a:r>
              <a:rPr lang="it-IT" sz="2000" dirty="0"/>
              <a:t>si conoscono ad oggi  circa  330  numeretti, quasi tutti rintracciati e riprodotti</a:t>
            </a:r>
          </a:p>
          <a:p>
            <a:pPr algn="ctr"/>
            <a:r>
              <a:rPr lang="it-IT" sz="2000" dirty="0"/>
              <a:t>grazie anche al lavoro del </a:t>
            </a:r>
            <a:r>
              <a:rPr lang="it-IT" sz="2000" b="1" dirty="0"/>
              <a:t>Dr. Alberti Ferruccio</a:t>
            </a:r>
            <a:r>
              <a:rPr lang="it-IT" sz="2000" dirty="0"/>
              <a:t>.</a:t>
            </a:r>
            <a:endParaRPr lang="en-GB" sz="2000" dirty="0"/>
          </a:p>
        </p:txBody>
      </p:sp>
      <p:sp>
        <p:nvSpPr>
          <p:cNvPr id="3" name="CasellaDiTesto 2">
            <a:extLst>
              <a:ext uri="{FF2B5EF4-FFF2-40B4-BE49-F238E27FC236}">
                <a16:creationId xmlns:a16="http://schemas.microsoft.com/office/drawing/2014/main" id="{6F64BDCC-A914-7958-529A-4234D9ADC0AE}"/>
              </a:ext>
            </a:extLst>
          </p:cNvPr>
          <p:cNvSpPr txBox="1"/>
          <p:nvPr/>
        </p:nvSpPr>
        <p:spPr>
          <a:xfrm>
            <a:off x="8602562" y="3895024"/>
            <a:ext cx="3071792" cy="523220"/>
          </a:xfrm>
          <a:prstGeom prst="rect">
            <a:avLst/>
          </a:prstGeom>
          <a:noFill/>
        </p:spPr>
        <p:txBody>
          <a:bodyPr wrap="square" rtlCol="0">
            <a:spAutoFit/>
          </a:bodyPr>
          <a:lstStyle/>
          <a:p>
            <a:pPr algn="ctr"/>
            <a:r>
              <a:rPr lang="en-GB" sz="1400" dirty="0"/>
              <a:t>Serie Imperiale,</a:t>
            </a:r>
          </a:p>
          <a:p>
            <a:pPr algn="ctr"/>
            <a:r>
              <a:rPr lang="en-GB" sz="1400" dirty="0"/>
              <a:t>Valore da 2,55 lire, </a:t>
            </a:r>
            <a:r>
              <a:rPr lang="en-GB" sz="1400" dirty="0" err="1"/>
              <a:t>verde</a:t>
            </a:r>
            <a:r>
              <a:rPr lang="en-GB" sz="1400" dirty="0"/>
              <a:t> grigio</a:t>
            </a:r>
          </a:p>
        </p:txBody>
      </p:sp>
    </p:spTree>
    <p:extLst>
      <p:ext uri="{BB962C8B-B14F-4D97-AF65-F5344CB8AC3E}">
        <p14:creationId xmlns:p14="http://schemas.microsoft.com/office/powerpoint/2010/main" val="3447481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8DE1B-F275-998E-076B-B2D868BE2CD6}"/>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3AA803A0-D150-32D9-EEAF-E65FDD97B717}"/>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CasellaDiTesto 3">
            <a:extLst>
              <a:ext uri="{FF2B5EF4-FFF2-40B4-BE49-F238E27FC236}">
                <a16:creationId xmlns:a16="http://schemas.microsoft.com/office/drawing/2014/main" id="{3089F702-15F2-6C80-6691-D73B5CBFD908}"/>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I numeri di cilindro nella stampa a due colori</a:t>
            </a:r>
          </a:p>
        </p:txBody>
      </p:sp>
      <p:sp>
        <p:nvSpPr>
          <p:cNvPr id="5" name="CasellaDiTesto 4">
            <a:extLst>
              <a:ext uri="{FF2B5EF4-FFF2-40B4-BE49-F238E27FC236}">
                <a16:creationId xmlns:a16="http://schemas.microsoft.com/office/drawing/2014/main" id="{232BE6A0-0C66-D959-A1D0-E70D26D5CC82}"/>
              </a:ext>
            </a:extLst>
          </p:cNvPr>
          <p:cNvSpPr txBox="1"/>
          <p:nvPr/>
        </p:nvSpPr>
        <p:spPr>
          <a:xfrm>
            <a:off x="497172" y="1158493"/>
            <a:ext cx="11197653" cy="2031325"/>
          </a:xfrm>
          <a:prstGeom prst="rect">
            <a:avLst/>
          </a:prstGeom>
          <a:noFill/>
        </p:spPr>
        <p:txBody>
          <a:bodyPr wrap="square" rtlCol="0">
            <a:spAutoFit/>
          </a:bodyPr>
          <a:lstStyle/>
          <a:p>
            <a:pPr algn="just"/>
            <a:r>
              <a:rPr lang="it-IT" dirty="0"/>
              <a:t>Nell’officina non si lavoravano  soltanto  francobolli, ma anche marche da bollo, interi postali; probabilmente anche carta moneta.</a:t>
            </a:r>
          </a:p>
          <a:p>
            <a:pPr algn="just"/>
            <a:r>
              <a:rPr lang="it-IT" dirty="0"/>
              <a:t> </a:t>
            </a:r>
          </a:p>
          <a:p>
            <a:pPr algn="just"/>
            <a:r>
              <a:rPr lang="it-IT" dirty="0"/>
              <a:t>La maggior parte dei numerini veniva esclusa dai confini dalla stampa o inchiostrazione per alcune voci di produzione; nelle marche da bollo era poi quasi consuetudine che i distributori rivenditori togliessero i margini perché ingombranti e senza utilità commerciale.</a:t>
            </a:r>
          </a:p>
          <a:p>
            <a:pPr algn="just"/>
            <a:endParaRPr lang="it-IT" dirty="0"/>
          </a:p>
        </p:txBody>
      </p:sp>
      <p:sp>
        <p:nvSpPr>
          <p:cNvPr id="7" name="CasellaDiTesto 6">
            <a:extLst>
              <a:ext uri="{FF2B5EF4-FFF2-40B4-BE49-F238E27FC236}">
                <a16:creationId xmlns:a16="http://schemas.microsoft.com/office/drawing/2014/main" id="{B724440B-21C5-183D-7B88-CFDB0DF8D420}"/>
              </a:ext>
            </a:extLst>
          </p:cNvPr>
          <p:cNvSpPr txBox="1"/>
          <p:nvPr/>
        </p:nvSpPr>
        <p:spPr>
          <a:xfrm>
            <a:off x="11762729" y="6401355"/>
            <a:ext cx="351483" cy="369332"/>
          </a:xfrm>
          <a:prstGeom prst="rect">
            <a:avLst/>
          </a:prstGeom>
          <a:noFill/>
        </p:spPr>
        <p:txBody>
          <a:bodyPr wrap="square" rtlCol="0">
            <a:spAutoFit/>
          </a:bodyPr>
          <a:lstStyle/>
          <a:p>
            <a:r>
              <a:rPr lang="en-GB" dirty="0"/>
              <a:t>6</a:t>
            </a:r>
          </a:p>
        </p:txBody>
      </p:sp>
      <p:pic>
        <p:nvPicPr>
          <p:cNvPr id="8" name="Immagine8">
            <a:extLst>
              <a:ext uri="{FF2B5EF4-FFF2-40B4-BE49-F238E27FC236}">
                <a16:creationId xmlns:a16="http://schemas.microsoft.com/office/drawing/2014/main" id="{CE444350-0E14-4B91-243C-BD1B5261D169}"/>
              </a:ext>
            </a:extLst>
          </p:cNvPr>
          <p:cNvPicPr>
            <a:picLocks noChangeAspect="1"/>
          </p:cNvPicPr>
          <p:nvPr/>
        </p:nvPicPr>
        <p:blipFill>
          <a:blip r:embed="rId2"/>
          <a:stretch>
            <a:fillRect/>
          </a:stretch>
        </p:blipFill>
        <p:spPr bwMode="auto">
          <a:xfrm>
            <a:off x="5493499" y="4231697"/>
            <a:ext cx="3203298" cy="2086808"/>
          </a:xfrm>
          <a:prstGeom prst="rect">
            <a:avLst/>
          </a:prstGeom>
        </p:spPr>
      </p:pic>
      <p:sp>
        <p:nvSpPr>
          <p:cNvPr id="10" name="CasellaDiTesto 9">
            <a:extLst>
              <a:ext uri="{FF2B5EF4-FFF2-40B4-BE49-F238E27FC236}">
                <a16:creationId xmlns:a16="http://schemas.microsoft.com/office/drawing/2014/main" id="{7D24090F-D609-21EF-D38F-C13406B0A72C}"/>
              </a:ext>
            </a:extLst>
          </p:cNvPr>
          <p:cNvSpPr txBox="1"/>
          <p:nvPr/>
        </p:nvSpPr>
        <p:spPr>
          <a:xfrm>
            <a:off x="5493499" y="6287103"/>
            <a:ext cx="3071792" cy="523220"/>
          </a:xfrm>
          <a:prstGeom prst="rect">
            <a:avLst/>
          </a:prstGeom>
          <a:noFill/>
        </p:spPr>
        <p:txBody>
          <a:bodyPr wrap="square" rtlCol="0">
            <a:spAutoFit/>
          </a:bodyPr>
          <a:lstStyle/>
          <a:p>
            <a:pPr algn="ctr"/>
            <a:r>
              <a:rPr lang="en-GB" sz="1400" dirty="0"/>
              <a:t>Marca Da bollo per </a:t>
            </a:r>
            <a:r>
              <a:rPr lang="en-GB" sz="1400" dirty="0" err="1"/>
              <a:t>scambi</a:t>
            </a:r>
            <a:r>
              <a:rPr lang="en-GB" sz="1400" dirty="0"/>
              <a:t> </a:t>
            </a:r>
            <a:r>
              <a:rPr lang="en-GB" sz="1400" dirty="0" err="1"/>
              <a:t>commerciali</a:t>
            </a:r>
            <a:r>
              <a:rPr lang="en-GB" sz="1400" dirty="0"/>
              <a:t> 3 lire</a:t>
            </a:r>
          </a:p>
        </p:txBody>
      </p:sp>
    </p:spTree>
    <p:extLst>
      <p:ext uri="{BB962C8B-B14F-4D97-AF65-F5344CB8AC3E}">
        <p14:creationId xmlns:p14="http://schemas.microsoft.com/office/powerpoint/2010/main" val="2211127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43382-E705-0317-4CDB-BE350A44535B}"/>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74889108-34C0-8366-20C9-8225583594B9}"/>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8">
            <a:extLst>
              <a:ext uri="{FF2B5EF4-FFF2-40B4-BE49-F238E27FC236}">
                <a16:creationId xmlns:a16="http://schemas.microsoft.com/office/drawing/2014/main" id="{C468C678-6E5C-DBC4-1966-5E34E803AC06}"/>
              </a:ext>
            </a:extLst>
          </p:cNvPr>
          <p:cNvPicPr>
            <a:picLocks noChangeAspect="1"/>
          </p:cNvPicPr>
          <p:nvPr/>
        </p:nvPicPr>
        <p:blipFill>
          <a:blip r:embed="rId2"/>
          <a:stretch>
            <a:fillRect/>
          </a:stretch>
        </p:blipFill>
        <p:spPr bwMode="auto">
          <a:xfrm>
            <a:off x="5493499" y="4231697"/>
            <a:ext cx="3203298" cy="2086808"/>
          </a:xfrm>
          <a:prstGeom prst="rect">
            <a:avLst/>
          </a:prstGeom>
        </p:spPr>
      </p:pic>
      <p:sp>
        <p:nvSpPr>
          <p:cNvPr id="4" name="CasellaDiTesto 3">
            <a:extLst>
              <a:ext uri="{FF2B5EF4-FFF2-40B4-BE49-F238E27FC236}">
                <a16:creationId xmlns:a16="http://schemas.microsoft.com/office/drawing/2014/main" id="{03363C3F-8C3F-5186-35C4-E6E6A46EAC72}"/>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I numeri di cilindro nella stampa a due colori</a:t>
            </a:r>
          </a:p>
        </p:txBody>
      </p:sp>
      <p:sp>
        <p:nvSpPr>
          <p:cNvPr id="5" name="CasellaDiTesto 4">
            <a:extLst>
              <a:ext uri="{FF2B5EF4-FFF2-40B4-BE49-F238E27FC236}">
                <a16:creationId xmlns:a16="http://schemas.microsoft.com/office/drawing/2014/main" id="{CDC519C4-D2B2-85E7-899F-BF04A6BF1FBD}"/>
              </a:ext>
            </a:extLst>
          </p:cNvPr>
          <p:cNvSpPr txBox="1"/>
          <p:nvPr/>
        </p:nvSpPr>
        <p:spPr>
          <a:xfrm>
            <a:off x="497172" y="1158493"/>
            <a:ext cx="11197653" cy="2862322"/>
          </a:xfrm>
          <a:prstGeom prst="rect">
            <a:avLst/>
          </a:prstGeom>
          <a:noFill/>
        </p:spPr>
        <p:txBody>
          <a:bodyPr wrap="square" rtlCol="0">
            <a:spAutoFit/>
          </a:bodyPr>
          <a:lstStyle/>
          <a:p>
            <a:pPr algn="just"/>
            <a:r>
              <a:rPr lang="it-IT" dirty="0"/>
              <a:t>Nell’officina non si lavoravano  soltanto  francobolli, ma anche marche da bollo, interi postali; probabilmente anche carta moneta.</a:t>
            </a:r>
          </a:p>
          <a:p>
            <a:pPr algn="just"/>
            <a:r>
              <a:rPr lang="it-IT" dirty="0"/>
              <a:t> </a:t>
            </a:r>
          </a:p>
          <a:p>
            <a:pPr algn="just"/>
            <a:r>
              <a:rPr lang="it-IT" dirty="0"/>
              <a:t>La maggior parte dei numerini veniva esclusa dai confini dalla stampa o inchiostrazione per alcune voci di produzione; nelle marche da bollo era poi quasi consuetudine che i distributori rivenditori togliessero i margini perché ingombranti e senza utilità commerciale.</a:t>
            </a:r>
          </a:p>
          <a:p>
            <a:pPr algn="just"/>
            <a:endParaRPr lang="it-IT" dirty="0"/>
          </a:p>
          <a:p>
            <a:pPr algn="just"/>
            <a:r>
              <a:rPr lang="it-IT" dirty="0"/>
              <a:t>Nella stampa a due colori ogni cilindro dedicato al colore, aveva una propria numerazione, in questo esempio il numero </a:t>
            </a:r>
            <a:r>
              <a:rPr lang="it-IT" b="1" dirty="0">
                <a:solidFill>
                  <a:schemeClr val="accent1">
                    <a:lumMod val="75000"/>
                  </a:schemeClr>
                </a:solidFill>
              </a:rPr>
              <a:t>57</a:t>
            </a:r>
            <a:r>
              <a:rPr lang="it-IT" dirty="0"/>
              <a:t> era la stampa del </a:t>
            </a:r>
            <a:r>
              <a:rPr lang="it-IT" b="1" dirty="0">
                <a:solidFill>
                  <a:schemeClr val="accent1">
                    <a:lumMod val="75000"/>
                  </a:schemeClr>
                </a:solidFill>
              </a:rPr>
              <a:t>fondo di sicurezza utilizzato per tutti i valori di questa serie di marche da bollo</a:t>
            </a:r>
            <a:r>
              <a:rPr lang="it-IT" dirty="0"/>
              <a:t>, mentre il numero </a:t>
            </a:r>
            <a:r>
              <a:rPr lang="it-IT" b="1" dirty="0">
                <a:solidFill>
                  <a:schemeClr val="accent2">
                    <a:lumMod val="50000"/>
                  </a:schemeClr>
                </a:solidFill>
              </a:rPr>
              <a:t>166</a:t>
            </a:r>
            <a:r>
              <a:rPr lang="it-IT" dirty="0"/>
              <a:t> era il  </a:t>
            </a:r>
            <a:r>
              <a:rPr lang="it-IT" b="1" dirty="0">
                <a:solidFill>
                  <a:schemeClr val="accent2">
                    <a:lumMod val="50000"/>
                  </a:schemeClr>
                </a:solidFill>
              </a:rPr>
              <a:t>cilindro che stampava la marca da bollo da 3 lire</a:t>
            </a:r>
            <a:r>
              <a:rPr lang="it-IT" b="1" dirty="0"/>
              <a:t>.</a:t>
            </a:r>
            <a:endParaRPr lang="en-GB" b="1" dirty="0"/>
          </a:p>
        </p:txBody>
      </p:sp>
      <p:pic>
        <p:nvPicPr>
          <p:cNvPr id="8" name="Immagine 7">
            <a:extLst>
              <a:ext uri="{FF2B5EF4-FFF2-40B4-BE49-F238E27FC236}">
                <a16:creationId xmlns:a16="http://schemas.microsoft.com/office/drawing/2014/main" id="{DE54FFD3-13E5-60E6-33E2-6B6F453C3A2E}"/>
              </a:ext>
            </a:extLst>
          </p:cNvPr>
          <p:cNvPicPr>
            <a:picLocks noChangeAspect="1"/>
          </p:cNvPicPr>
          <p:nvPr/>
        </p:nvPicPr>
        <p:blipFill>
          <a:blip r:embed="rId3"/>
          <a:stretch>
            <a:fillRect/>
          </a:stretch>
        </p:blipFill>
        <p:spPr>
          <a:xfrm>
            <a:off x="3097970" y="4609396"/>
            <a:ext cx="1638300" cy="1247775"/>
          </a:xfrm>
          <a:prstGeom prst="rect">
            <a:avLst/>
          </a:prstGeom>
        </p:spPr>
      </p:pic>
      <p:sp>
        <p:nvSpPr>
          <p:cNvPr id="9" name="Rettangolo 8">
            <a:extLst>
              <a:ext uri="{FF2B5EF4-FFF2-40B4-BE49-F238E27FC236}">
                <a16:creationId xmlns:a16="http://schemas.microsoft.com/office/drawing/2014/main" id="{7EA5E7E7-89A3-0523-476A-89175B6F2610}"/>
              </a:ext>
            </a:extLst>
          </p:cNvPr>
          <p:cNvSpPr/>
          <p:nvPr/>
        </p:nvSpPr>
        <p:spPr>
          <a:xfrm>
            <a:off x="3097970" y="4610100"/>
            <a:ext cx="1651002" cy="1231900"/>
          </a:xfrm>
          <a:prstGeom prst="rect">
            <a:avLst/>
          </a:prstGeom>
          <a:noFill/>
          <a:ln w="28575">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ttangolo 10">
            <a:extLst>
              <a:ext uri="{FF2B5EF4-FFF2-40B4-BE49-F238E27FC236}">
                <a16:creationId xmlns:a16="http://schemas.microsoft.com/office/drawing/2014/main" id="{BDF7F24A-CC81-44C9-640A-92F05FAABD4E}"/>
              </a:ext>
            </a:extLst>
          </p:cNvPr>
          <p:cNvSpPr/>
          <p:nvPr/>
        </p:nvSpPr>
        <p:spPr>
          <a:xfrm>
            <a:off x="5837243" y="5275101"/>
            <a:ext cx="626230" cy="467263"/>
          </a:xfrm>
          <a:prstGeom prst="rect">
            <a:avLst/>
          </a:prstGeom>
          <a:noFill/>
          <a:ln w="1905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3" name="Connettore diritto 12">
            <a:extLst>
              <a:ext uri="{FF2B5EF4-FFF2-40B4-BE49-F238E27FC236}">
                <a16:creationId xmlns:a16="http://schemas.microsoft.com/office/drawing/2014/main" id="{470ED0FD-8D08-88DD-BCC3-4DBA74B3ED8E}"/>
              </a:ext>
            </a:extLst>
          </p:cNvPr>
          <p:cNvCxnSpPr/>
          <p:nvPr/>
        </p:nvCxnSpPr>
        <p:spPr>
          <a:xfrm>
            <a:off x="4748972" y="4609396"/>
            <a:ext cx="1714501" cy="665705"/>
          </a:xfrm>
          <a:prstGeom prst="line">
            <a:avLst/>
          </a:prstGeom>
          <a:ln w="190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Connettore diritto 13">
            <a:extLst>
              <a:ext uri="{FF2B5EF4-FFF2-40B4-BE49-F238E27FC236}">
                <a16:creationId xmlns:a16="http://schemas.microsoft.com/office/drawing/2014/main" id="{1DD00787-56CA-677C-64DB-FCF967A9EB64}"/>
              </a:ext>
            </a:extLst>
          </p:cNvPr>
          <p:cNvCxnSpPr>
            <a:cxnSpLocks/>
          </p:cNvCxnSpPr>
          <p:nvPr/>
        </p:nvCxnSpPr>
        <p:spPr>
          <a:xfrm flipV="1">
            <a:off x="4736270" y="5754388"/>
            <a:ext cx="1727203" cy="87612"/>
          </a:xfrm>
          <a:prstGeom prst="line">
            <a:avLst/>
          </a:prstGeom>
          <a:ln w="19050">
            <a:solidFill>
              <a:schemeClr val="accent5">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19" name="CasellaDiTesto 18">
            <a:extLst>
              <a:ext uri="{FF2B5EF4-FFF2-40B4-BE49-F238E27FC236}">
                <a16:creationId xmlns:a16="http://schemas.microsoft.com/office/drawing/2014/main" id="{40CA53C5-A31D-2F08-209E-CCC37AAA4884}"/>
              </a:ext>
            </a:extLst>
          </p:cNvPr>
          <p:cNvSpPr txBox="1"/>
          <p:nvPr/>
        </p:nvSpPr>
        <p:spPr>
          <a:xfrm>
            <a:off x="11762729" y="6401355"/>
            <a:ext cx="351483" cy="369332"/>
          </a:xfrm>
          <a:prstGeom prst="rect">
            <a:avLst/>
          </a:prstGeom>
          <a:noFill/>
        </p:spPr>
        <p:txBody>
          <a:bodyPr wrap="square" rtlCol="0">
            <a:spAutoFit/>
          </a:bodyPr>
          <a:lstStyle/>
          <a:p>
            <a:r>
              <a:rPr lang="en-GB" dirty="0"/>
              <a:t>6</a:t>
            </a:r>
          </a:p>
        </p:txBody>
      </p:sp>
      <p:cxnSp>
        <p:nvCxnSpPr>
          <p:cNvPr id="3" name="Connettore diritto 2">
            <a:extLst>
              <a:ext uri="{FF2B5EF4-FFF2-40B4-BE49-F238E27FC236}">
                <a16:creationId xmlns:a16="http://schemas.microsoft.com/office/drawing/2014/main" id="{586E37B6-2C21-C854-5691-CC1E7841BCFF}"/>
              </a:ext>
            </a:extLst>
          </p:cNvPr>
          <p:cNvCxnSpPr>
            <a:cxnSpLocks/>
          </p:cNvCxnSpPr>
          <p:nvPr/>
        </p:nvCxnSpPr>
        <p:spPr>
          <a:xfrm>
            <a:off x="4748972" y="5014913"/>
            <a:ext cx="1088271" cy="260188"/>
          </a:xfrm>
          <a:prstGeom prst="line">
            <a:avLst/>
          </a:prstGeom>
          <a:ln w="12700">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Connettore diritto 14">
            <a:extLst>
              <a:ext uri="{FF2B5EF4-FFF2-40B4-BE49-F238E27FC236}">
                <a16:creationId xmlns:a16="http://schemas.microsoft.com/office/drawing/2014/main" id="{596B4862-5CDF-7F70-D3F2-862DF4194833}"/>
              </a:ext>
            </a:extLst>
          </p:cNvPr>
          <p:cNvCxnSpPr>
            <a:cxnSpLocks/>
          </p:cNvCxnSpPr>
          <p:nvPr/>
        </p:nvCxnSpPr>
        <p:spPr>
          <a:xfrm flipV="1">
            <a:off x="4748972" y="5742364"/>
            <a:ext cx="1088271" cy="12024"/>
          </a:xfrm>
          <a:prstGeom prst="line">
            <a:avLst/>
          </a:prstGeom>
          <a:ln w="12700">
            <a:solidFill>
              <a:schemeClr val="accent5">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sp>
        <p:nvSpPr>
          <p:cNvPr id="12" name="CasellaDiTesto 11">
            <a:extLst>
              <a:ext uri="{FF2B5EF4-FFF2-40B4-BE49-F238E27FC236}">
                <a16:creationId xmlns:a16="http://schemas.microsoft.com/office/drawing/2014/main" id="{B4E0A5C0-7DFE-0122-4924-C128FCEF6F34}"/>
              </a:ext>
            </a:extLst>
          </p:cNvPr>
          <p:cNvSpPr txBox="1"/>
          <p:nvPr/>
        </p:nvSpPr>
        <p:spPr>
          <a:xfrm>
            <a:off x="5493499" y="6287103"/>
            <a:ext cx="3071792" cy="523220"/>
          </a:xfrm>
          <a:prstGeom prst="rect">
            <a:avLst/>
          </a:prstGeom>
          <a:noFill/>
        </p:spPr>
        <p:txBody>
          <a:bodyPr wrap="square" rtlCol="0">
            <a:spAutoFit/>
          </a:bodyPr>
          <a:lstStyle/>
          <a:p>
            <a:pPr algn="ctr"/>
            <a:r>
              <a:rPr lang="en-GB" sz="1400" dirty="0"/>
              <a:t>Marca Da bollo per </a:t>
            </a:r>
            <a:r>
              <a:rPr lang="en-GB" sz="1400" dirty="0" err="1"/>
              <a:t>scambi</a:t>
            </a:r>
            <a:r>
              <a:rPr lang="en-GB" sz="1400" dirty="0"/>
              <a:t> </a:t>
            </a:r>
            <a:r>
              <a:rPr lang="en-GB" sz="1400" dirty="0" err="1"/>
              <a:t>commerciali</a:t>
            </a:r>
            <a:r>
              <a:rPr lang="en-GB" sz="1400" dirty="0"/>
              <a:t> 3 lire</a:t>
            </a:r>
          </a:p>
        </p:txBody>
      </p:sp>
    </p:spTree>
    <p:extLst>
      <p:ext uri="{BB962C8B-B14F-4D97-AF65-F5344CB8AC3E}">
        <p14:creationId xmlns:p14="http://schemas.microsoft.com/office/powerpoint/2010/main" val="4372301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0EF8D-1CE0-CCE8-4909-4D022F03E76C}"/>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5AAD2AB7-49F3-33CC-2E24-E97A3B2D6F4B}"/>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CasellaDiTesto 3">
            <a:extLst>
              <a:ext uri="{FF2B5EF4-FFF2-40B4-BE49-F238E27FC236}">
                <a16:creationId xmlns:a16="http://schemas.microsoft.com/office/drawing/2014/main" id="{9BCC1B7B-D590-9C9E-4EEF-196BE1AA0A0B}"/>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tecnica di stampa rotocalcografica</a:t>
            </a:r>
          </a:p>
        </p:txBody>
      </p:sp>
      <p:sp>
        <p:nvSpPr>
          <p:cNvPr id="7" name="CasellaDiTesto 6">
            <a:extLst>
              <a:ext uri="{FF2B5EF4-FFF2-40B4-BE49-F238E27FC236}">
                <a16:creationId xmlns:a16="http://schemas.microsoft.com/office/drawing/2014/main" id="{C46F4B5C-1F00-2F49-5B19-BEFA80D362FD}"/>
              </a:ext>
            </a:extLst>
          </p:cNvPr>
          <p:cNvSpPr txBox="1"/>
          <p:nvPr/>
        </p:nvSpPr>
        <p:spPr>
          <a:xfrm>
            <a:off x="334482" y="1029922"/>
            <a:ext cx="11523033" cy="1754326"/>
          </a:xfrm>
          <a:prstGeom prst="rect">
            <a:avLst/>
          </a:prstGeom>
          <a:noFill/>
        </p:spPr>
        <p:txBody>
          <a:bodyPr wrap="square" rtlCol="0">
            <a:spAutoFit/>
          </a:bodyPr>
          <a:lstStyle/>
          <a:p>
            <a:pPr algn="just"/>
            <a:r>
              <a:rPr lang="it-IT" dirty="0"/>
              <a:t>La tecnica di stampa </a:t>
            </a:r>
            <a:r>
              <a:rPr lang="it-IT" b="1" dirty="0" err="1"/>
              <a:t>fotorotocalcografica</a:t>
            </a:r>
            <a:r>
              <a:rPr lang="it-IT" dirty="0"/>
              <a:t> (questo il termine completo corretto, essendo la fotografia coinvolta nel processo produttivo) si distingue dalla tipografia per il meccanismo di inchiostrazione. Differentemente dalla tipografia o dai classici timbri in gomma, in cui l’inchiostrazione avviene sulla superficie emergente, nella calcografia planografica e nella rotocalcografia </a:t>
            </a:r>
            <a:r>
              <a:rPr lang="it-IT" b="1" dirty="0"/>
              <a:t>l’inchiostrazione avviene per riempimento delle parti recesse</a:t>
            </a:r>
            <a:r>
              <a:rPr lang="it-IT" dirty="0"/>
              <a:t>.</a:t>
            </a:r>
          </a:p>
          <a:p>
            <a:pPr algn="just"/>
            <a:r>
              <a:rPr lang="it-IT" dirty="0"/>
              <a:t>A schemi grossolani la preparazione dei cilindri per RCGF comprendeva le seguenti fasi:</a:t>
            </a:r>
          </a:p>
          <a:p>
            <a:pPr algn="just"/>
            <a:endParaRPr lang="it-IT" dirty="0"/>
          </a:p>
        </p:txBody>
      </p:sp>
      <p:sp>
        <p:nvSpPr>
          <p:cNvPr id="3" name="CasellaDiTesto 2">
            <a:extLst>
              <a:ext uri="{FF2B5EF4-FFF2-40B4-BE49-F238E27FC236}">
                <a16:creationId xmlns:a16="http://schemas.microsoft.com/office/drawing/2014/main" id="{A7527745-3EEC-A953-1C2F-4E0EA22E2E6F}"/>
              </a:ext>
            </a:extLst>
          </p:cNvPr>
          <p:cNvSpPr txBox="1"/>
          <p:nvPr/>
        </p:nvSpPr>
        <p:spPr>
          <a:xfrm>
            <a:off x="11762729" y="6401355"/>
            <a:ext cx="351483" cy="369332"/>
          </a:xfrm>
          <a:prstGeom prst="rect">
            <a:avLst/>
          </a:prstGeom>
          <a:noFill/>
        </p:spPr>
        <p:txBody>
          <a:bodyPr wrap="square" rtlCol="0">
            <a:spAutoFit/>
          </a:bodyPr>
          <a:lstStyle/>
          <a:p>
            <a:r>
              <a:rPr lang="en-GB" dirty="0"/>
              <a:t>7</a:t>
            </a:r>
          </a:p>
        </p:txBody>
      </p:sp>
    </p:spTree>
    <p:extLst>
      <p:ext uri="{BB962C8B-B14F-4D97-AF65-F5344CB8AC3E}">
        <p14:creationId xmlns:p14="http://schemas.microsoft.com/office/powerpoint/2010/main" val="2249914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CEA83-E90A-CF32-C1FA-8E1750B03247}"/>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4526BB07-4304-C81A-C6DA-D44582BE7D21}"/>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CasellaDiTesto 3">
            <a:extLst>
              <a:ext uri="{FF2B5EF4-FFF2-40B4-BE49-F238E27FC236}">
                <a16:creationId xmlns:a16="http://schemas.microsoft.com/office/drawing/2014/main" id="{18BC9838-4802-43C7-A767-CE082F93D65D}"/>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tecnica di stampa rotocalcografica</a:t>
            </a:r>
          </a:p>
        </p:txBody>
      </p:sp>
      <p:sp>
        <p:nvSpPr>
          <p:cNvPr id="7" name="CasellaDiTesto 6">
            <a:extLst>
              <a:ext uri="{FF2B5EF4-FFF2-40B4-BE49-F238E27FC236}">
                <a16:creationId xmlns:a16="http://schemas.microsoft.com/office/drawing/2014/main" id="{8856A175-E995-8344-0B43-F72A495AA445}"/>
              </a:ext>
            </a:extLst>
          </p:cNvPr>
          <p:cNvSpPr txBox="1"/>
          <p:nvPr/>
        </p:nvSpPr>
        <p:spPr>
          <a:xfrm>
            <a:off x="334482" y="1029922"/>
            <a:ext cx="11523033" cy="1754326"/>
          </a:xfrm>
          <a:prstGeom prst="rect">
            <a:avLst/>
          </a:prstGeom>
          <a:noFill/>
        </p:spPr>
        <p:txBody>
          <a:bodyPr wrap="square" rtlCol="0">
            <a:spAutoFit/>
          </a:bodyPr>
          <a:lstStyle/>
          <a:p>
            <a:pPr algn="just"/>
            <a:r>
              <a:rPr lang="it-IT" dirty="0"/>
              <a:t>La tecnica di stampa </a:t>
            </a:r>
            <a:r>
              <a:rPr lang="it-IT" b="1" dirty="0" err="1"/>
              <a:t>fotorotocalcografica</a:t>
            </a:r>
            <a:r>
              <a:rPr lang="it-IT" dirty="0"/>
              <a:t> (questo il termine completo corretto, essendo la fotografia coinvolta nel processo produttivo) si distingue dalla tipografia per il meccanismo di inchiostrazione. Differentemente dalla tipografia o dai classici timbri in gomma, in cui l’inchiostrazione avviene sulla superficie emergente, nella calcografia planografica e nella rotocalcografia </a:t>
            </a:r>
            <a:r>
              <a:rPr lang="it-IT" b="1" dirty="0"/>
              <a:t>l’inchiostrazione avviene per riempimento delle parti recesse</a:t>
            </a:r>
            <a:r>
              <a:rPr lang="it-IT" dirty="0"/>
              <a:t>.</a:t>
            </a:r>
          </a:p>
          <a:p>
            <a:pPr algn="just"/>
            <a:r>
              <a:rPr lang="it-IT" dirty="0"/>
              <a:t>A schemi grossolani la preparazione dei cilindri per RCGF comprendeva le seguenti fasi:</a:t>
            </a:r>
          </a:p>
          <a:p>
            <a:pPr algn="just"/>
            <a:endParaRPr lang="it-IT" dirty="0"/>
          </a:p>
        </p:txBody>
      </p:sp>
      <p:sp>
        <p:nvSpPr>
          <p:cNvPr id="22" name="CasellaDiTesto 21">
            <a:extLst>
              <a:ext uri="{FF2B5EF4-FFF2-40B4-BE49-F238E27FC236}">
                <a16:creationId xmlns:a16="http://schemas.microsoft.com/office/drawing/2014/main" id="{9CD6E07B-C21E-0DD2-668D-A410D501E108}"/>
              </a:ext>
            </a:extLst>
          </p:cNvPr>
          <p:cNvSpPr txBox="1"/>
          <p:nvPr/>
        </p:nvSpPr>
        <p:spPr>
          <a:xfrm>
            <a:off x="11762729" y="6401355"/>
            <a:ext cx="351483" cy="369332"/>
          </a:xfrm>
          <a:prstGeom prst="rect">
            <a:avLst/>
          </a:prstGeom>
          <a:noFill/>
        </p:spPr>
        <p:txBody>
          <a:bodyPr wrap="square" rtlCol="0">
            <a:spAutoFit/>
          </a:bodyPr>
          <a:lstStyle/>
          <a:p>
            <a:r>
              <a:rPr lang="en-GB" dirty="0"/>
              <a:t>7</a:t>
            </a:r>
          </a:p>
        </p:txBody>
      </p:sp>
      <p:grpSp>
        <p:nvGrpSpPr>
          <p:cNvPr id="27" name="Gruppo 26">
            <a:extLst>
              <a:ext uri="{FF2B5EF4-FFF2-40B4-BE49-F238E27FC236}">
                <a16:creationId xmlns:a16="http://schemas.microsoft.com/office/drawing/2014/main" id="{E9A538E4-DC6D-294D-ECD5-7D15367D87EC}"/>
              </a:ext>
            </a:extLst>
          </p:cNvPr>
          <p:cNvGrpSpPr/>
          <p:nvPr/>
        </p:nvGrpSpPr>
        <p:grpSpPr>
          <a:xfrm>
            <a:off x="7694644" y="4759503"/>
            <a:ext cx="1419217" cy="1419217"/>
            <a:chOff x="3116496" y="2619828"/>
            <a:chExt cx="1618342" cy="1618342"/>
          </a:xfrm>
        </p:grpSpPr>
        <p:grpSp>
          <p:nvGrpSpPr>
            <p:cNvPr id="11" name="Gruppo 10">
              <a:extLst>
                <a:ext uri="{FF2B5EF4-FFF2-40B4-BE49-F238E27FC236}">
                  <a16:creationId xmlns:a16="http://schemas.microsoft.com/office/drawing/2014/main" id="{502C3BFF-A51A-754F-97A3-A25E114148DF}"/>
                </a:ext>
              </a:extLst>
            </p:cNvPr>
            <p:cNvGrpSpPr/>
            <p:nvPr/>
          </p:nvGrpSpPr>
          <p:grpSpPr>
            <a:xfrm>
              <a:off x="3116496" y="2619828"/>
              <a:ext cx="1618342" cy="1618342"/>
              <a:chOff x="2982687" y="3362957"/>
              <a:chExt cx="1618342" cy="1618342"/>
            </a:xfrm>
          </p:grpSpPr>
          <p:pic>
            <p:nvPicPr>
              <p:cNvPr id="9" name="Elemento grafico 8" descr="Timbro">
                <a:extLst>
                  <a:ext uri="{FF2B5EF4-FFF2-40B4-BE49-F238E27FC236}">
                    <a16:creationId xmlns:a16="http://schemas.microsoft.com/office/drawing/2014/main" id="{1FA51F05-39DD-7E61-46F5-0E0169CF9EE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82687" y="3362957"/>
                <a:ext cx="1618342" cy="1618342"/>
              </a:xfrm>
              <a:prstGeom prst="rect">
                <a:avLst/>
              </a:prstGeom>
            </p:spPr>
          </p:pic>
          <p:sp>
            <p:nvSpPr>
              <p:cNvPr id="10" name="Rettangolo 9">
                <a:extLst>
                  <a:ext uri="{FF2B5EF4-FFF2-40B4-BE49-F238E27FC236}">
                    <a16:creationId xmlns:a16="http://schemas.microsoft.com/office/drawing/2014/main" id="{461D478D-9934-315F-9F18-138FBBA6B9AC}"/>
                  </a:ext>
                </a:extLst>
              </p:cNvPr>
              <p:cNvSpPr/>
              <p:nvPr/>
            </p:nvSpPr>
            <p:spPr>
              <a:xfrm>
                <a:off x="3135086" y="3472541"/>
                <a:ext cx="1306285" cy="1389744"/>
              </a:xfrm>
              <a:prstGeom prst="rect">
                <a:avLst/>
              </a:prstGeom>
              <a:no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4" name="Elemento grafico 23" descr="Scena castello">
              <a:extLst>
                <a:ext uri="{FF2B5EF4-FFF2-40B4-BE49-F238E27FC236}">
                  <a16:creationId xmlns:a16="http://schemas.microsoft.com/office/drawing/2014/main" id="{73A10298-5A0A-9830-88C5-260ACFC4E25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64837" y="2985207"/>
              <a:ext cx="914400" cy="914400"/>
            </a:xfrm>
            <a:prstGeom prst="rect">
              <a:avLst/>
            </a:prstGeom>
          </p:spPr>
        </p:pic>
      </p:grpSp>
      <p:grpSp>
        <p:nvGrpSpPr>
          <p:cNvPr id="28" name="Gruppo 27">
            <a:extLst>
              <a:ext uri="{FF2B5EF4-FFF2-40B4-BE49-F238E27FC236}">
                <a16:creationId xmlns:a16="http://schemas.microsoft.com/office/drawing/2014/main" id="{6BAADB42-5C56-430E-2A19-38C55C535DC6}"/>
              </a:ext>
            </a:extLst>
          </p:cNvPr>
          <p:cNvGrpSpPr/>
          <p:nvPr/>
        </p:nvGrpSpPr>
        <p:grpSpPr>
          <a:xfrm>
            <a:off x="7666727" y="2921278"/>
            <a:ext cx="1419217" cy="1419217"/>
            <a:chOff x="5075689" y="2619829"/>
            <a:chExt cx="1618342" cy="1618342"/>
          </a:xfrm>
        </p:grpSpPr>
        <p:grpSp>
          <p:nvGrpSpPr>
            <p:cNvPr id="20" name="Gruppo 19">
              <a:extLst>
                <a:ext uri="{FF2B5EF4-FFF2-40B4-BE49-F238E27FC236}">
                  <a16:creationId xmlns:a16="http://schemas.microsoft.com/office/drawing/2014/main" id="{295AFE9A-7101-4307-954F-80E028D6A630}"/>
                </a:ext>
              </a:extLst>
            </p:cNvPr>
            <p:cNvGrpSpPr/>
            <p:nvPr/>
          </p:nvGrpSpPr>
          <p:grpSpPr>
            <a:xfrm>
              <a:off x="5075689" y="2619829"/>
              <a:ext cx="1618342" cy="1618342"/>
              <a:chOff x="4925787" y="3553458"/>
              <a:chExt cx="1618342" cy="1618342"/>
            </a:xfrm>
          </p:grpSpPr>
          <p:sp>
            <p:nvSpPr>
              <p:cNvPr id="15" name="Rettangolo 14">
                <a:extLst>
                  <a:ext uri="{FF2B5EF4-FFF2-40B4-BE49-F238E27FC236}">
                    <a16:creationId xmlns:a16="http://schemas.microsoft.com/office/drawing/2014/main" id="{3E75FD44-AEAF-5907-4556-69E565C05BE5}"/>
                  </a:ext>
                </a:extLst>
              </p:cNvPr>
              <p:cNvSpPr/>
              <p:nvPr/>
            </p:nvSpPr>
            <p:spPr>
              <a:xfrm>
                <a:off x="5078186" y="3663041"/>
                <a:ext cx="1306285" cy="1389744"/>
              </a:xfrm>
              <a:prstGeom prst="rect">
                <a:avLst/>
              </a:prstGeom>
              <a:solidFill>
                <a:schemeClr val="accent1">
                  <a:lumMod val="7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Elemento grafico 16" descr="Timbro">
                <a:extLst>
                  <a:ext uri="{FF2B5EF4-FFF2-40B4-BE49-F238E27FC236}">
                    <a16:creationId xmlns:a16="http://schemas.microsoft.com/office/drawing/2014/main" id="{2B53E009-AED7-BAC2-2118-73429BBD2BC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25787" y="3553458"/>
                <a:ext cx="1618342" cy="1618342"/>
              </a:xfrm>
              <a:prstGeom prst="rect">
                <a:avLst/>
              </a:prstGeom>
            </p:spPr>
          </p:pic>
        </p:grpSp>
        <p:pic>
          <p:nvPicPr>
            <p:cNvPr id="26" name="Elemento grafico 25" descr="Scena castello">
              <a:extLst>
                <a:ext uri="{FF2B5EF4-FFF2-40B4-BE49-F238E27FC236}">
                  <a16:creationId xmlns:a16="http://schemas.microsoft.com/office/drawing/2014/main" id="{AA598301-F10A-AA89-26B6-0AEF219F29D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30797" y="2985207"/>
              <a:ext cx="914400" cy="914400"/>
            </a:xfrm>
            <a:prstGeom prst="rect">
              <a:avLst/>
            </a:prstGeom>
          </p:spPr>
        </p:pic>
      </p:grpSp>
      <p:sp>
        <p:nvSpPr>
          <p:cNvPr id="29" name="CasellaDiTesto 28">
            <a:extLst>
              <a:ext uri="{FF2B5EF4-FFF2-40B4-BE49-F238E27FC236}">
                <a16:creationId xmlns:a16="http://schemas.microsoft.com/office/drawing/2014/main" id="{112519E6-9F0D-641D-29D0-61707BF5BD9C}"/>
              </a:ext>
            </a:extLst>
          </p:cNvPr>
          <p:cNvSpPr txBox="1"/>
          <p:nvPr/>
        </p:nvSpPr>
        <p:spPr>
          <a:xfrm>
            <a:off x="411450" y="2511694"/>
            <a:ext cx="7063407" cy="3970318"/>
          </a:xfrm>
          <a:prstGeom prst="rect">
            <a:avLst/>
          </a:prstGeom>
          <a:noFill/>
        </p:spPr>
        <p:txBody>
          <a:bodyPr wrap="square" rtlCol="0">
            <a:spAutoFit/>
          </a:bodyPr>
          <a:lstStyle/>
          <a:p>
            <a:r>
              <a:rPr lang="it-IT" dirty="0"/>
              <a:t> </a:t>
            </a:r>
          </a:p>
          <a:p>
            <a:r>
              <a:rPr lang="it-IT" b="1" dirty="0"/>
              <a:t>1.   Produzione del “ negativo fotografico principale “</a:t>
            </a:r>
          </a:p>
          <a:p>
            <a:pPr marL="342900" indent="-342900">
              <a:buFont typeface="+mj-lt"/>
              <a:buAutoNum type="arabicPeriod"/>
            </a:pPr>
            <a:endParaRPr lang="it-IT" b="1" dirty="0"/>
          </a:p>
          <a:p>
            <a:pPr algn="just"/>
            <a:r>
              <a:rPr lang="it-IT" dirty="0"/>
              <a:t>L’originale approvato era prodotto in dimensioni molto maggiori a quelle che sarebbero state le dimensioni reali del francobollo ultimato, anche fino a 100 volte.</a:t>
            </a:r>
          </a:p>
          <a:p>
            <a:pPr algn="just"/>
            <a:endParaRPr lang="it-IT" dirty="0"/>
          </a:p>
          <a:p>
            <a:pPr algn="just"/>
            <a:r>
              <a:rPr lang="it-IT" dirty="0"/>
              <a:t>Questo “modello” veniva fotografato da una telecamera speciale di grosse dimensioni che alloggiava una lastra molto grande; questa lastra, una volta sviluppata, diventava il “negativo principale”.</a:t>
            </a:r>
          </a:p>
          <a:p>
            <a:endParaRPr lang="it-IT" dirty="0"/>
          </a:p>
          <a:p>
            <a:endParaRPr lang="it-IT" dirty="0"/>
          </a:p>
          <a:p>
            <a:r>
              <a:rPr lang="it-IT" dirty="0"/>
              <a:t>Si intuisce la necessità di avere un negativo molto grande per avere grande precisione di dettagli su cui lavorare per eventuali difetti.     </a:t>
            </a:r>
            <a:endParaRPr lang="en-GB" dirty="0"/>
          </a:p>
        </p:txBody>
      </p:sp>
      <p:sp>
        <p:nvSpPr>
          <p:cNvPr id="30" name="CasellaDiTesto 29">
            <a:extLst>
              <a:ext uri="{FF2B5EF4-FFF2-40B4-BE49-F238E27FC236}">
                <a16:creationId xmlns:a16="http://schemas.microsoft.com/office/drawing/2014/main" id="{635808BE-644D-9264-4C59-953E695B334E}"/>
              </a:ext>
            </a:extLst>
          </p:cNvPr>
          <p:cNvSpPr txBox="1"/>
          <p:nvPr/>
        </p:nvSpPr>
        <p:spPr>
          <a:xfrm>
            <a:off x="8895326" y="2996313"/>
            <a:ext cx="3295854" cy="646331"/>
          </a:xfrm>
          <a:prstGeom prst="rect">
            <a:avLst/>
          </a:prstGeom>
          <a:noFill/>
        </p:spPr>
        <p:txBody>
          <a:bodyPr wrap="square" rtlCol="0">
            <a:spAutoFit/>
          </a:bodyPr>
          <a:lstStyle/>
          <a:p>
            <a:pPr algn="ctr"/>
            <a:r>
              <a:rPr lang="en-GB" b="1" dirty="0" err="1"/>
              <a:t>Modello</a:t>
            </a:r>
            <a:r>
              <a:rPr lang="en-GB" b="1" dirty="0"/>
              <a:t> </a:t>
            </a:r>
            <a:r>
              <a:rPr lang="en-GB" b="1" dirty="0" err="1"/>
              <a:t>originale</a:t>
            </a:r>
            <a:endParaRPr lang="en-GB" b="1" dirty="0"/>
          </a:p>
          <a:p>
            <a:pPr algn="ctr"/>
            <a:r>
              <a:rPr lang="en-GB" dirty="0"/>
              <a:t>(</a:t>
            </a:r>
            <a:r>
              <a:rPr lang="en-GB" dirty="0" err="1"/>
              <a:t>positivo</a:t>
            </a:r>
            <a:r>
              <a:rPr lang="en-GB" dirty="0"/>
              <a:t> di </a:t>
            </a:r>
            <a:r>
              <a:rPr lang="en-GB" dirty="0" err="1"/>
              <a:t>grandi</a:t>
            </a:r>
            <a:r>
              <a:rPr lang="en-GB" dirty="0"/>
              <a:t> </a:t>
            </a:r>
            <a:r>
              <a:rPr lang="en-GB" dirty="0" err="1"/>
              <a:t>dimensioni</a:t>
            </a:r>
            <a:r>
              <a:rPr lang="en-GB" dirty="0"/>
              <a:t>)</a:t>
            </a:r>
          </a:p>
        </p:txBody>
      </p:sp>
      <p:pic>
        <p:nvPicPr>
          <p:cNvPr id="32" name="Elemento grafico 31" descr="Videocamera">
            <a:extLst>
              <a:ext uri="{FF2B5EF4-FFF2-40B4-BE49-F238E27FC236}">
                <a16:creationId xmlns:a16="http://schemas.microsoft.com/office/drawing/2014/main" id="{91EF6C63-8775-E667-B6ED-40806AE3ECA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55266" y="3941204"/>
            <a:ext cx="914400" cy="914400"/>
          </a:xfrm>
          <a:prstGeom prst="rect">
            <a:avLst/>
          </a:prstGeom>
        </p:spPr>
      </p:pic>
      <p:sp>
        <p:nvSpPr>
          <p:cNvPr id="33" name="Freccia circolare a sinistra 32">
            <a:extLst>
              <a:ext uri="{FF2B5EF4-FFF2-40B4-BE49-F238E27FC236}">
                <a16:creationId xmlns:a16="http://schemas.microsoft.com/office/drawing/2014/main" id="{98F2CBE3-FDD0-24D3-AABF-5DAF74CDAF56}"/>
              </a:ext>
            </a:extLst>
          </p:cNvPr>
          <p:cNvSpPr/>
          <p:nvPr/>
        </p:nvSpPr>
        <p:spPr>
          <a:xfrm>
            <a:off x="9113861" y="3941204"/>
            <a:ext cx="707576" cy="1419217"/>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35" name="CasellaDiTesto 34">
            <a:extLst>
              <a:ext uri="{FF2B5EF4-FFF2-40B4-BE49-F238E27FC236}">
                <a16:creationId xmlns:a16="http://schemas.microsoft.com/office/drawing/2014/main" id="{DDDC2E35-8C23-7CFE-56E9-C53CF7562407}"/>
              </a:ext>
            </a:extLst>
          </p:cNvPr>
          <p:cNvSpPr txBox="1"/>
          <p:nvPr/>
        </p:nvSpPr>
        <p:spPr>
          <a:xfrm>
            <a:off x="8888072" y="5137170"/>
            <a:ext cx="3295854" cy="646331"/>
          </a:xfrm>
          <a:prstGeom prst="rect">
            <a:avLst/>
          </a:prstGeom>
          <a:noFill/>
        </p:spPr>
        <p:txBody>
          <a:bodyPr wrap="square" rtlCol="0">
            <a:spAutoFit/>
          </a:bodyPr>
          <a:lstStyle/>
          <a:p>
            <a:pPr algn="ctr"/>
            <a:r>
              <a:rPr lang="en-GB" b="1" dirty="0" err="1"/>
              <a:t>Negativo</a:t>
            </a:r>
            <a:r>
              <a:rPr lang="en-GB" b="1" dirty="0"/>
              <a:t> </a:t>
            </a:r>
            <a:r>
              <a:rPr lang="en-GB" b="1" dirty="0" err="1"/>
              <a:t>principale</a:t>
            </a:r>
            <a:endParaRPr lang="en-GB" b="1" dirty="0"/>
          </a:p>
          <a:p>
            <a:pPr algn="ctr"/>
            <a:r>
              <a:rPr lang="en-GB" dirty="0"/>
              <a:t>(</a:t>
            </a:r>
            <a:r>
              <a:rPr lang="en-GB" dirty="0" err="1"/>
              <a:t>negativo</a:t>
            </a:r>
            <a:r>
              <a:rPr lang="en-GB" dirty="0"/>
              <a:t> di </a:t>
            </a:r>
            <a:r>
              <a:rPr lang="en-GB" dirty="0" err="1"/>
              <a:t>grandi</a:t>
            </a:r>
            <a:r>
              <a:rPr lang="en-GB" dirty="0"/>
              <a:t> </a:t>
            </a:r>
            <a:r>
              <a:rPr lang="en-GB" dirty="0" err="1"/>
              <a:t>dimensioni</a:t>
            </a:r>
            <a:r>
              <a:rPr lang="en-GB" dirty="0"/>
              <a:t>)</a:t>
            </a:r>
          </a:p>
        </p:txBody>
      </p:sp>
    </p:spTree>
    <p:extLst>
      <p:ext uri="{BB962C8B-B14F-4D97-AF65-F5344CB8AC3E}">
        <p14:creationId xmlns:p14="http://schemas.microsoft.com/office/powerpoint/2010/main" val="4107393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89F3F385-0442-360D-BC33-49DDCAADBBFD}"/>
              </a:ext>
            </a:extLst>
          </p:cNvPr>
          <p:cNvSpPr txBox="1"/>
          <p:nvPr/>
        </p:nvSpPr>
        <p:spPr>
          <a:xfrm>
            <a:off x="662349" y="867155"/>
            <a:ext cx="8273143" cy="4524315"/>
          </a:xfrm>
          <a:prstGeom prst="rect">
            <a:avLst/>
          </a:prstGeom>
          <a:noFill/>
        </p:spPr>
        <p:txBody>
          <a:bodyPr wrap="square" rtlCol="0">
            <a:spAutoFit/>
          </a:bodyPr>
          <a:lstStyle/>
          <a:p>
            <a:pPr algn="just"/>
            <a:r>
              <a:rPr lang="it-IT" b="1" dirty="0"/>
              <a:t>2.   Produzione del positivo su vetro</a:t>
            </a:r>
          </a:p>
          <a:p>
            <a:pPr algn="just"/>
            <a:endParaRPr lang="it-IT" dirty="0"/>
          </a:p>
          <a:p>
            <a:pPr algn="just"/>
            <a:r>
              <a:rPr lang="it-IT" dirty="0"/>
              <a:t>Una volta ottenuto e corretto il negativo, tramite  un  proiettore «passo </a:t>
            </a:r>
            <a:r>
              <a:rPr lang="it-IT" dirty="0" err="1"/>
              <a:t>passo</a:t>
            </a:r>
            <a:r>
              <a:rPr lang="it-IT" dirty="0"/>
              <a:t>» (step and </a:t>
            </a:r>
            <a:r>
              <a:rPr lang="it-IT" dirty="0" err="1"/>
              <a:t>repeat</a:t>
            </a:r>
            <a:r>
              <a:rPr lang="it-IT" dirty="0"/>
              <a:t> camera) si proiettavano su di una lastra fotografica in vetro tante impronte quante il cilindro definitivo di stampa avrebbe accolto.</a:t>
            </a:r>
          </a:p>
          <a:p>
            <a:pPr algn="just"/>
            <a:endParaRPr lang="it-IT" dirty="0"/>
          </a:p>
          <a:p>
            <a:pPr algn="just"/>
            <a:r>
              <a:rPr lang="it-IT" dirty="0"/>
              <a:t>La nuova lastra diventava da negativo a positivo (</a:t>
            </a:r>
            <a:r>
              <a:rPr lang="it-IT" dirty="0" err="1"/>
              <a:t>multipositivo</a:t>
            </a:r>
            <a:r>
              <a:rPr lang="it-IT" dirty="0"/>
              <a:t>).</a:t>
            </a:r>
          </a:p>
          <a:p>
            <a:pPr algn="just"/>
            <a:endParaRPr lang="it-IT" dirty="0"/>
          </a:p>
          <a:p>
            <a:pPr algn="just"/>
            <a:r>
              <a:rPr lang="it-IT" dirty="0"/>
              <a:t>In questa fase, le variabili erano il </a:t>
            </a:r>
            <a:r>
              <a:rPr lang="it-IT" b="1" dirty="0"/>
              <a:t>tempo di esposizione </a:t>
            </a:r>
            <a:r>
              <a:rPr lang="it-IT" dirty="0"/>
              <a:t>e la </a:t>
            </a:r>
            <a:r>
              <a:rPr lang="it-IT" b="1" dirty="0"/>
              <a:t>distanza dal proiettore</a:t>
            </a:r>
            <a:r>
              <a:rPr lang="it-IT" dirty="0"/>
              <a:t> al vetro:</a:t>
            </a:r>
          </a:p>
          <a:p>
            <a:pPr marL="285750" indent="-285750" algn="just">
              <a:buFont typeface="Arial" panose="020B0604020202020204" pitchFamily="34" charset="0"/>
              <a:buChar char="•"/>
            </a:pPr>
            <a:r>
              <a:rPr lang="it-IT" dirty="0"/>
              <a:t>La distanza incideva sulla dimensione finale della vignetta ottenuta; alcune serie che hanno avuto diverse tirature nel corso del tempo si  possono infatti identificare e classificare anche per le dimensioni della vignetta del francobollo.</a:t>
            </a:r>
          </a:p>
          <a:p>
            <a:pPr marL="285750" indent="-285750" algn="just">
              <a:buFont typeface="Arial" panose="020B0604020202020204" pitchFamily="34" charset="0"/>
              <a:buChar char="•"/>
            </a:pPr>
            <a:endParaRPr lang="it-IT" dirty="0"/>
          </a:p>
          <a:p>
            <a:pPr marL="285750" indent="-285750" algn="just">
              <a:buFont typeface="Arial" panose="020B0604020202020204" pitchFamily="34" charset="0"/>
              <a:buChar char="•"/>
            </a:pPr>
            <a:r>
              <a:rPr lang="it-IT" dirty="0"/>
              <a:t>Il tempo di esposizione incideva sulla tonalità finale del disegno.</a:t>
            </a:r>
          </a:p>
          <a:p>
            <a:endParaRPr lang="en-GB" dirty="0"/>
          </a:p>
        </p:txBody>
      </p:sp>
      <p:sp>
        <p:nvSpPr>
          <p:cNvPr id="6" name="CasellaDiTesto 5">
            <a:extLst>
              <a:ext uri="{FF2B5EF4-FFF2-40B4-BE49-F238E27FC236}">
                <a16:creationId xmlns:a16="http://schemas.microsoft.com/office/drawing/2014/main" id="{8584112B-14C7-E853-5008-A168A977A581}"/>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tecnica di stampa rotocalcografica</a:t>
            </a:r>
          </a:p>
        </p:txBody>
      </p:sp>
      <p:grpSp>
        <p:nvGrpSpPr>
          <p:cNvPr id="167" name="Gruppo 166">
            <a:extLst>
              <a:ext uri="{FF2B5EF4-FFF2-40B4-BE49-F238E27FC236}">
                <a16:creationId xmlns:a16="http://schemas.microsoft.com/office/drawing/2014/main" id="{54B557A4-2047-F909-026A-4C6EF44E75AA}"/>
              </a:ext>
            </a:extLst>
          </p:cNvPr>
          <p:cNvGrpSpPr/>
          <p:nvPr/>
        </p:nvGrpSpPr>
        <p:grpSpPr>
          <a:xfrm>
            <a:off x="9557148" y="2897850"/>
            <a:ext cx="2178961" cy="2440119"/>
            <a:chOff x="9232599" y="1136238"/>
            <a:chExt cx="2178961" cy="2440119"/>
          </a:xfr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grpSpPr>
        <p:sp>
          <p:nvSpPr>
            <p:cNvPr id="112" name="Rettangolo 111">
              <a:extLst>
                <a:ext uri="{FF2B5EF4-FFF2-40B4-BE49-F238E27FC236}">
                  <a16:creationId xmlns:a16="http://schemas.microsoft.com/office/drawing/2014/main" id="{FCF51E10-FD26-32D9-C117-D965232BC750}"/>
                </a:ext>
              </a:extLst>
            </p:cNvPr>
            <p:cNvSpPr/>
            <p:nvPr/>
          </p:nvSpPr>
          <p:spPr>
            <a:xfrm>
              <a:off x="9232599" y="1136238"/>
              <a:ext cx="2178629" cy="2440119"/>
            </a:xfrm>
            <a:prstGeom prst="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16" name="Gruppo 115">
              <a:extLst>
                <a:ext uri="{FF2B5EF4-FFF2-40B4-BE49-F238E27FC236}">
                  <a16:creationId xmlns:a16="http://schemas.microsoft.com/office/drawing/2014/main" id="{C019C058-4D9A-ED01-1B3F-C49410B56FF0}"/>
                </a:ext>
              </a:extLst>
            </p:cNvPr>
            <p:cNvGrpSpPr/>
            <p:nvPr/>
          </p:nvGrpSpPr>
          <p:grpSpPr>
            <a:xfrm>
              <a:off x="9232599" y="1150752"/>
              <a:ext cx="2178961" cy="1713873"/>
              <a:chOff x="8708637" y="2110685"/>
              <a:chExt cx="2178961" cy="1713873"/>
            </a:xfrm>
            <a:grpFill/>
          </p:grpSpPr>
          <p:grpSp>
            <p:nvGrpSpPr>
              <p:cNvPr id="117" name="Gruppo 116">
                <a:extLst>
                  <a:ext uri="{FF2B5EF4-FFF2-40B4-BE49-F238E27FC236}">
                    <a16:creationId xmlns:a16="http://schemas.microsoft.com/office/drawing/2014/main" id="{8F70D301-62A4-28AE-266B-A6D1C58708FE}"/>
                  </a:ext>
                </a:extLst>
              </p:cNvPr>
              <p:cNvGrpSpPr/>
              <p:nvPr/>
            </p:nvGrpSpPr>
            <p:grpSpPr>
              <a:xfrm>
                <a:off x="9238018" y="3234973"/>
                <a:ext cx="584775" cy="584775"/>
                <a:chOff x="5075689" y="2619829"/>
                <a:chExt cx="1618342" cy="1618342"/>
              </a:xfrm>
              <a:grpFill/>
            </p:grpSpPr>
            <p:grpSp>
              <p:nvGrpSpPr>
                <p:cNvPr id="163" name="Gruppo 162">
                  <a:extLst>
                    <a:ext uri="{FF2B5EF4-FFF2-40B4-BE49-F238E27FC236}">
                      <a16:creationId xmlns:a16="http://schemas.microsoft.com/office/drawing/2014/main" id="{D4746570-5922-82DB-FD6C-3064239DABD3}"/>
                    </a:ext>
                  </a:extLst>
                </p:cNvPr>
                <p:cNvGrpSpPr/>
                <p:nvPr/>
              </p:nvGrpSpPr>
              <p:grpSpPr>
                <a:xfrm>
                  <a:off x="5075689" y="2619829"/>
                  <a:ext cx="1618342" cy="1618342"/>
                  <a:chOff x="4925787" y="3553458"/>
                  <a:chExt cx="1618342" cy="1618342"/>
                </a:xfrm>
                <a:grpFill/>
              </p:grpSpPr>
              <p:sp>
                <p:nvSpPr>
                  <p:cNvPr id="165" name="Rettangolo 164">
                    <a:extLst>
                      <a:ext uri="{FF2B5EF4-FFF2-40B4-BE49-F238E27FC236}">
                        <a16:creationId xmlns:a16="http://schemas.microsoft.com/office/drawing/2014/main" id="{88E57444-5D36-3BF5-15AB-DBB1A3C85408}"/>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6" name="Elemento grafico 165" descr="Timbro">
                    <a:extLst>
                      <a:ext uri="{FF2B5EF4-FFF2-40B4-BE49-F238E27FC236}">
                        <a16:creationId xmlns:a16="http://schemas.microsoft.com/office/drawing/2014/main" id="{0A505B37-73F2-318F-29BF-CE61E958B19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64" name="Elemento grafico 163" descr="Scena castello">
                  <a:extLst>
                    <a:ext uri="{FF2B5EF4-FFF2-40B4-BE49-F238E27FC236}">
                      <a16:creationId xmlns:a16="http://schemas.microsoft.com/office/drawing/2014/main" id="{5E375678-92EA-E241-AEBD-B2981090B2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nvGrpSpPr>
              <p:cNvPr id="118" name="Gruppo 117">
                <a:extLst>
                  <a:ext uri="{FF2B5EF4-FFF2-40B4-BE49-F238E27FC236}">
                    <a16:creationId xmlns:a16="http://schemas.microsoft.com/office/drawing/2014/main" id="{4076C96D-100F-1828-4C4B-61AB7A4325B7}"/>
                  </a:ext>
                </a:extLst>
              </p:cNvPr>
              <p:cNvGrpSpPr/>
              <p:nvPr/>
            </p:nvGrpSpPr>
            <p:grpSpPr>
              <a:xfrm>
                <a:off x="8712480" y="3239783"/>
                <a:ext cx="584775" cy="584775"/>
                <a:chOff x="5075689" y="2619829"/>
                <a:chExt cx="1618342" cy="1618342"/>
              </a:xfrm>
              <a:grpFill/>
            </p:grpSpPr>
            <p:grpSp>
              <p:nvGrpSpPr>
                <p:cNvPr id="159" name="Gruppo 158">
                  <a:extLst>
                    <a:ext uri="{FF2B5EF4-FFF2-40B4-BE49-F238E27FC236}">
                      <a16:creationId xmlns:a16="http://schemas.microsoft.com/office/drawing/2014/main" id="{E5ACB35A-0FEA-108B-8CB2-648B57037EFF}"/>
                    </a:ext>
                  </a:extLst>
                </p:cNvPr>
                <p:cNvGrpSpPr/>
                <p:nvPr/>
              </p:nvGrpSpPr>
              <p:grpSpPr>
                <a:xfrm>
                  <a:off x="5075689" y="2619829"/>
                  <a:ext cx="1618342" cy="1618342"/>
                  <a:chOff x="4925787" y="3553458"/>
                  <a:chExt cx="1618342" cy="1618342"/>
                </a:xfrm>
                <a:grpFill/>
              </p:grpSpPr>
              <p:sp>
                <p:nvSpPr>
                  <p:cNvPr id="161" name="Rettangolo 160">
                    <a:extLst>
                      <a:ext uri="{FF2B5EF4-FFF2-40B4-BE49-F238E27FC236}">
                        <a16:creationId xmlns:a16="http://schemas.microsoft.com/office/drawing/2014/main" id="{EB10D333-9590-0638-863B-82C17D77E62C}"/>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2" name="Elemento grafico 161" descr="Timbro">
                    <a:extLst>
                      <a:ext uri="{FF2B5EF4-FFF2-40B4-BE49-F238E27FC236}">
                        <a16:creationId xmlns:a16="http://schemas.microsoft.com/office/drawing/2014/main" id="{6A43134E-8C1E-B3DB-B231-468556BE282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60" name="Elemento grafico 159" descr="Scena castello">
                  <a:extLst>
                    <a:ext uri="{FF2B5EF4-FFF2-40B4-BE49-F238E27FC236}">
                      <a16:creationId xmlns:a16="http://schemas.microsoft.com/office/drawing/2014/main" id="{8A78B057-2B13-4759-87AC-896A48C003A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nvGrpSpPr>
              <p:cNvPr id="119" name="Gruppo 118">
                <a:extLst>
                  <a:ext uri="{FF2B5EF4-FFF2-40B4-BE49-F238E27FC236}">
                    <a16:creationId xmlns:a16="http://schemas.microsoft.com/office/drawing/2014/main" id="{6C385C8D-FE83-FBF0-65BC-F934F0D31D57}"/>
                  </a:ext>
                </a:extLst>
              </p:cNvPr>
              <p:cNvGrpSpPr/>
              <p:nvPr/>
            </p:nvGrpSpPr>
            <p:grpSpPr>
              <a:xfrm>
                <a:off x="10302491" y="2669844"/>
                <a:ext cx="584775" cy="584775"/>
                <a:chOff x="5075689" y="2619829"/>
                <a:chExt cx="1618342" cy="1618342"/>
              </a:xfrm>
              <a:grpFill/>
            </p:grpSpPr>
            <p:grpSp>
              <p:nvGrpSpPr>
                <p:cNvPr id="155" name="Gruppo 154">
                  <a:extLst>
                    <a:ext uri="{FF2B5EF4-FFF2-40B4-BE49-F238E27FC236}">
                      <a16:creationId xmlns:a16="http://schemas.microsoft.com/office/drawing/2014/main" id="{291BC94E-C037-C4E8-4C7D-98AFB3048514}"/>
                    </a:ext>
                  </a:extLst>
                </p:cNvPr>
                <p:cNvGrpSpPr/>
                <p:nvPr/>
              </p:nvGrpSpPr>
              <p:grpSpPr>
                <a:xfrm>
                  <a:off x="5075689" y="2619829"/>
                  <a:ext cx="1618342" cy="1618342"/>
                  <a:chOff x="4925787" y="3553458"/>
                  <a:chExt cx="1618342" cy="1618342"/>
                </a:xfrm>
                <a:grpFill/>
              </p:grpSpPr>
              <p:sp>
                <p:nvSpPr>
                  <p:cNvPr id="157" name="Rettangolo 156">
                    <a:extLst>
                      <a:ext uri="{FF2B5EF4-FFF2-40B4-BE49-F238E27FC236}">
                        <a16:creationId xmlns:a16="http://schemas.microsoft.com/office/drawing/2014/main" id="{AAB13C16-4571-0A4A-CFD0-1B84B70BA036}"/>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8" name="Elemento grafico 157" descr="Timbro">
                    <a:extLst>
                      <a:ext uri="{FF2B5EF4-FFF2-40B4-BE49-F238E27FC236}">
                        <a16:creationId xmlns:a16="http://schemas.microsoft.com/office/drawing/2014/main" id="{09F979EB-4C49-44B3-8B46-E21DEE545F9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56" name="Elemento grafico 155" descr="Scena castello">
                  <a:extLst>
                    <a:ext uri="{FF2B5EF4-FFF2-40B4-BE49-F238E27FC236}">
                      <a16:creationId xmlns:a16="http://schemas.microsoft.com/office/drawing/2014/main" id="{737874DD-AA9C-0D0C-093F-8AF7D597302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nvGrpSpPr>
              <p:cNvPr id="120" name="Gruppo 119">
                <a:extLst>
                  <a:ext uri="{FF2B5EF4-FFF2-40B4-BE49-F238E27FC236}">
                    <a16:creationId xmlns:a16="http://schemas.microsoft.com/office/drawing/2014/main" id="{0F59F3A3-FCA8-A3C0-5865-1EEE2FB82298}"/>
                  </a:ext>
                </a:extLst>
              </p:cNvPr>
              <p:cNvGrpSpPr/>
              <p:nvPr/>
            </p:nvGrpSpPr>
            <p:grpSpPr>
              <a:xfrm>
                <a:off x="9773523" y="2670320"/>
                <a:ext cx="584775" cy="584775"/>
                <a:chOff x="5075689" y="2619829"/>
                <a:chExt cx="1618342" cy="1618342"/>
              </a:xfrm>
              <a:grpFill/>
            </p:grpSpPr>
            <p:grpSp>
              <p:nvGrpSpPr>
                <p:cNvPr id="151" name="Gruppo 150">
                  <a:extLst>
                    <a:ext uri="{FF2B5EF4-FFF2-40B4-BE49-F238E27FC236}">
                      <a16:creationId xmlns:a16="http://schemas.microsoft.com/office/drawing/2014/main" id="{11D6790A-73C7-2786-9279-40F1478595DE}"/>
                    </a:ext>
                  </a:extLst>
                </p:cNvPr>
                <p:cNvGrpSpPr/>
                <p:nvPr/>
              </p:nvGrpSpPr>
              <p:grpSpPr>
                <a:xfrm>
                  <a:off x="5075689" y="2619829"/>
                  <a:ext cx="1618342" cy="1618342"/>
                  <a:chOff x="4925787" y="3553458"/>
                  <a:chExt cx="1618342" cy="1618342"/>
                </a:xfrm>
                <a:grpFill/>
              </p:grpSpPr>
              <p:sp>
                <p:nvSpPr>
                  <p:cNvPr id="153" name="Rettangolo 152">
                    <a:extLst>
                      <a:ext uri="{FF2B5EF4-FFF2-40B4-BE49-F238E27FC236}">
                        <a16:creationId xmlns:a16="http://schemas.microsoft.com/office/drawing/2014/main" id="{5982C247-C63F-FFEB-5BBE-463C79A9C499}"/>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4" name="Elemento grafico 153" descr="Timbro">
                    <a:extLst>
                      <a:ext uri="{FF2B5EF4-FFF2-40B4-BE49-F238E27FC236}">
                        <a16:creationId xmlns:a16="http://schemas.microsoft.com/office/drawing/2014/main" id="{DE650749-8FAE-EB95-B024-06C67BCDCF5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52" name="Elemento grafico 151" descr="Scena castello">
                  <a:extLst>
                    <a:ext uri="{FF2B5EF4-FFF2-40B4-BE49-F238E27FC236}">
                      <a16:creationId xmlns:a16="http://schemas.microsoft.com/office/drawing/2014/main" id="{E1ADB65E-CD61-D8B3-6537-664A86F127B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nvGrpSpPr>
              <p:cNvPr id="121" name="Gruppo 120">
                <a:extLst>
                  <a:ext uri="{FF2B5EF4-FFF2-40B4-BE49-F238E27FC236}">
                    <a16:creationId xmlns:a16="http://schemas.microsoft.com/office/drawing/2014/main" id="{C5173C52-0ADB-9271-67CA-74332253C24B}"/>
                  </a:ext>
                </a:extLst>
              </p:cNvPr>
              <p:cNvGrpSpPr/>
              <p:nvPr/>
            </p:nvGrpSpPr>
            <p:grpSpPr>
              <a:xfrm>
                <a:off x="9235389" y="2674866"/>
                <a:ext cx="584775" cy="584775"/>
                <a:chOff x="5075689" y="2619829"/>
                <a:chExt cx="1618342" cy="1618342"/>
              </a:xfrm>
              <a:grpFill/>
            </p:grpSpPr>
            <p:grpSp>
              <p:nvGrpSpPr>
                <p:cNvPr id="147" name="Gruppo 146">
                  <a:extLst>
                    <a:ext uri="{FF2B5EF4-FFF2-40B4-BE49-F238E27FC236}">
                      <a16:creationId xmlns:a16="http://schemas.microsoft.com/office/drawing/2014/main" id="{D6C704CD-C81F-54E1-71F6-B082DF827D7B}"/>
                    </a:ext>
                  </a:extLst>
                </p:cNvPr>
                <p:cNvGrpSpPr/>
                <p:nvPr/>
              </p:nvGrpSpPr>
              <p:grpSpPr>
                <a:xfrm>
                  <a:off x="5075689" y="2619829"/>
                  <a:ext cx="1618342" cy="1618342"/>
                  <a:chOff x="4925787" y="3553458"/>
                  <a:chExt cx="1618342" cy="1618342"/>
                </a:xfrm>
                <a:grpFill/>
              </p:grpSpPr>
              <p:sp>
                <p:nvSpPr>
                  <p:cNvPr id="149" name="Rettangolo 148">
                    <a:extLst>
                      <a:ext uri="{FF2B5EF4-FFF2-40B4-BE49-F238E27FC236}">
                        <a16:creationId xmlns:a16="http://schemas.microsoft.com/office/drawing/2014/main" id="{20E74A62-A916-1D0E-232F-3028D2844C8C}"/>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0" name="Elemento grafico 149" descr="Timbro">
                    <a:extLst>
                      <a:ext uri="{FF2B5EF4-FFF2-40B4-BE49-F238E27FC236}">
                        <a16:creationId xmlns:a16="http://schemas.microsoft.com/office/drawing/2014/main" id="{25D06A44-0CD6-B626-C769-9DC65B27167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48" name="Elemento grafico 147" descr="Scena castello">
                  <a:extLst>
                    <a:ext uri="{FF2B5EF4-FFF2-40B4-BE49-F238E27FC236}">
                      <a16:creationId xmlns:a16="http://schemas.microsoft.com/office/drawing/2014/main" id="{AD9BAF52-1B25-E747-AD62-E9989BABD6C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nvGrpSpPr>
              <p:cNvPr id="122" name="Gruppo 121">
                <a:extLst>
                  <a:ext uri="{FF2B5EF4-FFF2-40B4-BE49-F238E27FC236}">
                    <a16:creationId xmlns:a16="http://schemas.microsoft.com/office/drawing/2014/main" id="{377E1AF6-6CB4-43A0-6842-41E0B1EFBBAF}"/>
                  </a:ext>
                </a:extLst>
              </p:cNvPr>
              <p:cNvGrpSpPr/>
              <p:nvPr/>
            </p:nvGrpSpPr>
            <p:grpSpPr>
              <a:xfrm>
                <a:off x="8713792" y="2674860"/>
                <a:ext cx="584775" cy="584775"/>
                <a:chOff x="5075689" y="2619829"/>
                <a:chExt cx="1618342" cy="1618342"/>
              </a:xfrm>
              <a:grpFill/>
            </p:grpSpPr>
            <p:grpSp>
              <p:nvGrpSpPr>
                <p:cNvPr id="143" name="Gruppo 142">
                  <a:extLst>
                    <a:ext uri="{FF2B5EF4-FFF2-40B4-BE49-F238E27FC236}">
                      <a16:creationId xmlns:a16="http://schemas.microsoft.com/office/drawing/2014/main" id="{69DA76B7-5E8A-D32F-08F7-021B0A52B0D2}"/>
                    </a:ext>
                  </a:extLst>
                </p:cNvPr>
                <p:cNvGrpSpPr/>
                <p:nvPr/>
              </p:nvGrpSpPr>
              <p:grpSpPr>
                <a:xfrm>
                  <a:off x="5075689" y="2619829"/>
                  <a:ext cx="1618342" cy="1618342"/>
                  <a:chOff x="4925787" y="3553458"/>
                  <a:chExt cx="1618342" cy="1618342"/>
                </a:xfrm>
                <a:grpFill/>
              </p:grpSpPr>
              <p:sp>
                <p:nvSpPr>
                  <p:cNvPr id="145" name="Rettangolo 144">
                    <a:extLst>
                      <a:ext uri="{FF2B5EF4-FFF2-40B4-BE49-F238E27FC236}">
                        <a16:creationId xmlns:a16="http://schemas.microsoft.com/office/drawing/2014/main" id="{D020B1DC-93E7-010A-7D71-7B22881AC7CF}"/>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6" name="Elemento grafico 145" descr="Timbro">
                    <a:extLst>
                      <a:ext uri="{FF2B5EF4-FFF2-40B4-BE49-F238E27FC236}">
                        <a16:creationId xmlns:a16="http://schemas.microsoft.com/office/drawing/2014/main" id="{64CBC8A2-6129-81E0-0799-5C944F9D60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44" name="Elemento grafico 143" descr="Scena castello">
                  <a:extLst>
                    <a:ext uri="{FF2B5EF4-FFF2-40B4-BE49-F238E27FC236}">
                      <a16:creationId xmlns:a16="http://schemas.microsoft.com/office/drawing/2014/main" id="{32364464-8A7D-6309-75AC-C2351D5A39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nvGrpSpPr>
              <p:cNvPr id="123" name="Gruppo 122">
                <a:extLst>
                  <a:ext uri="{FF2B5EF4-FFF2-40B4-BE49-F238E27FC236}">
                    <a16:creationId xmlns:a16="http://schemas.microsoft.com/office/drawing/2014/main" id="{3FD145E2-B72F-9FE4-10EC-8DF1C75D6724}"/>
                  </a:ext>
                </a:extLst>
              </p:cNvPr>
              <p:cNvGrpSpPr/>
              <p:nvPr/>
            </p:nvGrpSpPr>
            <p:grpSpPr>
              <a:xfrm>
                <a:off x="10302823" y="2110685"/>
                <a:ext cx="584775" cy="584775"/>
                <a:chOff x="5075689" y="2619829"/>
                <a:chExt cx="1618342" cy="1618342"/>
              </a:xfrm>
              <a:grpFill/>
            </p:grpSpPr>
            <p:grpSp>
              <p:nvGrpSpPr>
                <p:cNvPr id="139" name="Gruppo 138">
                  <a:extLst>
                    <a:ext uri="{FF2B5EF4-FFF2-40B4-BE49-F238E27FC236}">
                      <a16:creationId xmlns:a16="http://schemas.microsoft.com/office/drawing/2014/main" id="{1E1309BF-0A8C-8DF9-891E-56A164232330}"/>
                    </a:ext>
                  </a:extLst>
                </p:cNvPr>
                <p:cNvGrpSpPr/>
                <p:nvPr/>
              </p:nvGrpSpPr>
              <p:grpSpPr>
                <a:xfrm>
                  <a:off x="5075689" y="2619829"/>
                  <a:ext cx="1618342" cy="1618342"/>
                  <a:chOff x="4925787" y="3553458"/>
                  <a:chExt cx="1618342" cy="1618342"/>
                </a:xfrm>
                <a:grpFill/>
              </p:grpSpPr>
              <p:sp>
                <p:nvSpPr>
                  <p:cNvPr id="141" name="Rettangolo 140">
                    <a:extLst>
                      <a:ext uri="{FF2B5EF4-FFF2-40B4-BE49-F238E27FC236}">
                        <a16:creationId xmlns:a16="http://schemas.microsoft.com/office/drawing/2014/main" id="{F0771477-6B3C-A1CE-990E-3E8D374B94F2}"/>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2" name="Elemento grafico 141" descr="Timbro">
                    <a:extLst>
                      <a:ext uri="{FF2B5EF4-FFF2-40B4-BE49-F238E27FC236}">
                        <a16:creationId xmlns:a16="http://schemas.microsoft.com/office/drawing/2014/main" id="{AB98A8C8-2458-AB8C-5425-DE16FE8137D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40" name="Elemento grafico 139" descr="Scena castello">
                  <a:extLst>
                    <a:ext uri="{FF2B5EF4-FFF2-40B4-BE49-F238E27FC236}">
                      <a16:creationId xmlns:a16="http://schemas.microsoft.com/office/drawing/2014/main" id="{D2E76700-362A-EEC8-58AB-56B8BCD82C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nvGrpSpPr>
              <p:cNvPr id="124" name="Gruppo 123">
                <a:extLst>
                  <a:ext uri="{FF2B5EF4-FFF2-40B4-BE49-F238E27FC236}">
                    <a16:creationId xmlns:a16="http://schemas.microsoft.com/office/drawing/2014/main" id="{3633CB6D-D531-C51B-0BA2-D242D5914431}"/>
                  </a:ext>
                </a:extLst>
              </p:cNvPr>
              <p:cNvGrpSpPr/>
              <p:nvPr/>
            </p:nvGrpSpPr>
            <p:grpSpPr>
              <a:xfrm>
                <a:off x="9775739" y="2113114"/>
                <a:ext cx="584775" cy="584775"/>
                <a:chOff x="5075689" y="2619829"/>
                <a:chExt cx="1618342" cy="1618342"/>
              </a:xfrm>
              <a:grpFill/>
            </p:grpSpPr>
            <p:grpSp>
              <p:nvGrpSpPr>
                <p:cNvPr id="135" name="Gruppo 134">
                  <a:extLst>
                    <a:ext uri="{FF2B5EF4-FFF2-40B4-BE49-F238E27FC236}">
                      <a16:creationId xmlns:a16="http://schemas.microsoft.com/office/drawing/2014/main" id="{B1F0BDA2-CE54-F872-21FB-52A475684A10}"/>
                    </a:ext>
                  </a:extLst>
                </p:cNvPr>
                <p:cNvGrpSpPr/>
                <p:nvPr/>
              </p:nvGrpSpPr>
              <p:grpSpPr>
                <a:xfrm>
                  <a:off x="5075689" y="2619829"/>
                  <a:ext cx="1618342" cy="1618342"/>
                  <a:chOff x="4925787" y="3553458"/>
                  <a:chExt cx="1618342" cy="1618342"/>
                </a:xfrm>
                <a:grpFill/>
              </p:grpSpPr>
              <p:sp>
                <p:nvSpPr>
                  <p:cNvPr id="137" name="Rettangolo 136">
                    <a:extLst>
                      <a:ext uri="{FF2B5EF4-FFF2-40B4-BE49-F238E27FC236}">
                        <a16:creationId xmlns:a16="http://schemas.microsoft.com/office/drawing/2014/main" id="{3EB71653-F4B2-6CFE-304F-B2A8AD514E8F}"/>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8" name="Elemento grafico 137" descr="Timbro">
                    <a:extLst>
                      <a:ext uri="{FF2B5EF4-FFF2-40B4-BE49-F238E27FC236}">
                        <a16:creationId xmlns:a16="http://schemas.microsoft.com/office/drawing/2014/main" id="{3177D5CC-845C-326E-E762-98D1B8D7B9D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36" name="Elemento grafico 135" descr="Scena castello">
                  <a:extLst>
                    <a:ext uri="{FF2B5EF4-FFF2-40B4-BE49-F238E27FC236}">
                      <a16:creationId xmlns:a16="http://schemas.microsoft.com/office/drawing/2014/main" id="{F7E9F39F-1921-593A-0410-27B7AB78C3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nvGrpSpPr>
              <p:cNvPr id="125" name="Gruppo 124">
                <a:extLst>
                  <a:ext uri="{FF2B5EF4-FFF2-40B4-BE49-F238E27FC236}">
                    <a16:creationId xmlns:a16="http://schemas.microsoft.com/office/drawing/2014/main" id="{41430F30-EEDB-2112-AA6E-DAA9F4C638A4}"/>
                  </a:ext>
                </a:extLst>
              </p:cNvPr>
              <p:cNvGrpSpPr/>
              <p:nvPr/>
            </p:nvGrpSpPr>
            <p:grpSpPr>
              <a:xfrm>
                <a:off x="9235721" y="2115543"/>
                <a:ext cx="584775" cy="584775"/>
                <a:chOff x="5075689" y="2619829"/>
                <a:chExt cx="1618342" cy="1618342"/>
              </a:xfrm>
              <a:grpFill/>
            </p:grpSpPr>
            <p:grpSp>
              <p:nvGrpSpPr>
                <p:cNvPr id="131" name="Gruppo 130">
                  <a:extLst>
                    <a:ext uri="{FF2B5EF4-FFF2-40B4-BE49-F238E27FC236}">
                      <a16:creationId xmlns:a16="http://schemas.microsoft.com/office/drawing/2014/main" id="{3EF09980-5B0D-B3CB-644B-CF5CBDE6AD2A}"/>
                    </a:ext>
                  </a:extLst>
                </p:cNvPr>
                <p:cNvGrpSpPr/>
                <p:nvPr/>
              </p:nvGrpSpPr>
              <p:grpSpPr>
                <a:xfrm>
                  <a:off x="5075689" y="2619829"/>
                  <a:ext cx="1618342" cy="1618342"/>
                  <a:chOff x="4925787" y="3553458"/>
                  <a:chExt cx="1618342" cy="1618342"/>
                </a:xfrm>
                <a:grpFill/>
              </p:grpSpPr>
              <p:sp>
                <p:nvSpPr>
                  <p:cNvPr id="133" name="Rettangolo 132">
                    <a:extLst>
                      <a:ext uri="{FF2B5EF4-FFF2-40B4-BE49-F238E27FC236}">
                        <a16:creationId xmlns:a16="http://schemas.microsoft.com/office/drawing/2014/main" id="{CF9B8D53-4B34-2186-6BE5-C86E0EE09C1B}"/>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4" name="Elemento grafico 133" descr="Timbro">
                    <a:extLst>
                      <a:ext uri="{FF2B5EF4-FFF2-40B4-BE49-F238E27FC236}">
                        <a16:creationId xmlns:a16="http://schemas.microsoft.com/office/drawing/2014/main" id="{EB1EDD08-B1A0-07AF-7A42-B68FD4E3375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32" name="Elemento grafico 131" descr="Scena castello">
                  <a:extLst>
                    <a:ext uri="{FF2B5EF4-FFF2-40B4-BE49-F238E27FC236}">
                      <a16:creationId xmlns:a16="http://schemas.microsoft.com/office/drawing/2014/main" id="{D6C2E825-8EB2-EDBC-0434-9E3F1E25AFB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nvGrpSpPr>
              <p:cNvPr id="126" name="Gruppo 125">
                <a:extLst>
                  <a:ext uri="{FF2B5EF4-FFF2-40B4-BE49-F238E27FC236}">
                    <a16:creationId xmlns:a16="http://schemas.microsoft.com/office/drawing/2014/main" id="{41336B4E-E5D4-1C29-D9C2-849FBF882D1C}"/>
                  </a:ext>
                </a:extLst>
              </p:cNvPr>
              <p:cNvGrpSpPr/>
              <p:nvPr/>
            </p:nvGrpSpPr>
            <p:grpSpPr>
              <a:xfrm>
                <a:off x="8708637" y="2114819"/>
                <a:ext cx="584775" cy="584775"/>
                <a:chOff x="5075689" y="2619829"/>
                <a:chExt cx="1618342" cy="1618342"/>
              </a:xfrm>
              <a:grpFill/>
            </p:grpSpPr>
            <p:grpSp>
              <p:nvGrpSpPr>
                <p:cNvPr id="127" name="Gruppo 126">
                  <a:extLst>
                    <a:ext uri="{FF2B5EF4-FFF2-40B4-BE49-F238E27FC236}">
                      <a16:creationId xmlns:a16="http://schemas.microsoft.com/office/drawing/2014/main" id="{A4A5D6DA-F729-98EC-BCA7-B70AF9D2AA44}"/>
                    </a:ext>
                  </a:extLst>
                </p:cNvPr>
                <p:cNvGrpSpPr/>
                <p:nvPr/>
              </p:nvGrpSpPr>
              <p:grpSpPr>
                <a:xfrm>
                  <a:off x="5075689" y="2619829"/>
                  <a:ext cx="1618342" cy="1618342"/>
                  <a:chOff x="4925787" y="3553458"/>
                  <a:chExt cx="1618342" cy="1618342"/>
                </a:xfrm>
                <a:grpFill/>
              </p:grpSpPr>
              <p:sp>
                <p:nvSpPr>
                  <p:cNvPr id="129" name="Rettangolo 128">
                    <a:extLst>
                      <a:ext uri="{FF2B5EF4-FFF2-40B4-BE49-F238E27FC236}">
                        <a16:creationId xmlns:a16="http://schemas.microsoft.com/office/drawing/2014/main" id="{433AEB83-71F7-5370-A65F-356B4FD3DB14}"/>
                      </a:ext>
                    </a:extLst>
                  </p:cNvPr>
                  <p:cNvSpPr/>
                  <p:nvPr/>
                </p:nvSpPr>
                <p:spPr>
                  <a:xfrm>
                    <a:off x="5078186" y="3663041"/>
                    <a:ext cx="1306285" cy="1389744"/>
                  </a:xfrm>
                  <a:prstGeom prst="rect">
                    <a:avLst/>
                  </a:prstGeom>
                  <a:grp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0" name="Elemento grafico 129" descr="Timbro">
                    <a:extLst>
                      <a:ext uri="{FF2B5EF4-FFF2-40B4-BE49-F238E27FC236}">
                        <a16:creationId xmlns:a16="http://schemas.microsoft.com/office/drawing/2014/main" id="{13FA83E6-B2B0-4F12-B69C-B068B0A5729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925787" y="3553458"/>
                    <a:ext cx="1618342" cy="1618342"/>
                  </a:xfrm>
                  <a:prstGeom prst="rect">
                    <a:avLst/>
                  </a:prstGeom>
                </p:spPr>
              </p:pic>
            </p:grpSp>
            <p:pic>
              <p:nvPicPr>
                <p:cNvPr id="128" name="Elemento grafico 127" descr="Scena castello">
                  <a:extLst>
                    <a:ext uri="{FF2B5EF4-FFF2-40B4-BE49-F238E27FC236}">
                      <a16:creationId xmlns:a16="http://schemas.microsoft.com/office/drawing/2014/main" id="{755EA409-204C-460C-9F2F-82C2D2FFE09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30797" y="2985207"/>
                  <a:ext cx="914400" cy="914400"/>
                </a:xfrm>
                <a:prstGeom prst="rect">
                  <a:avLst/>
                </a:prstGeom>
              </p:spPr>
            </p:pic>
          </p:grpSp>
        </p:grpSp>
      </p:grpSp>
      <p:sp>
        <p:nvSpPr>
          <p:cNvPr id="169" name="CasellaDiTesto 168">
            <a:extLst>
              <a:ext uri="{FF2B5EF4-FFF2-40B4-BE49-F238E27FC236}">
                <a16:creationId xmlns:a16="http://schemas.microsoft.com/office/drawing/2014/main" id="{F1E8107F-1EB9-555D-A9F5-9D8465390D05}"/>
              </a:ext>
            </a:extLst>
          </p:cNvPr>
          <p:cNvSpPr txBox="1"/>
          <p:nvPr/>
        </p:nvSpPr>
        <p:spPr>
          <a:xfrm>
            <a:off x="11762729" y="6401355"/>
            <a:ext cx="351483" cy="369332"/>
          </a:xfrm>
          <a:prstGeom prst="rect">
            <a:avLst/>
          </a:prstGeom>
          <a:noFill/>
        </p:spPr>
        <p:txBody>
          <a:bodyPr wrap="square" rtlCol="0">
            <a:spAutoFit/>
          </a:bodyPr>
          <a:lstStyle/>
          <a:p>
            <a:r>
              <a:rPr lang="en-GB" dirty="0"/>
              <a:t>8</a:t>
            </a:r>
          </a:p>
        </p:txBody>
      </p:sp>
      <p:cxnSp>
        <p:nvCxnSpPr>
          <p:cNvPr id="171" name="Connettore diritto 170">
            <a:extLst>
              <a:ext uri="{FF2B5EF4-FFF2-40B4-BE49-F238E27FC236}">
                <a16:creationId xmlns:a16="http://schemas.microsoft.com/office/drawing/2014/main" id="{61C27A16-A72D-BCD9-C24A-CB483030342B}"/>
              </a:ext>
            </a:extLst>
          </p:cNvPr>
          <p:cNvCxnSpPr>
            <a:cxnSpLocks/>
          </p:cNvCxnSpPr>
          <p:nvPr/>
        </p:nvCxnSpPr>
        <p:spPr>
          <a:xfrm flipV="1">
            <a:off x="8749819" y="4116438"/>
            <a:ext cx="1405068" cy="610766"/>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grpSp>
        <p:nvGrpSpPr>
          <p:cNvPr id="172" name="Gruppo 171">
            <a:extLst>
              <a:ext uri="{FF2B5EF4-FFF2-40B4-BE49-F238E27FC236}">
                <a16:creationId xmlns:a16="http://schemas.microsoft.com/office/drawing/2014/main" id="{A8E719DD-5CD3-627E-1ACE-6BCA50415982}"/>
              </a:ext>
            </a:extLst>
          </p:cNvPr>
          <p:cNvGrpSpPr/>
          <p:nvPr/>
        </p:nvGrpSpPr>
        <p:grpSpPr>
          <a:xfrm>
            <a:off x="8596657" y="4635792"/>
            <a:ext cx="1419217" cy="1419217"/>
            <a:chOff x="3116496" y="2619828"/>
            <a:chExt cx="1618342" cy="1618342"/>
          </a:xfrm>
        </p:grpSpPr>
        <p:grpSp>
          <p:nvGrpSpPr>
            <p:cNvPr id="173" name="Gruppo 172">
              <a:extLst>
                <a:ext uri="{FF2B5EF4-FFF2-40B4-BE49-F238E27FC236}">
                  <a16:creationId xmlns:a16="http://schemas.microsoft.com/office/drawing/2014/main" id="{88F7E763-EB4A-D6EC-1626-C0A2292556BB}"/>
                </a:ext>
              </a:extLst>
            </p:cNvPr>
            <p:cNvGrpSpPr/>
            <p:nvPr/>
          </p:nvGrpSpPr>
          <p:grpSpPr>
            <a:xfrm>
              <a:off x="3116496" y="2619828"/>
              <a:ext cx="1618342" cy="1618342"/>
              <a:chOff x="2982687" y="3362957"/>
              <a:chExt cx="1618342" cy="1618342"/>
            </a:xfrm>
          </p:grpSpPr>
          <p:pic>
            <p:nvPicPr>
              <p:cNvPr id="175" name="Elemento grafico 174" descr="Timbro">
                <a:extLst>
                  <a:ext uri="{FF2B5EF4-FFF2-40B4-BE49-F238E27FC236}">
                    <a16:creationId xmlns:a16="http://schemas.microsoft.com/office/drawing/2014/main" id="{A355A637-9456-C957-4980-D792C127B68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82687" y="3362957"/>
                <a:ext cx="1618342" cy="1618342"/>
              </a:xfrm>
              <a:prstGeom prst="rect">
                <a:avLst/>
              </a:prstGeom>
            </p:spPr>
          </p:pic>
          <p:sp>
            <p:nvSpPr>
              <p:cNvPr id="176" name="Rettangolo 175">
                <a:extLst>
                  <a:ext uri="{FF2B5EF4-FFF2-40B4-BE49-F238E27FC236}">
                    <a16:creationId xmlns:a16="http://schemas.microsoft.com/office/drawing/2014/main" id="{A76FCA38-475A-A011-C7B0-4713F843D87A}"/>
                  </a:ext>
                </a:extLst>
              </p:cNvPr>
              <p:cNvSpPr/>
              <p:nvPr/>
            </p:nvSpPr>
            <p:spPr>
              <a:xfrm>
                <a:off x="3135086" y="3472541"/>
                <a:ext cx="1306285" cy="1389744"/>
              </a:xfrm>
              <a:prstGeom prst="rect">
                <a:avLst/>
              </a:prstGeom>
              <a:noFill/>
              <a:ln w="28575">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74" name="Elemento grafico 173" descr="Scena castello">
              <a:extLst>
                <a:ext uri="{FF2B5EF4-FFF2-40B4-BE49-F238E27FC236}">
                  <a16:creationId xmlns:a16="http://schemas.microsoft.com/office/drawing/2014/main" id="{9193CAD9-657E-09E3-1C66-46FF7047066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464837" y="2985207"/>
              <a:ext cx="914400" cy="914400"/>
            </a:xfrm>
            <a:prstGeom prst="rect">
              <a:avLst/>
            </a:prstGeom>
          </p:spPr>
        </p:pic>
      </p:grpSp>
      <p:cxnSp>
        <p:nvCxnSpPr>
          <p:cNvPr id="180" name="Connettore diritto 179">
            <a:extLst>
              <a:ext uri="{FF2B5EF4-FFF2-40B4-BE49-F238E27FC236}">
                <a16:creationId xmlns:a16="http://schemas.microsoft.com/office/drawing/2014/main" id="{A1B080BC-26E5-1565-1AE1-891ED09FFB95}"/>
              </a:ext>
            </a:extLst>
          </p:cNvPr>
          <p:cNvCxnSpPr>
            <a:cxnSpLocks/>
          </p:cNvCxnSpPr>
          <p:nvPr/>
        </p:nvCxnSpPr>
        <p:spPr>
          <a:xfrm flipV="1">
            <a:off x="9875860" y="4125099"/>
            <a:ext cx="722049" cy="61166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3" name="Connettore diritto 182">
            <a:extLst>
              <a:ext uri="{FF2B5EF4-FFF2-40B4-BE49-F238E27FC236}">
                <a16:creationId xmlns:a16="http://schemas.microsoft.com/office/drawing/2014/main" id="{CF34B7B5-41BD-735C-C28F-1E2C1D9E1436}"/>
              </a:ext>
            </a:extLst>
          </p:cNvPr>
          <p:cNvCxnSpPr>
            <a:cxnSpLocks/>
          </p:cNvCxnSpPr>
          <p:nvPr/>
        </p:nvCxnSpPr>
        <p:spPr>
          <a:xfrm flipV="1">
            <a:off x="9884213" y="4508644"/>
            <a:ext cx="697734" cy="1437148"/>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87" name="Connettore diritto 186">
            <a:extLst>
              <a:ext uri="{FF2B5EF4-FFF2-40B4-BE49-F238E27FC236}">
                <a16:creationId xmlns:a16="http://schemas.microsoft.com/office/drawing/2014/main" id="{F6306B79-81CB-61A8-8023-684B88ECCA7F}"/>
              </a:ext>
            </a:extLst>
          </p:cNvPr>
          <p:cNvCxnSpPr>
            <a:cxnSpLocks/>
          </p:cNvCxnSpPr>
          <p:nvPr/>
        </p:nvCxnSpPr>
        <p:spPr>
          <a:xfrm flipV="1">
            <a:off x="7273926" y="4736759"/>
            <a:ext cx="1448025" cy="151328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0" name="Connettore diritto 189">
            <a:extLst>
              <a:ext uri="{FF2B5EF4-FFF2-40B4-BE49-F238E27FC236}">
                <a16:creationId xmlns:a16="http://schemas.microsoft.com/office/drawing/2014/main" id="{889ADB99-810A-7E03-8E6A-7C6CB3685957}"/>
              </a:ext>
            </a:extLst>
          </p:cNvPr>
          <p:cNvCxnSpPr>
            <a:cxnSpLocks/>
          </p:cNvCxnSpPr>
          <p:nvPr/>
        </p:nvCxnSpPr>
        <p:spPr>
          <a:xfrm flipV="1">
            <a:off x="7272107" y="4736759"/>
            <a:ext cx="2603421" cy="151328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5" name="Connettore diritto 194">
            <a:extLst>
              <a:ext uri="{FF2B5EF4-FFF2-40B4-BE49-F238E27FC236}">
                <a16:creationId xmlns:a16="http://schemas.microsoft.com/office/drawing/2014/main" id="{4C450EAD-0394-7489-3B8E-8606C1D9DBDF}"/>
              </a:ext>
            </a:extLst>
          </p:cNvPr>
          <p:cNvCxnSpPr>
            <a:cxnSpLocks/>
          </p:cNvCxnSpPr>
          <p:nvPr/>
        </p:nvCxnSpPr>
        <p:spPr>
          <a:xfrm flipV="1">
            <a:off x="7404100" y="5953134"/>
            <a:ext cx="2479781" cy="512012"/>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99" name="Connettore diritto 198">
            <a:extLst>
              <a:ext uri="{FF2B5EF4-FFF2-40B4-BE49-F238E27FC236}">
                <a16:creationId xmlns:a16="http://schemas.microsoft.com/office/drawing/2014/main" id="{F28BEAFA-7F61-05D5-6399-4C0377FB379F}"/>
              </a:ext>
            </a:extLst>
          </p:cNvPr>
          <p:cNvCxnSpPr>
            <a:cxnSpLocks/>
          </p:cNvCxnSpPr>
          <p:nvPr/>
        </p:nvCxnSpPr>
        <p:spPr>
          <a:xfrm flipV="1">
            <a:off x="7404100" y="5955328"/>
            <a:ext cx="1326204" cy="466397"/>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pic>
        <p:nvPicPr>
          <p:cNvPr id="203" name="Elemento grafico 202" descr="Videocamera">
            <a:extLst>
              <a:ext uri="{FF2B5EF4-FFF2-40B4-BE49-F238E27FC236}">
                <a16:creationId xmlns:a16="http://schemas.microsoft.com/office/drawing/2014/main" id="{3F36473A-0AA9-AD74-5385-CF482E6C39A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20342727">
            <a:off x="6528805" y="5891374"/>
            <a:ext cx="914400" cy="914400"/>
          </a:xfrm>
          <a:prstGeom prst="rect">
            <a:avLst/>
          </a:prstGeom>
        </p:spPr>
      </p:pic>
      <p:sp>
        <p:nvSpPr>
          <p:cNvPr id="218" name="CasellaDiTesto 217">
            <a:extLst>
              <a:ext uri="{FF2B5EF4-FFF2-40B4-BE49-F238E27FC236}">
                <a16:creationId xmlns:a16="http://schemas.microsoft.com/office/drawing/2014/main" id="{80D0DDC0-80FF-E2AE-C33D-C23206FED36C}"/>
              </a:ext>
            </a:extLst>
          </p:cNvPr>
          <p:cNvSpPr txBox="1"/>
          <p:nvPr/>
        </p:nvSpPr>
        <p:spPr>
          <a:xfrm>
            <a:off x="9216507" y="2234041"/>
            <a:ext cx="2859909" cy="646331"/>
          </a:xfrm>
          <a:prstGeom prst="rect">
            <a:avLst/>
          </a:prstGeom>
          <a:noFill/>
        </p:spPr>
        <p:txBody>
          <a:bodyPr wrap="square" rtlCol="0">
            <a:spAutoFit/>
          </a:bodyPr>
          <a:lstStyle/>
          <a:p>
            <a:pPr algn="ctr"/>
            <a:r>
              <a:rPr lang="en-GB" b="1" dirty="0"/>
              <a:t>Lastra </a:t>
            </a:r>
            <a:r>
              <a:rPr lang="en-GB" b="1" dirty="0" err="1"/>
              <a:t>fotografica</a:t>
            </a:r>
            <a:r>
              <a:rPr lang="en-GB" b="1" dirty="0"/>
              <a:t> in </a:t>
            </a:r>
            <a:r>
              <a:rPr lang="en-GB" b="1" dirty="0" err="1"/>
              <a:t>vetro</a:t>
            </a:r>
            <a:endParaRPr lang="en-GB" b="1" dirty="0"/>
          </a:p>
          <a:p>
            <a:pPr algn="ctr"/>
            <a:r>
              <a:rPr lang="en-GB" dirty="0"/>
              <a:t>(</a:t>
            </a:r>
            <a:r>
              <a:rPr lang="en-GB" dirty="0" err="1"/>
              <a:t>multipositivo</a:t>
            </a:r>
            <a:r>
              <a:rPr lang="en-GB" dirty="0"/>
              <a:t>)</a:t>
            </a:r>
          </a:p>
        </p:txBody>
      </p:sp>
      <p:sp>
        <p:nvSpPr>
          <p:cNvPr id="220" name="CasellaDiTesto 219">
            <a:extLst>
              <a:ext uri="{FF2B5EF4-FFF2-40B4-BE49-F238E27FC236}">
                <a16:creationId xmlns:a16="http://schemas.microsoft.com/office/drawing/2014/main" id="{4E9B6130-96CC-82AC-6CC8-31817E5462E9}"/>
              </a:ext>
            </a:extLst>
          </p:cNvPr>
          <p:cNvSpPr txBox="1"/>
          <p:nvPr/>
        </p:nvSpPr>
        <p:spPr>
          <a:xfrm>
            <a:off x="7671762" y="6098586"/>
            <a:ext cx="3295854" cy="646331"/>
          </a:xfrm>
          <a:prstGeom prst="rect">
            <a:avLst/>
          </a:prstGeom>
          <a:noFill/>
        </p:spPr>
        <p:txBody>
          <a:bodyPr wrap="square" rtlCol="0">
            <a:spAutoFit/>
          </a:bodyPr>
          <a:lstStyle/>
          <a:p>
            <a:pPr algn="ctr"/>
            <a:r>
              <a:rPr lang="en-GB" b="1" dirty="0" err="1"/>
              <a:t>Negativo</a:t>
            </a:r>
            <a:r>
              <a:rPr lang="en-GB" b="1" dirty="0"/>
              <a:t> </a:t>
            </a:r>
            <a:r>
              <a:rPr lang="en-GB" b="1" dirty="0" err="1"/>
              <a:t>principale</a:t>
            </a:r>
            <a:endParaRPr lang="en-GB" b="1" dirty="0"/>
          </a:p>
          <a:p>
            <a:pPr algn="ctr"/>
            <a:r>
              <a:rPr lang="en-GB" dirty="0"/>
              <a:t>(</a:t>
            </a:r>
            <a:r>
              <a:rPr lang="en-GB" dirty="0" err="1"/>
              <a:t>negativo</a:t>
            </a:r>
            <a:r>
              <a:rPr lang="en-GB" dirty="0"/>
              <a:t> di </a:t>
            </a:r>
            <a:r>
              <a:rPr lang="en-GB" dirty="0" err="1"/>
              <a:t>grandi</a:t>
            </a:r>
            <a:r>
              <a:rPr lang="en-GB" dirty="0"/>
              <a:t> </a:t>
            </a:r>
            <a:r>
              <a:rPr lang="en-GB" dirty="0" err="1"/>
              <a:t>dimensioni</a:t>
            </a:r>
            <a:r>
              <a:rPr lang="en-GB" dirty="0"/>
              <a:t>)</a:t>
            </a:r>
          </a:p>
        </p:txBody>
      </p:sp>
      <p:sp>
        <p:nvSpPr>
          <p:cNvPr id="3" name="Rettangolo 2">
            <a:extLst>
              <a:ext uri="{FF2B5EF4-FFF2-40B4-BE49-F238E27FC236}">
                <a16:creationId xmlns:a16="http://schemas.microsoft.com/office/drawing/2014/main" id="{B57249FD-878F-B598-5487-B964DC313E51}"/>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245619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45640-6429-BF9A-E1DC-C6E6471E41FA}"/>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DB774B87-24EA-B35F-56CD-2047F735AC38}"/>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9">
            <a:extLst>
              <a:ext uri="{FF2B5EF4-FFF2-40B4-BE49-F238E27FC236}">
                <a16:creationId xmlns:a16="http://schemas.microsoft.com/office/drawing/2014/main" id="{6221F3A8-7BCF-4DC4-0EEA-AA474033F610}"/>
              </a:ext>
            </a:extLst>
          </p:cNvPr>
          <p:cNvPicPr>
            <a:picLocks noChangeAspect="1"/>
          </p:cNvPicPr>
          <p:nvPr/>
        </p:nvPicPr>
        <p:blipFill>
          <a:blip r:embed="rId2"/>
          <a:stretch>
            <a:fillRect/>
          </a:stretch>
        </p:blipFill>
        <p:spPr bwMode="auto">
          <a:xfrm>
            <a:off x="8469410" y="989765"/>
            <a:ext cx="2683510" cy="2734310"/>
          </a:xfrm>
          <a:prstGeom prst="rect">
            <a:avLst/>
          </a:prstGeom>
        </p:spPr>
      </p:pic>
      <p:sp>
        <p:nvSpPr>
          <p:cNvPr id="7" name="CasellaDiTesto 6">
            <a:extLst>
              <a:ext uri="{FF2B5EF4-FFF2-40B4-BE49-F238E27FC236}">
                <a16:creationId xmlns:a16="http://schemas.microsoft.com/office/drawing/2014/main" id="{7490F52C-5E87-DBE0-33CD-3448AB32E72B}"/>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tecnica di stampa rotocalcografica (difetti)</a:t>
            </a:r>
          </a:p>
        </p:txBody>
      </p:sp>
      <p:sp>
        <p:nvSpPr>
          <p:cNvPr id="8" name="CasellaDiTesto 7">
            <a:extLst>
              <a:ext uri="{FF2B5EF4-FFF2-40B4-BE49-F238E27FC236}">
                <a16:creationId xmlns:a16="http://schemas.microsoft.com/office/drawing/2014/main" id="{80C3F525-D884-C795-EB79-294445F733A3}"/>
              </a:ext>
            </a:extLst>
          </p:cNvPr>
          <p:cNvSpPr txBox="1"/>
          <p:nvPr/>
        </p:nvSpPr>
        <p:spPr>
          <a:xfrm>
            <a:off x="435795" y="989765"/>
            <a:ext cx="7750262" cy="3416320"/>
          </a:xfrm>
          <a:prstGeom prst="rect">
            <a:avLst/>
          </a:prstGeom>
          <a:noFill/>
        </p:spPr>
        <p:txBody>
          <a:bodyPr wrap="square" rtlCol="0">
            <a:spAutoFit/>
          </a:bodyPr>
          <a:lstStyle/>
          <a:p>
            <a:pPr algn="just"/>
            <a:r>
              <a:rPr lang="it-IT" b="1" dirty="0"/>
              <a:t>Il tempo di esposizione</a:t>
            </a:r>
            <a:r>
              <a:rPr lang="it-IT" dirty="0"/>
              <a:t>, poi controllato a macchina, nei  primi anni di produzione era operato a potevano esserci errori sui tempi di esposizione; un esempio abbastanza famoso, si ritrova nella </a:t>
            </a:r>
            <a:r>
              <a:rPr lang="it-IT" b="1" dirty="0"/>
              <a:t>serie “Conciliazione” della Città del Vaticano, </a:t>
            </a:r>
            <a:r>
              <a:rPr lang="it-IT" dirty="0"/>
              <a:t>in cui il valore da 5  lire, in posizione 70 del foglio da cento, nel primo gruppo (quindi un francobollo su 400) è di un colore più chiaro degli altri avendo ricevuto un tempo di esposizione diverso.</a:t>
            </a:r>
          </a:p>
          <a:p>
            <a:pPr algn="just"/>
            <a:endParaRPr lang="it-IT" dirty="0"/>
          </a:p>
          <a:p>
            <a:pPr algn="just"/>
            <a:r>
              <a:rPr lang="it-IT" dirty="0"/>
              <a:t>Per il gioco positivi/negativi/positivi/negativi questo tempo di esposizione in questo caso è stato più corto degli altri, al contrario di quello che verrebbe pensato intuitivamente.</a:t>
            </a:r>
          </a:p>
          <a:p>
            <a:pPr algn="just"/>
            <a:endParaRPr lang="it-IT" b="1" dirty="0"/>
          </a:p>
          <a:p>
            <a:pPr algn="just"/>
            <a:endParaRPr lang="it-IT" b="1" dirty="0"/>
          </a:p>
        </p:txBody>
      </p:sp>
      <p:sp>
        <p:nvSpPr>
          <p:cNvPr id="9" name="Freccia a sinistra 8">
            <a:extLst>
              <a:ext uri="{FF2B5EF4-FFF2-40B4-BE49-F238E27FC236}">
                <a16:creationId xmlns:a16="http://schemas.microsoft.com/office/drawing/2014/main" id="{ED601F3B-4A61-81BF-8A12-C88CBF8E052D}"/>
              </a:ext>
            </a:extLst>
          </p:cNvPr>
          <p:cNvSpPr/>
          <p:nvPr/>
        </p:nvSpPr>
        <p:spPr>
          <a:xfrm rot="19368907">
            <a:off x="10922865" y="1783109"/>
            <a:ext cx="464091" cy="319315"/>
          </a:xfrm>
          <a:prstGeom prst="leftArrow">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asellaDiTesto 18">
            <a:extLst>
              <a:ext uri="{FF2B5EF4-FFF2-40B4-BE49-F238E27FC236}">
                <a16:creationId xmlns:a16="http://schemas.microsoft.com/office/drawing/2014/main" id="{5817265D-1C4C-1B66-A610-62918BA273C8}"/>
              </a:ext>
            </a:extLst>
          </p:cNvPr>
          <p:cNvSpPr txBox="1"/>
          <p:nvPr/>
        </p:nvSpPr>
        <p:spPr>
          <a:xfrm>
            <a:off x="11762729" y="6401355"/>
            <a:ext cx="351483" cy="369332"/>
          </a:xfrm>
          <a:prstGeom prst="rect">
            <a:avLst/>
          </a:prstGeom>
          <a:noFill/>
        </p:spPr>
        <p:txBody>
          <a:bodyPr wrap="square" rtlCol="0">
            <a:spAutoFit/>
          </a:bodyPr>
          <a:lstStyle/>
          <a:p>
            <a:r>
              <a:rPr lang="en-GB" dirty="0"/>
              <a:t>8</a:t>
            </a:r>
          </a:p>
        </p:txBody>
      </p:sp>
    </p:spTree>
    <p:extLst>
      <p:ext uri="{BB962C8B-B14F-4D97-AF65-F5344CB8AC3E}">
        <p14:creationId xmlns:p14="http://schemas.microsoft.com/office/powerpoint/2010/main" val="40227509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ECE6B-BA89-68D9-F620-847925D6195A}"/>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D7C13DDA-5157-CEB3-89BA-0B50BC788B40}"/>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9">
            <a:extLst>
              <a:ext uri="{FF2B5EF4-FFF2-40B4-BE49-F238E27FC236}">
                <a16:creationId xmlns:a16="http://schemas.microsoft.com/office/drawing/2014/main" id="{CBDB5419-CBF7-1D88-1E98-1E899D5C5C73}"/>
              </a:ext>
            </a:extLst>
          </p:cNvPr>
          <p:cNvPicPr>
            <a:picLocks noChangeAspect="1"/>
          </p:cNvPicPr>
          <p:nvPr/>
        </p:nvPicPr>
        <p:blipFill>
          <a:blip r:embed="rId2"/>
          <a:stretch>
            <a:fillRect/>
          </a:stretch>
        </p:blipFill>
        <p:spPr bwMode="auto">
          <a:xfrm>
            <a:off x="8469410" y="989765"/>
            <a:ext cx="2683510" cy="2734310"/>
          </a:xfrm>
          <a:prstGeom prst="rect">
            <a:avLst/>
          </a:prstGeom>
        </p:spPr>
      </p:pic>
      <p:sp>
        <p:nvSpPr>
          <p:cNvPr id="7" name="CasellaDiTesto 6">
            <a:extLst>
              <a:ext uri="{FF2B5EF4-FFF2-40B4-BE49-F238E27FC236}">
                <a16:creationId xmlns:a16="http://schemas.microsoft.com/office/drawing/2014/main" id="{4A77E487-DAEE-438D-F8A8-E0194A1EBA1E}"/>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tecnica di stampa rotocalcografica (difetti)</a:t>
            </a:r>
          </a:p>
        </p:txBody>
      </p:sp>
      <p:sp>
        <p:nvSpPr>
          <p:cNvPr id="8" name="CasellaDiTesto 7">
            <a:extLst>
              <a:ext uri="{FF2B5EF4-FFF2-40B4-BE49-F238E27FC236}">
                <a16:creationId xmlns:a16="http://schemas.microsoft.com/office/drawing/2014/main" id="{12532BB1-BE5A-41B3-1394-B08306FB1328}"/>
              </a:ext>
            </a:extLst>
          </p:cNvPr>
          <p:cNvSpPr txBox="1"/>
          <p:nvPr/>
        </p:nvSpPr>
        <p:spPr>
          <a:xfrm>
            <a:off x="435795" y="989765"/>
            <a:ext cx="7750262" cy="5909310"/>
          </a:xfrm>
          <a:prstGeom prst="rect">
            <a:avLst/>
          </a:prstGeom>
          <a:noFill/>
        </p:spPr>
        <p:txBody>
          <a:bodyPr wrap="square" rtlCol="0">
            <a:spAutoFit/>
          </a:bodyPr>
          <a:lstStyle/>
          <a:p>
            <a:pPr algn="just"/>
            <a:r>
              <a:rPr lang="it-IT" b="1" dirty="0"/>
              <a:t>Il tempo di esposizione</a:t>
            </a:r>
            <a:r>
              <a:rPr lang="it-IT" dirty="0"/>
              <a:t>, poi controllato a macchina, nei  primi anni di produzione era operato a potevano esserci errori sui tempi di esposizione; un esempio abbastanza famoso, si ritrova nella </a:t>
            </a:r>
            <a:r>
              <a:rPr lang="it-IT" b="1" dirty="0"/>
              <a:t>serie “Conciliazione” della Città del Vaticano, </a:t>
            </a:r>
            <a:r>
              <a:rPr lang="it-IT" dirty="0"/>
              <a:t>in cui il valore da 5  lire, in posizione 70 del foglio da cento, nel primo gruppo (quindi un francobollo su 400) è di un colore più chiaro degli altri avendo ricevuto un tempo di esposizione diverso.</a:t>
            </a:r>
          </a:p>
          <a:p>
            <a:pPr algn="just"/>
            <a:endParaRPr lang="it-IT" dirty="0"/>
          </a:p>
          <a:p>
            <a:pPr algn="just"/>
            <a:r>
              <a:rPr lang="it-IT" dirty="0"/>
              <a:t>Per il gioco positivi/negativi/positivi/negativi questo tempo di esposizione in questo caso è stato più corto degli altri, al contrario di quello che verrebbe pensato intuitivamente.</a:t>
            </a:r>
          </a:p>
          <a:p>
            <a:pPr algn="just"/>
            <a:endParaRPr lang="it-IT" b="1" dirty="0"/>
          </a:p>
          <a:p>
            <a:endParaRPr lang="it-IT" b="1" dirty="0"/>
          </a:p>
          <a:p>
            <a:endParaRPr lang="it-IT" b="1" dirty="0"/>
          </a:p>
          <a:p>
            <a:pPr algn="just"/>
            <a:r>
              <a:rPr lang="it-IT" dirty="0"/>
              <a:t>Un altro esempio di errore, anche se non  conosco esempi su francobolli  dell’area italiana, è una </a:t>
            </a:r>
            <a:r>
              <a:rPr lang="it-IT" b="1" dirty="0"/>
              <a:t>doppia esposizione </a:t>
            </a:r>
            <a:r>
              <a:rPr lang="it-IT" dirty="0"/>
              <a:t>del negativo principale sul vetro.</a:t>
            </a:r>
          </a:p>
          <a:p>
            <a:pPr algn="just"/>
            <a:endParaRPr lang="it-IT" dirty="0"/>
          </a:p>
          <a:p>
            <a:r>
              <a:rPr lang="it-IT" dirty="0"/>
              <a:t>In posizione 2 e 3, nell’esempio, si notano le “D” di corpo diverso, generate da due consecutive esposizioni in cui la lastra o il negativo sono stati leggermente spostati orizzontalmente.</a:t>
            </a:r>
          </a:p>
          <a:p>
            <a:r>
              <a:rPr lang="it-IT" b="1" dirty="0"/>
              <a:t> </a:t>
            </a:r>
            <a:endParaRPr lang="it-IT" dirty="0"/>
          </a:p>
          <a:p>
            <a:pPr algn="just"/>
            <a:endParaRPr lang="it-IT" b="1" dirty="0"/>
          </a:p>
        </p:txBody>
      </p:sp>
      <p:sp>
        <p:nvSpPr>
          <p:cNvPr id="9" name="Freccia a sinistra 8">
            <a:extLst>
              <a:ext uri="{FF2B5EF4-FFF2-40B4-BE49-F238E27FC236}">
                <a16:creationId xmlns:a16="http://schemas.microsoft.com/office/drawing/2014/main" id="{BF99E683-7628-C063-0D9C-1908A6D9C2DB}"/>
              </a:ext>
            </a:extLst>
          </p:cNvPr>
          <p:cNvSpPr/>
          <p:nvPr/>
        </p:nvSpPr>
        <p:spPr>
          <a:xfrm rot="19368907">
            <a:off x="10922865" y="1783109"/>
            <a:ext cx="464091" cy="319315"/>
          </a:xfrm>
          <a:prstGeom prst="leftArrow">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Immagine10">
            <a:extLst>
              <a:ext uri="{FF2B5EF4-FFF2-40B4-BE49-F238E27FC236}">
                <a16:creationId xmlns:a16="http://schemas.microsoft.com/office/drawing/2014/main" id="{7EECBBFA-D6E6-A5E1-1017-08A1444B156D}"/>
              </a:ext>
            </a:extLst>
          </p:cNvPr>
          <p:cNvPicPr>
            <a:picLocks noChangeAspect="1"/>
          </p:cNvPicPr>
          <p:nvPr/>
        </p:nvPicPr>
        <p:blipFill>
          <a:blip r:embed="rId3"/>
          <a:stretch>
            <a:fillRect/>
          </a:stretch>
        </p:blipFill>
        <p:spPr bwMode="auto">
          <a:xfrm>
            <a:off x="8447659" y="4409633"/>
            <a:ext cx="2694385" cy="2230513"/>
          </a:xfrm>
          <a:prstGeom prst="rect">
            <a:avLst/>
          </a:prstGeom>
        </p:spPr>
      </p:pic>
      <p:sp>
        <p:nvSpPr>
          <p:cNvPr id="15" name="Freccia a sinistra 14">
            <a:extLst>
              <a:ext uri="{FF2B5EF4-FFF2-40B4-BE49-F238E27FC236}">
                <a16:creationId xmlns:a16="http://schemas.microsoft.com/office/drawing/2014/main" id="{A9662394-C457-B3C4-D057-63C737348413}"/>
              </a:ext>
            </a:extLst>
          </p:cNvPr>
          <p:cNvSpPr/>
          <p:nvPr/>
        </p:nvSpPr>
        <p:spPr>
          <a:xfrm rot="16200000">
            <a:off x="9738777" y="4017930"/>
            <a:ext cx="464091" cy="319315"/>
          </a:xfrm>
          <a:prstGeom prst="lef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ccia a sinistra 16">
            <a:extLst>
              <a:ext uri="{FF2B5EF4-FFF2-40B4-BE49-F238E27FC236}">
                <a16:creationId xmlns:a16="http://schemas.microsoft.com/office/drawing/2014/main" id="{36B6B24F-60DE-4AA1-99C2-549EA2C618E0}"/>
              </a:ext>
            </a:extLst>
          </p:cNvPr>
          <p:cNvSpPr/>
          <p:nvPr/>
        </p:nvSpPr>
        <p:spPr>
          <a:xfrm rot="16200000">
            <a:off x="10595116" y="4032421"/>
            <a:ext cx="464091" cy="319315"/>
          </a:xfrm>
          <a:prstGeom prst="lef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CasellaDiTesto 18">
            <a:extLst>
              <a:ext uri="{FF2B5EF4-FFF2-40B4-BE49-F238E27FC236}">
                <a16:creationId xmlns:a16="http://schemas.microsoft.com/office/drawing/2014/main" id="{2F81C347-CFE6-9B7E-AF22-ED10E8BE9313}"/>
              </a:ext>
            </a:extLst>
          </p:cNvPr>
          <p:cNvSpPr txBox="1"/>
          <p:nvPr/>
        </p:nvSpPr>
        <p:spPr>
          <a:xfrm>
            <a:off x="11762729" y="6401355"/>
            <a:ext cx="351483" cy="369332"/>
          </a:xfrm>
          <a:prstGeom prst="rect">
            <a:avLst/>
          </a:prstGeom>
          <a:noFill/>
        </p:spPr>
        <p:txBody>
          <a:bodyPr wrap="square" rtlCol="0">
            <a:spAutoFit/>
          </a:bodyPr>
          <a:lstStyle/>
          <a:p>
            <a:r>
              <a:rPr lang="en-GB" dirty="0"/>
              <a:t>8</a:t>
            </a:r>
          </a:p>
        </p:txBody>
      </p:sp>
    </p:spTree>
    <p:extLst>
      <p:ext uri="{BB962C8B-B14F-4D97-AF65-F5344CB8AC3E}">
        <p14:creationId xmlns:p14="http://schemas.microsoft.com/office/powerpoint/2010/main" val="25472283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42E84-A1D7-93AC-4767-F843955DD9C5}"/>
            </a:ext>
          </a:extLst>
        </p:cNvPr>
        <p:cNvGrpSpPr/>
        <p:nvPr/>
      </p:nvGrpSpPr>
      <p:grpSpPr>
        <a:xfrm>
          <a:off x="0" y="0"/>
          <a:ext cx="0" cy="0"/>
          <a:chOff x="0" y="0"/>
          <a:chExt cx="0" cy="0"/>
        </a:xfrm>
      </p:grpSpPr>
      <p:sp>
        <p:nvSpPr>
          <p:cNvPr id="4" name="CasellaDiTesto 3">
            <a:extLst>
              <a:ext uri="{FF2B5EF4-FFF2-40B4-BE49-F238E27FC236}">
                <a16:creationId xmlns:a16="http://schemas.microsoft.com/office/drawing/2014/main" id="{46B01882-ADC0-2AB9-9183-2CEFD0963213}"/>
              </a:ext>
            </a:extLst>
          </p:cNvPr>
          <p:cNvSpPr txBox="1"/>
          <p:nvPr/>
        </p:nvSpPr>
        <p:spPr>
          <a:xfrm>
            <a:off x="662350" y="867155"/>
            <a:ext cx="7639822" cy="5909310"/>
          </a:xfrm>
          <a:prstGeom prst="rect">
            <a:avLst/>
          </a:prstGeom>
          <a:noFill/>
        </p:spPr>
        <p:txBody>
          <a:bodyPr wrap="square" rtlCol="0">
            <a:spAutoFit/>
          </a:bodyPr>
          <a:lstStyle/>
          <a:p>
            <a:pPr algn="just"/>
            <a:r>
              <a:rPr lang="it-IT" b="1" dirty="0"/>
              <a:t>3.   Impressione del foglio su gelatina bicromata</a:t>
            </a:r>
          </a:p>
          <a:p>
            <a:pPr algn="just"/>
            <a:r>
              <a:rPr lang="it-IT" dirty="0"/>
              <a:t>Il vetro ottenuto con le 400 impronte a questo punto veniva utilizzato per impressionare  uno strato di </a:t>
            </a:r>
            <a:r>
              <a:rPr lang="it-IT" b="1" dirty="0"/>
              <a:t>gelatina bicromata,</a:t>
            </a:r>
            <a:r>
              <a:rPr lang="it-IT" dirty="0"/>
              <a:t> molto utilizzata in fotografia; la sua caratteristica era quella di indurirsi per esposizione alla luce (più luce = più durezza).</a:t>
            </a:r>
          </a:p>
          <a:p>
            <a:pPr algn="just"/>
            <a:endParaRPr lang="it-IT" dirty="0"/>
          </a:p>
          <a:p>
            <a:pPr algn="just"/>
            <a:r>
              <a:rPr lang="it-IT" dirty="0"/>
              <a:t>Sulla gelatina veniva impresso anche il numero del vetro, riportato in basso nel foglio. Di tale numerazione sono rimasti pochissimi esempi.</a:t>
            </a:r>
          </a:p>
          <a:p>
            <a:pPr algn="just"/>
            <a:endParaRPr lang="it-IT" dirty="0"/>
          </a:p>
          <a:p>
            <a:pPr algn="just"/>
            <a:endParaRPr lang="it-IT" dirty="0"/>
          </a:p>
          <a:p>
            <a:pPr algn="just"/>
            <a:endParaRPr lang="it-IT" dirty="0"/>
          </a:p>
          <a:p>
            <a:pPr algn="just"/>
            <a:endParaRPr lang="it-IT" dirty="0"/>
          </a:p>
          <a:p>
            <a:pPr algn="just"/>
            <a:endParaRPr lang="it-IT" dirty="0"/>
          </a:p>
          <a:p>
            <a:pPr algn="just"/>
            <a:endParaRPr lang="it-IT" dirty="0"/>
          </a:p>
          <a:p>
            <a:pPr algn="just"/>
            <a:endParaRPr lang="it-IT" dirty="0"/>
          </a:p>
          <a:p>
            <a:pPr algn="just"/>
            <a:endParaRPr lang="it-IT" dirty="0"/>
          </a:p>
          <a:p>
            <a:pPr algn="just"/>
            <a:endParaRPr lang="it-IT" dirty="0"/>
          </a:p>
          <a:p>
            <a:pPr algn="just"/>
            <a:endParaRPr lang="it-IT" dirty="0"/>
          </a:p>
          <a:p>
            <a:pPr algn="just"/>
            <a:r>
              <a:rPr lang="it-IT" dirty="0"/>
              <a:t>In questo esempio, la </a:t>
            </a:r>
            <a:r>
              <a:rPr lang="it-IT" b="1" dirty="0"/>
              <a:t>prima tiratura del 10 centesimi della serie Imperiale,</a:t>
            </a:r>
            <a:r>
              <a:rPr lang="it-IT" dirty="0"/>
              <a:t> sotto la posizione 95 del foglio e riportato il numero </a:t>
            </a:r>
            <a:r>
              <a:rPr lang="it-IT" b="1" dirty="0"/>
              <a:t>127</a:t>
            </a:r>
            <a:r>
              <a:rPr lang="it-IT" dirty="0"/>
              <a:t>  che identificava il “Vetro“.</a:t>
            </a:r>
          </a:p>
        </p:txBody>
      </p:sp>
      <p:sp>
        <p:nvSpPr>
          <p:cNvPr id="6" name="CasellaDiTesto 5">
            <a:extLst>
              <a:ext uri="{FF2B5EF4-FFF2-40B4-BE49-F238E27FC236}">
                <a16:creationId xmlns:a16="http://schemas.microsoft.com/office/drawing/2014/main" id="{F966F0FC-3276-5D96-7A11-8B8EE91F5456}"/>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La tecnica di stampa rotocalcografica</a:t>
            </a:r>
          </a:p>
        </p:txBody>
      </p:sp>
      <p:pic>
        <p:nvPicPr>
          <p:cNvPr id="34" name="Immagine11">
            <a:extLst>
              <a:ext uri="{FF2B5EF4-FFF2-40B4-BE49-F238E27FC236}">
                <a16:creationId xmlns:a16="http://schemas.microsoft.com/office/drawing/2014/main" id="{89258D7C-AFF6-EF57-6708-DD068A08E112}"/>
              </a:ext>
            </a:extLst>
          </p:cNvPr>
          <p:cNvPicPr>
            <a:picLocks noChangeAspect="1"/>
          </p:cNvPicPr>
          <p:nvPr/>
        </p:nvPicPr>
        <p:blipFill>
          <a:blip r:embed="rId2"/>
          <a:stretch>
            <a:fillRect/>
          </a:stretch>
        </p:blipFill>
        <p:spPr bwMode="auto">
          <a:xfrm>
            <a:off x="752290" y="3456047"/>
            <a:ext cx="3417756" cy="1974419"/>
          </a:xfrm>
          <a:prstGeom prst="rect">
            <a:avLst/>
          </a:prstGeom>
        </p:spPr>
      </p:pic>
      <p:sp>
        <p:nvSpPr>
          <p:cNvPr id="36" name="CasellaDiTesto 35">
            <a:extLst>
              <a:ext uri="{FF2B5EF4-FFF2-40B4-BE49-F238E27FC236}">
                <a16:creationId xmlns:a16="http://schemas.microsoft.com/office/drawing/2014/main" id="{BD7DD918-67DC-3861-F205-31F9B4EC0176}"/>
              </a:ext>
            </a:extLst>
          </p:cNvPr>
          <p:cNvSpPr txBox="1"/>
          <p:nvPr/>
        </p:nvSpPr>
        <p:spPr>
          <a:xfrm>
            <a:off x="11762729" y="6401355"/>
            <a:ext cx="351483" cy="369332"/>
          </a:xfrm>
          <a:prstGeom prst="rect">
            <a:avLst/>
          </a:prstGeom>
          <a:noFill/>
        </p:spPr>
        <p:txBody>
          <a:bodyPr wrap="square" rtlCol="0">
            <a:spAutoFit/>
          </a:bodyPr>
          <a:lstStyle/>
          <a:p>
            <a:r>
              <a:rPr lang="en-GB" dirty="0"/>
              <a:t>9</a:t>
            </a:r>
          </a:p>
        </p:txBody>
      </p:sp>
      <p:pic>
        <p:nvPicPr>
          <p:cNvPr id="3" name="Immagine 2">
            <a:extLst>
              <a:ext uri="{FF2B5EF4-FFF2-40B4-BE49-F238E27FC236}">
                <a16:creationId xmlns:a16="http://schemas.microsoft.com/office/drawing/2014/main" id="{21416D6C-4BA9-6610-61F7-BCCBDC5CBA28}"/>
              </a:ext>
            </a:extLst>
          </p:cNvPr>
          <p:cNvPicPr>
            <a:picLocks noChangeAspect="1"/>
          </p:cNvPicPr>
          <p:nvPr/>
        </p:nvPicPr>
        <p:blipFill>
          <a:blip r:embed="rId3"/>
          <a:stretch>
            <a:fillRect/>
          </a:stretch>
        </p:blipFill>
        <p:spPr>
          <a:xfrm>
            <a:off x="4865307" y="4257090"/>
            <a:ext cx="1805806" cy="1180940"/>
          </a:xfrm>
          <a:prstGeom prst="rect">
            <a:avLst/>
          </a:prstGeom>
        </p:spPr>
      </p:pic>
      <p:sp>
        <p:nvSpPr>
          <p:cNvPr id="7" name="Rettangolo 6">
            <a:extLst>
              <a:ext uri="{FF2B5EF4-FFF2-40B4-BE49-F238E27FC236}">
                <a16:creationId xmlns:a16="http://schemas.microsoft.com/office/drawing/2014/main" id="{6261977B-F024-E4CC-72BF-98DEF6CB9211}"/>
              </a:ext>
            </a:extLst>
          </p:cNvPr>
          <p:cNvSpPr/>
          <p:nvPr/>
        </p:nvSpPr>
        <p:spPr>
          <a:xfrm>
            <a:off x="4862286" y="4238171"/>
            <a:ext cx="1805806" cy="1192295"/>
          </a:xfrm>
          <a:prstGeom prst="rect">
            <a:avLst/>
          </a:prstGeom>
          <a:noFill/>
          <a:ln w="28575">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ttangolo 11">
            <a:extLst>
              <a:ext uri="{FF2B5EF4-FFF2-40B4-BE49-F238E27FC236}">
                <a16:creationId xmlns:a16="http://schemas.microsoft.com/office/drawing/2014/main" id="{36CA47D8-3914-B537-871C-2CE853CBE9E3}"/>
              </a:ext>
            </a:extLst>
          </p:cNvPr>
          <p:cNvSpPr/>
          <p:nvPr/>
        </p:nvSpPr>
        <p:spPr>
          <a:xfrm>
            <a:off x="2247084" y="4717143"/>
            <a:ext cx="499246" cy="325486"/>
          </a:xfrm>
          <a:prstGeom prst="rect">
            <a:avLst/>
          </a:prstGeom>
          <a:noFill/>
          <a:ln w="19050">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9" name="Connettore diritto 18">
            <a:extLst>
              <a:ext uri="{FF2B5EF4-FFF2-40B4-BE49-F238E27FC236}">
                <a16:creationId xmlns:a16="http://schemas.microsoft.com/office/drawing/2014/main" id="{28745C70-16C1-01E8-A857-EBE42888BFDF}"/>
              </a:ext>
            </a:extLst>
          </p:cNvPr>
          <p:cNvCxnSpPr>
            <a:cxnSpLocks/>
          </p:cNvCxnSpPr>
          <p:nvPr/>
        </p:nvCxnSpPr>
        <p:spPr>
          <a:xfrm flipV="1">
            <a:off x="2746330" y="4443256"/>
            <a:ext cx="2133967" cy="273887"/>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Connettore diritto 20">
            <a:extLst>
              <a:ext uri="{FF2B5EF4-FFF2-40B4-BE49-F238E27FC236}">
                <a16:creationId xmlns:a16="http://schemas.microsoft.com/office/drawing/2014/main" id="{CE1A8436-7674-3E46-B9D7-CFC3F7CE76F9}"/>
              </a:ext>
            </a:extLst>
          </p:cNvPr>
          <p:cNvCxnSpPr>
            <a:cxnSpLocks/>
          </p:cNvCxnSpPr>
          <p:nvPr/>
        </p:nvCxnSpPr>
        <p:spPr>
          <a:xfrm>
            <a:off x="2741347" y="5042629"/>
            <a:ext cx="2133967" cy="234221"/>
          </a:xfrm>
          <a:prstGeom prst="line">
            <a:avLst/>
          </a:prstGeom>
          <a:ln w="12700">
            <a:solidFill>
              <a:schemeClr val="accent4">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Connettore diritto 23">
            <a:extLst>
              <a:ext uri="{FF2B5EF4-FFF2-40B4-BE49-F238E27FC236}">
                <a16:creationId xmlns:a16="http://schemas.microsoft.com/office/drawing/2014/main" id="{D1F0F5FA-62C0-4E39-8C14-2A305C2F1C35}"/>
              </a:ext>
            </a:extLst>
          </p:cNvPr>
          <p:cNvCxnSpPr>
            <a:cxnSpLocks/>
          </p:cNvCxnSpPr>
          <p:nvPr/>
        </p:nvCxnSpPr>
        <p:spPr>
          <a:xfrm flipV="1">
            <a:off x="2242101" y="4257090"/>
            <a:ext cx="2633213" cy="460053"/>
          </a:xfrm>
          <a:prstGeom prst="line">
            <a:avLst/>
          </a:prstGeom>
          <a:ln w="19050">
            <a:solidFill>
              <a:schemeClr val="accent4">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7" name="Connettore diritto 26">
            <a:extLst>
              <a:ext uri="{FF2B5EF4-FFF2-40B4-BE49-F238E27FC236}">
                <a16:creationId xmlns:a16="http://schemas.microsoft.com/office/drawing/2014/main" id="{43AB682C-C8DB-6A44-6C88-48F68441A569}"/>
              </a:ext>
            </a:extLst>
          </p:cNvPr>
          <p:cNvCxnSpPr>
            <a:cxnSpLocks/>
          </p:cNvCxnSpPr>
          <p:nvPr/>
        </p:nvCxnSpPr>
        <p:spPr>
          <a:xfrm>
            <a:off x="2242101" y="5042629"/>
            <a:ext cx="2633213" cy="395401"/>
          </a:xfrm>
          <a:prstGeom prst="line">
            <a:avLst/>
          </a:prstGeom>
          <a:ln w="19050">
            <a:solidFill>
              <a:schemeClr val="accent4">
                <a:lumMod val="50000"/>
              </a:schemeClr>
            </a:solidFill>
            <a:prstDash val="lgDash"/>
          </a:ln>
        </p:spPr>
        <p:style>
          <a:lnRef idx="1">
            <a:schemeClr val="accent1"/>
          </a:lnRef>
          <a:fillRef idx="0">
            <a:schemeClr val="accent1"/>
          </a:fillRef>
          <a:effectRef idx="0">
            <a:schemeClr val="accent1"/>
          </a:effectRef>
          <a:fontRef idx="minor">
            <a:schemeClr val="tx1"/>
          </a:fontRef>
        </p:style>
      </p:cxnSp>
      <p:pic>
        <p:nvPicPr>
          <p:cNvPr id="31" name="Immagine 30">
            <a:extLst>
              <a:ext uri="{FF2B5EF4-FFF2-40B4-BE49-F238E27FC236}">
                <a16:creationId xmlns:a16="http://schemas.microsoft.com/office/drawing/2014/main" id="{E7E5230D-B269-35AB-3437-F2149CF0DAE1}"/>
              </a:ext>
            </a:extLst>
          </p:cNvPr>
          <p:cNvPicPr>
            <a:picLocks noChangeAspect="1"/>
          </p:cNvPicPr>
          <p:nvPr/>
        </p:nvPicPr>
        <p:blipFill>
          <a:blip r:embed="rId4">
            <a:duotone>
              <a:schemeClr val="accent2">
                <a:shade val="45000"/>
                <a:satMod val="135000"/>
              </a:schemeClr>
              <a:prstClr val="white"/>
            </a:duotone>
            <a:extLst>
              <a:ext uri="{BEBA8EAE-BF5A-486C-A8C5-ECC9F3942E4B}">
                <a14:imgProps xmlns:a14="http://schemas.microsoft.com/office/drawing/2010/main">
                  <a14:imgLayer r:embed="rId5">
                    <a14:imgEffect>
                      <a14:brightnessContrast bright="40000"/>
                    </a14:imgEffect>
                  </a14:imgLayer>
                </a14:imgProps>
              </a:ext>
            </a:extLst>
          </a:blip>
          <a:stretch>
            <a:fillRect/>
          </a:stretch>
        </p:blipFill>
        <p:spPr>
          <a:xfrm>
            <a:off x="9608447" y="794640"/>
            <a:ext cx="2330023" cy="2600910"/>
          </a:xfrm>
          <a:prstGeom prst="rect">
            <a:avLst/>
          </a:prstGeom>
        </p:spPr>
      </p:pic>
      <p:pic>
        <p:nvPicPr>
          <p:cNvPr id="32" name="Immagine 31">
            <a:extLst>
              <a:ext uri="{FF2B5EF4-FFF2-40B4-BE49-F238E27FC236}">
                <a16:creationId xmlns:a16="http://schemas.microsoft.com/office/drawing/2014/main" id="{664B7CEA-9EA7-EEA0-8545-8FE5911DD612}"/>
              </a:ext>
            </a:extLst>
          </p:cNvPr>
          <p:cNvPicPr>
            <a:picLocks noChangeAspect="1"/>
          </p:cNvPicPr>
          <p:nvPr/>
        </p:nvPicPr>
        <p:blipFill>
          <a:blip r:embed="rId6"/>
          <a:stretch>
            <a:fillRect/>
          </a:stretch>
        </p:blipFill>
        <p:spPr>
          <a:xfrm>
            <a:off x="8994412" y="1949408"/>
            <a:ext cx="1531235" cy="1708582"/>
          </a:xfrm>
          <a:prstGeom prst="rect">
            <a:avLst/>
          </a:prstGeom>
          <a:solidFill>
            <a:srgbClr val="2F5597"/>
          </a:solidFill>
        </p:spPr>
      </p:pic>
      <p:cxnSp>
        <p:nvCxnSpPr>
          <p:cNvPr id="33" name="Connettore diritto 32">
            <a:extLst>
              <a:ext uri="{FF2B5EF4-FFF2-40B4-BE49-F238E27FC236}">
                <a16:creationId xmlns:a16="http://schemas.microsoft.com/office/drawing/2014/main" id="{C4E99133-1B74-DBA9-8EA6-5E4FCEE13329}"/>
              </a:ext>
            </a:extLst>
          </p:cNvPr>
          <p:cNvCxnSpPr>
            <a:cxnSpLocks/>
          </p:cNvCxnSpPr>
          <p:nvPr/>
        </p:nvCxnSpPr>
        <p:spPr>
          <a:xfrm flipV="1">
            <a:off x="8072166" y="867155"/>
            <a:ext cx="1536281" cy="3061251"/>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5" name="Connettore diritto 34">
            <a:extLst>
              <a:ext uri="{FF2B5EF4-FFF2-40B4-BE49-F238E27FC236}">
                <a16:creationId xmlns:a16="http://schemas.microsoft.com/office/drawing/2014/main" id="{AD6C65E5-4A41-B108-EA90-EEF68DF95BB1}"/>
              </a:ext>
            </a:extLst>
          </p:cNvPr>
          <p:cNvCxnSpPr>
            <a:cxnSpLocks/>
          </p:cNvCxnSpPr>
          <p:nvPr/>
        </p:nvCxnSpPr>
        <p:spPr>
          <a:xfrm flipV="1">
            <a:off x="8157825" y="811666"/>
            <a:ext cx="3780645" cy="3116740"/>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7" name="Connettore diritto 36">
            <a:extLst>
              <a:ext uri="{FF2B5EF4-FFF2-40B4-BE49-F238E27FC236}">
                <a16:creationId xmlns:a16="http://schemas.microsoft.com/office/drawing/2014/main" id="{15DF0550-D22D-113F-B6FF-85A6895839DA}"/>
              </a:ext>
            </a:extLst>
          </p:cNvPr>
          <p:cNvCxnSpPr>
            <a:cxnSpLocks/>
          </p:cNvCxnSpPr>
          <p:nvPr/>
        </p:nvCxnSpPr>
        <p:spPr>
          <a:xfrm flipV="1">
            <a:off x="8072166" y="3387702"/>
            <a:ext cx="3866304" cy="645912"/>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8" name="Connettore diritto 37">
            <a:extLst>
              <a:ext uri="{FF2B5EF4-FFF2-40B4-BE49-F238E27FC236}">
                <a16:creationId xmlns:a16="http://schemas.microsoft.com/office/drawing/2014/main" id="{6D886BA9-3EAF-7F86-6F03-F8CB1059487E}"/>
              </a:ext>
            </a:extLst>
          </p:cNvPr>
          <p:cNvCxnSpPr>
            <a:cxnSpLocks/>
          </p:cNvCxnSpPr>
          <p:nvPr/>
        </p:nvCxnSpPr>
        <p:spPr>
          <a:xfrm flipV="1">
            <a:off x="8157825" y="3613863"/>
            <a:ext cx="836587" cy="370032"/>
          </a:xfrm>
          <a:prstGeom prst="line">
            <a:avLst/>
          </a:prstGeom>
          <a:ln w="28575">
            <a:solidFill>
              <a:srgbClr val="FFFF00"/>
            </a:solidFill>
          </a:ln>
        </p:spPr>
        <p:style>
          <a:lnRef idx="1">
            <a:schemeClr val="accent1"/>
          </a:lnRef>
          <a:fillRef idx="0">
            <a:schemeClr val="accent1"/>
          </a:fillRef>
          <a:effectRef idx="0">
            <a:schemeClr val="accent1"/>
          </a:effectRef>
          <a:fontRef idx="minor">
            <a:schemeClr val="tx1"/>
          </a:fontRef>
        </p:style>
      </p:cxnSp>
      <p:pic>
        <p:nvPicPr>
          <p:cNvPr id="39" name="Elemento grafico 38" descr="Videocamera">
            <a:extLst>
              <a:ext uri="{FF2B5EF4-FFF2-40B4-BE49-F238E27FC236}">
                <a16:creationId xmlns:a16="http://schemas.microsoft.com/office/drawing/2014/main" id="{EC699F20-478B-80D4-459E-1A4FD8D0BC2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0342727">
            <a:off x="7394839" y="3529759"/>
            <a:ext cx="797295" cy="797295"/>
          </a:xfrm>
          <a:prstGeom prst="rect">
            <a:avLst/>
          </a:prstGeom>
        </p:spPr>
      </p:pic>
      <p:sp>
        <p:nvSpPr>
          <p:cNvPr id="5" name="CasellaDiTesto 4">
            <a:extLst>
              <a:ext uri="{FF2B5EF4-FFF2-40B4-BE49-F238E27FC236}">
                <a16:creationId xmlns:a16="http://schemas.microsoft.com/office/drawing/2014/main" id="{C12D07A4-B97E-7582-E632-6B563CABE2CB}"/>
              </a:ext>
            </a:extLst>
          </p:cNvPr>
          <p:cNvSpPr txBox="1"/>
          <p:nvPr/>
        </p:nvSpPr>
        <p:spPr>
          <a:xfrm>
            <a:off x="8264151" y="3631094"/>
            <a:ext cx="2859909" cy="646331"/>
          </a:xfrm>
          <a:prstGeom prst="rect">
            <a:avLst/>
          </a:prstGeom>
          <a:noFill/>
        </p:spPr>
        <p:txBody>
          <a:bodyPr wrap="square" rtlCol="0">
            <a:spAutoFit/>
          </a:bodyPr>
          <a:lstStyle/>
          <a:p>
            <a:pPr algn="ctr"/>
            <a:r>
              <a:rPr lang="en-GB" b="1" dirty="0"/>
              <a:t>Lastra </a:t>
            </a:r>
            <a:r>
              <a:rPr lang="en-GB" b="1" dirty="0" err="1"/>
              <a:t>fotografica</a:t>
            </a:r>
            <a:r>
              <a:rPr lang="en-GB" b="1" dirty="0"/>
              <a:t> in </a:t>
            </a:r>
            <a:r>
              <a:rPr lang="en-GB" b="1" dirty="0" err="1"/>
              <a:t>vetro</a:t>
            </a:r>
            <a:endParaRPr lang="en-GB" b="1" dirty="0"/>
          </a:p>
          <a:p>
            <a:pPr algn="ctr"/>
            <a:r>
              <a:rPr lang="en-GB" dirty="0"/>
              <a:t>(</a:t>
            </a:r>
            <a:r>
              <a:rPr lang="en-GB" dirty="0" err="1"/>
              <a:t>multipositivo</a:t>
            </a:r>
            <a:r>
              <a:rPr lang="en-GB" dirty="0"/>
              <a:t>)</a:t>
            </a:r>
          </a:p>
        </p:txBody>
      </p:sp>
      <p:sp>
        <p:nvSpPr>
          <p:cNvPr id="9" name="CasellaDiTesto 8">
            <a:extLst>
              <a:ext uri="{FF2B5EF4-FFF2-40B4-BE49-F238E27FC236}">
                <a16:creationId xmlns:a16="http://schemas.microsoft.com/office/drawing/2014/main" id="{064597FF-BB7B-D8C9-8779-BFDCBB0791EB}"/>
              </a:ext>
            </a:extLst>
          </p:cNvPr>
          <p:cNvSpPr txBox="1"/>
          <p:nvPr/>
        </p:nvSpPr>
        <p:spPr>
          <a:xfrm>
            <a:off x="9339774" y="389779"/>
            <a:ext cx="2859909" cy="369332"/>
          </a:xfrm>
          <a:prstGeom prst="rect">
            <a:avLst/>
          </a:prstGeom>
          <a:noFill/>
        </p:spPr>
        <p:txBody>
          <a:bodyPr wrap="square" rtlCol="0">
            <a:spAutoFit/>
          </a:bodyPr>
          <a:lstStyle/>
          <a:p>
            <a:pPr algn="ctr"/>
            <a:r>
              <a:rPr lang="en-GB" b="1" dirty="0" err="1"/>
              <a:t>Gelatina</a:t>
            </a:r>
            <a:r>
              <a:rPr lang="en-GB" b="1" dirty="0"/>
              <a:t> </a:t>
            </a:r>
            <a:r>
              <a:rPr lang="en-GB" b="1" dirty="0" err="1"/>
              <a:t>bicromata</a:t>
            </a:r>
            <a:endParaRPr lang="en-GB" b="1" dirty="0"/>
          </a:p>
        </p:txBody>
      </p:sp>
      <p:sp>
        <p:nvSpPr>
          <p:cNvPr id="11" name="Rettangolo 10">
            <a:extLst>
              <a:ext uri="{FF2B5EF4-FFF2-40B4-BE49-F238E27FC236}">
                <a16:creationId xmlns:a16="http://schemas.microsoft.com/office/drawing/2014/main" id="{9E32EA39-A575-D4CB-F2CF-6B3DA2F7575F}"/>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1106804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7AD8E-E71C-47AA-C321-D693FE4F2940}"/>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BEE772FA-235D-A6D3-3FBE-6D78E6D97D04}"/>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magine12">
            <a:extLst>
              <a:ext uri="{FF2B5EF4-FFF2-40B4-BE49-F238E27FC236}">
                <a16:creationId xmlns:a16="http://schemas.microsoft.com/office/drawing/2014/main" id="{D30ACDE0-9A49-56D1-67F8-EE02643ACA6E}"/>
              </a:ext>
            </a:extLst>
          </p:cNvPr>
          <p:cNvPicPr>
            <a:picLocks noChangeAspect="1"/>
          </p:cNvPicPr>
          <p:nvPr/>
        </p:nvPicPr>
        <p:blipFill>
          <a:blip r:embed="rId2"/>
          <a:stretch>
            <a:fillRect/>
          </a:stretch>
        </p:blipFill>
        <p:spPr bwMode="auto">
          <a:xfrm>
            <a:off x="8415039" y="1768739"/>
            <a:ext cx="3330608" cy="3320520"/>
          </a:xfrm>
          <a:prstGeom prst="rect">
            <a:avLst/>
          </a:prstGeom>
        </p:spPr>
      </p:pic>
      <p:sp>
        <p:nvSpPr>
          <p:cNvPr id="5" name="CasellaDiTesto 4">
            <a:extLst>
              <a:ext uri="{FF2B5EF4-FFF2-40B4-BE49-F238E27FC236}">
                <a16:creationId xmlns:a16="http://schemas.microsoft.com/office/drawing/2014/main" id="{E3FBD0B6-B43D-A637-AE6D-94B9727D7FE6}"/>
              </a:ext>
            </a:extLst>
          </p:cNvPr>
          <p:cNvSpPr txBox="1"/>
          <p:nvPr/>
        </p:nvSpPr>
        <p:spPr>
          <a:xfrm>
            <a:off x="1184223" y="209865"/>
            <a:ext cx="9823554" cy="1077218"/>
          </a:xfrm>
          <a:prstGeom prst="rect">
            <a:avLst/>
          </a:prstGeom>
          <a:noFill/>
        </p:spPr>
        <p:txBody>
          <a:bodyPr wrap="square" rtlCol="0">
            <a:spAutoFit/>
          </a:bodyPr>
          <a:lstStyle/>
          <a:p>
            <a:pPr algn="ctr"/>
            <a:r>
              <a:rPr lang="it-IT" sz="3200" b="1" dirty="0">
                <a:solidFill>
                  <a:schemeClr val="accent1">
                    <a:lumMod val="75000"/>
                  </a:schemeClr>
                </a:solidFill>
              </a:rPr>
              <a:t>La tecnica di stampa rotocalcografica:</a:t>
            </a:r>
          </a:p>
          <a:p>
            <a:pPr algn="ctr"/>
            <a:r>
              <a:rPr lang="it-IT" sz="3200" b="1" dirty="0">
                <a:solidFill>
                  <a:schemeClr val="accent1">
                    <a:lumMod val="75000"/>
                  </a:schemeClr>
                </a:solidFill>
              </a:rPr>
              <a:t>il retino</a:t>
            </a:r>
          </a:p>
        </p:txBody>
      </p:sp>
      <p:sp>
        <p:nvSpPr>
          <p:cNvPr id="8" name="CasellaDiTesto 7">
            <a:extLst>
              <a:ext uri="{FF2B5EF4-FFF2-40B4-BE49-F238E27FC236}">
                <a16:creationId xmlns:a16="http://schemas.microsoft.com/office/drawing/2014/main" id="{4EBACD84-C6A7-E9C3-7265-B887758C65DA}"/>
              </a:ext>
            </a:extLst>
          </p:cNvPr>
          <p:cNvSpPr txBox="1"/>
          <p:nvPr/>
        </p:nvSpPr>
        <p:spPr>
          <a:xfrm>
            <a:off x="284813" y="1105007"/>
            <a:ext cx="7761661" cy="5078313"/>
          </a:xfrm>
          <a:prstGeom prst="rect">
            <a:avLst/>
          </a:prstGeom>
          <a:noFill/>
        </p:spPr>
        <p:txBody>
          <a:bodyPr wrap="square">
            <a:spAutoFit/>
          </a:bodyPr>
          <a:lstStyle/>
          <a:p>
            <a:pPr algn="just">
              <a:buNone/>
            </a:pPr>
            <a:endParaRPr lang="it-IT" sz="1800" kern="100" dirty="0">
              <a:effectLst/>
              <a:latin typeface="+mn-lt"/>
              <a:ea typeface="NSimSun" panose="02010609030101010101" pitchFamily="49" charset="-122"/>
              <a:cs typeface="Lucida Sans" panose="020B0602030504020204" pitchFamily="34" charset="0"/>
            </a:endParaRPr>
          </a:p>
          <a:p>
            <a:pPr algn="just">
              <a:buNone/>
            </a:pPr>
            <a:r>
              <a:rPr lang="it-IT" sz="1800" kern="100" dirty="0">
                <a:effectLst/>
                <a:latin typeface="+mn-lt"/>
                <a:ea typeface="NSimSun" panose="02010609030101010101" pitchFamily="49" charset="-122"/>
                <a:cs typeface="Lucida Sans" panose="020B0602030504020204" pitchFamily="34" charset="0"/>
              </a:rPr>
              <a:t>Sul foglio di gelatina veniva impresso fotograficamente un fondo chiamato “</a:t>
            </a:r>
            <a:r>
              <a:rPr lang="it-IT" sz="1800" b="1" kern="100" dirty="0">
                <a:effectLst/>
                <a:latin typeface="+mn-lt"/>
                <a:ea typeface="NSimSun" panose="02010609030101010101" pitchFamily="49" charset="-122"/>
                <a:cs typeface="Lucida Sans" panose="020B0602030504020204" pitchFamily="34" charset="0"/>
              </a:rPr>
              <a:t>retino</a:t>
            </a:r>
            <a:r>
              <a:rPr lang="it-IT" sz="1800" kern="100" dirty="0">
                <a:effectLst/>
                <a:latin typeface="+mn-lt"/>
                <a:ea typeface="NSimSun" panose="02010609030101010101" pitchFamily="49" charset="-122"/>
                <a:cs typeface="Lucida Sans" panose="020B0602030504020204" pitchFamily="34" charset="0"/>
              </a:rPr>
              <a:t>“, il cui scopo </a:t>
            </a:r>
            <a:r>
              <a:rPr lang="it-IT" kern="100" dirty="0">
                <a:ea typeface="NSimSun" panose="02010609030101010101" pitchFamily="49" charset="-122"/>
                <a:cs typeface="Lucida Sans" panose="020B0602030504020204" pitchFamily="34" charset="0"/>
              </a:rPr>
              <a:t>non è creare un fondo di sicurezza come in altre stampe, bensì quello di dare al cilindro una specie di graffiatura uniforme per non lasciare parti totalmente lisce sulla superficie e facilitare la presa dell’inchiostro</a:t>
            </a:r>
          </a:p>
          <a:p>
            <a:pPr algn="just">
              <a:buNone/>
            </a:pPr>
            <a:endParaRPr lang="it-IT" sz="1800" kern="100" dirty="0">
              <a:effectLst/>
              <a:latin typeface="+mn-lt"/>
              <a:ea typeface="NSimSun" panose="02010609030101010101" pitchFamily="49" charset="-122"/>
              <a:cs typeface="Lucida Sans" panose="020B0602030504020204" pitchFamily="34" charset="0"/>
            </a:endParaRPr>
          </a:p>
          <a:p>
            <a:pPr algn="just"/>
            <a:r>
              <a:rPr lang="it-IT" kern="100" dirty="0">
                <a:ea typeface="NSimSun" panose="02010609030101010101" pitchFamily="49" charset="-122"/>
                <a:cs typeface="Lucida Sans" panose="020B0602030504020204" pitchFamily="34" charset="0"/>
              </a:rPr>
              <a:t>Di questo retino, che i collezionisti specializzati conoscono bene, si possono distinguere </a:t>
            </a:r>
            <a:r>
              <a:rPr lang="it-IT" b="1" kern="100" dirty="0">
                <a:ea typeface="NSimSun" panose="02010609030101010101" pitchFamily="49" charset="-122"/>
                <a:cs typeface="Lucida Sans" panose="020B0602030504020204" pitchFamily="34" charset="0"/>
              </a:rPr>
              <a:t>varie tirature</a:t>
            </a:r>
            <a:r>
              <a:rPr lang="it-IT" kern="100" dirty="0">
                <a:ea typeface="NSimSun" panose="02010609030101010101" pitchFamily="49" charset="-122"/>
                <a:cs typeface="Lucida Sans" panose="020B0602030504020204" pitchFamily="34" charset="0"/>
              </a:rPr>
              <a:t>, dato che ha avuto, nel corso degli anni, caratteristiche diverse di grana e foggia. Come si evince dall’immagine, </a:t>
            </a:r>
            <a:r>
              <a:rPr lang="it-IT" u="sng" kern="100" dirty="0">
                <a:ea typeface="NSimSun" panose="02010609030101010101" pitchFamily="49" charset="-122"/>
                <a:cs typeface="Lucida Sans" panose="020B0602030504020204" pitchFamily="34" charset="0"/>
              </a:rPr>
              <a:t>i puntini che indicavano il gruppo di appartenenza venivano indicati sul retino</a:t>
            </a:r>
            <a:r>
              <a:rPr lang="it-IT" kern="100" dirty="0">
                <a:ea typeface="NSimSun" panose="02010609030101010101" pitchFamily="49" charset="-122"/>
                <a:cs typeface="Lucida Sans" panose="020B0602030504020204" pitchFamily="34" charset="0"/>
              </a:rPr>
              <a:t>.</a:t>
            </a:r>
          </a:p>
          <a:p>
            <a:pPr algn="just">
              <a:buNone/>
            </a:pPr>
            <a:endParaRPr lang="it-IT" sz="1800" kern="100" dirty="0">
              <a:effectLst/>
              <a:latin typeface="+mn-lt"/>
              <a:ea typeface="NSimSun" panose="02010609030101010101" pitchFamily="49" charset="-122"/>
              <a:cs typeface="Lucida Sans" panose="020B0602030504020204" pitchFamily="34" charset="0"/>
            </a:endParaRPr>
          </a:p>
          <a:p>
            <a:pPr algn="just">
              <a:buNone/>
            </a:pPr>
            <a:r>
              <a:rPr lang="it-IT" sz="1800" kern="100" dirty="0">
                <a:effectLst/>
                <a:latin typeface="+mn-lt"/>
                <a:ea typeface="NSimSun" panose="02010609030101010101" pitchFamily="49" charset="-122"/>
                <a:cs typeface="Lucida Sans" panose="020B0602030504020204" pitchFamily="34" charset="0"/>
              </a:rPr>
              <a:t> </a:t>
            </a:r>
          </a:p>
          <a:p>
            <a:pPr algn="just">
              <a:buNone/>
            </a:pPr>
            <a:r>
              <a:rPr lang="it-IT" sz="1800" kern="100" dirty="0">
                <a:effectLst/>
                <a:latin typeface="+mn-lt"/>
                <a:ea typeface="NSimSun" panose="02010609030101010101" pitchFamily="49" charset="-122"/>
                <a:cs typeface="Lucida Sans" panose="020B0602030504020204" pitchFamily="34" charset="0"/>
              </a:rPr>
              <a:t>Nella stessa immagine ad elevato ingrandimento si possono notare i dettagli della stampa, ogni singolo francobollo risulterà  riconoscibile data la sua posizione nel foglio (</a:t>
            </a:r>
            <a:r>
              <a:rPr lang="it-IT" sz="1800" b="1" kern="100" dirty="0" err="1">
                <a:effectLst/>
                <a:latin typeface="+mn-lt"/>
                <a:ea typeface="NSimSun" panose="02010609030101010101" pitchFamily="49" charset="-122"/>
                <a:cs typeface="Lucida Sans" panose="020B0602030504020204" pitchFamily="34" charset="0"/>
              </a:rPr>
              <a:t>plattaggio</a:t>
            </a:r>
            <a:r>
              <a:rPr lang="it-IT" sz="1800" kern="100" dirty="0">
                <a:effectLst/>
                <a:latin typeface="+mn-lt"/>
                <a:ea typeface="NSimSun" panose="02010609030101010101" pitchFamily="49" charset="-122"/>
                <a:cs typeface="Lucida Sans" panose="020B0602030504020204" pitchFamily="34" charset="0"/>
              </a:rPr>
              <a:t>).</a:t>
            </a:r>
          </a:p>
          <a:p>
            <a:pPr algn="just">
              <a:buNone/>
            </a:pPr>
            <a:r>
              <a:rPr lang="it-IT" sz="1800" kern="100" dirty="0">
                <a:effectLst/>
                <a:latin typeface="+mn-lt"/>
                <a:ea typeface="NSimSun" panose="02010609030101010101" pitchFamily="49" charset="-122"/>
                <a:cs typeface="Lucida Sans" panose="020B0602030504020204" pitchFamily="34" charset="0"/>
              </a:rPr>
              <a:t>In alcuni francobolli  rari  soprastampati, questo </a:t>
            </a:r>
            <a:r>
              <a:rPr lang="it-IT" sz="1800" kern="100" dirty="0" err="1">
                <a:effectLst/>
                <a:latin typeface="+mn-lt"/>
                <a:ea typeface="NSimSun" panose="02010609030101010101" pitchFamily="49" charset="-122"/>
                <a:cs typeface="Lucida Sans" panose="020B0602030504020204" pitchFamily="34" charset="0"/>
              </a:rPr>
              <a:t>plattaggio</a:t>
            </a:r>
            <a:r>
              <a:rPr lang="it-IT" sz="1800" kern="100" dirty="0">
                <a:effectLst/>
                <a:latin typeface="+mn-lt"/>
                <a:ea typeface="NSimSun" panose="02010609030101010101" pitchFamily="49" charset="-122"/>
                <a:cs typeface="Lucida Sans" panose="020B0602030504020204" pitchFamily="34" charset="0"/>
              </a:rPr>
              <a:t>, incrociato con il riconoscimento della soprastampa in una data posizione, può essere uno strumento importante di conferma per il collezionista ed il perito.</a:t>
            </a:r>
            <a:endParaRPr lang="it-IT" sz="1200" kern="100" dirty="0">
              <a:effectLst/>
              <a:latin typeface="Liberation Serif"/>
              <a:ea typeface="NSimSun" panose="02010609030101010101" pitchFamily="49" charset="-122"/>
              <a:cs typeface="Lucida Sans" panose="020B0602030504020204" pitchFamily="34" charset="0"/>
            </a:endParaRPr>
          </a:p>
        </p:txBody>
      </p:sp>
      <p:pic>
        <p:nvPicPr>
          <p:cNvPr id="12" name="Immagine 11">
            <a:extLst>
              <a:ext uri="{FF2B5EF4-FFF2-40B4-BE49-F238E27FC236}">
                <a16:creationId xmlns:a16="http://schemas.microsoft.com/office/drawing/2014/main" id="{A97997B2-2464-7112-5C1F-33E8FAC37196}"/>
              </a:ext>
            </a:extLst>
          </p:cNvPr>
          <p:cNvPicPr>
            <a:picLocks noChangeAspect="1"/>
          </p:cNvPicPr>
          <p:nvPr/>
        </p:nvPicPr>
        <p:blipFill>
          <a:blip r:embed="rId3"/>
          <a:stretch>
            <a:fillRect/>
          </a:stretch>
        </p:blipFill>
        <p:spPr>
          <a:xfrm>
            <a:off x="8623479" y="5246069"/>
            <a:ext cx="2624168" cy="1119868"/>
          </a:xfrm>
          <a:prstGeom prst="rect">
            <a:avLst/>
          </a:prstGeom>
        </p:spPr>
      </p:pic>
      <p:sp>
        <p:nvSpPr>
          <p:cNvPr id="14" name="Rettangolo 13">
            <a:extLst>
              <a:ext uri="{FF2B5EF4-FFF2-40B4-BE49-F238E27FC236}">
                <a16:creationId xmlns:a16="http://schemas.microsoft.com/office/drawing/2014/main" id="{44330242-7DD8-B272-4C77-4937EBF7325D}"/>
              </a:ext>
            </a:extLst>
          </p:cNvPr>
          <p:cNvSpPr/>
          <p:nvPr/>
        </p:nvSpPr>
        <p:spPr>
          <a:xfrm>
            <a:off x="8623478" y="5246069"/>
            <a:ext cx="2624167" cy="1119868"/>
          </a:xfrm>
          <a:prstGeom prst="rect">
            <a:avLst/>
          </a:prstGeom>
          <a:noFill/>
          <a:ln w="28575">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ttangolo 15">
            <a:extLst>
              <a:ext uri="{FF2B5EF4-FFF2-40B4-BE49-F238E27FC236}">
                <a16:creationId xmlns:a16="http://schemas.microsoft.com/office/drawing/2014/main" id="{473DDF02-190E-E944-7C71-10731876E3EE}"/>
              </a:ext>
            </a:extLst>
          </p:cNvPr>
          <p:cNvSpPr/>
          <p:nvPr/>
        </p:nvSpPr>
        <p:spPr>
          <a:xfrm>
            <a:off x="8835594" y="3368755"/>
            <a:ext cx="1101877" cy="470228"/>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Connettore diritto 16">
            <a:extLst>
              <a:ext uri="{FF2B5EF4-FFF2-40B4-BE49-F238E27FC236}">
                <a16:creationId xmlns:a16="http://schemas.microsoft.com/office/drawing/2014/main" id="{0BB53F56-5144-EE7C-D7AC-5F22434FD5D2}"/>
              </a:ext>
            </a:extLst>
          </p:cNvPr>
          <p:cNvCxnSpPr>
            <a:cxnSpLocks/>
          </p:cNvCxnSpPr>
          <p:nvPr/>
        </p:nvCxnSpPr>
        <p:spPr>
          <a:xfrm flipH="1">
            <a:off x="8623478" y="3368755"/>
            <a:ext cx="212116" cy="1877314"/>
          </a:xfrm>
          <a:prstGeom prst="line">
            <a:avLst/>
          </a:prstGeom>
          <a:ln w="19050">
            <a:solidFill>
              <a:schemeClr val="accent6">
                <a:lumMod val="75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22" name="Connettore diritto 21">
            <a:extLst>
              <a:ext uri="{FF2B5EF4-FFF2-40B4-BE49-F238E27FC236}">
                <a16:creationId xmlns:a16="http://schemas.microsoft.com/office/drawing/2014/main" id="{BC93DCEC-D348-916D-CB7B-47B74C033438}"/>
              </a:ext>
            </a:extLst>
          </p:cNvPr>
          <p:cNvCxnSpPr>
            <a:cxnSpLocks/>
          </p:cNvCxnSpPr>
          <p:nvPr/>
        </p:nvCxnSpPr>
        <p:spPr>
          <a:xfrm>
            <a:off x="9937471" y="3368755"/>
            <a:ext cx="1310174" cy="1877314"/>
          </a:xfrm>
          <a:prstGeom prst="line">
            <a:avLst/>
          </a:prstGeom>
          <a:ln w="19050">
            <a:solidFill>
              <a:schemeClr val="accent6">
                <a:lumMod val="75000"/>
              </a:schemeClr>
            </a:solidFill>
            <a:prstDash val="lgDash"/>
          </a:ln>
        </p:spPr>
        <p:style>
          <a:lnRef idx="1">
            <a:schemeClr val="accent1"/>
          </a:lnRef>
          <a:fillRef idx="0">
            <a:schemeClr val="accent1"/>
          </a:fillRef>
          <a:effectRef idx="0">
            <a:schemeClr val="accent1"/>
          </a:effectRef>
          <a:fontRef idx="minor">
            <a:schemeClr val="tx1"/>
          </a:fontRef>
        </p:style>
      </p:cxnSp>
      <p:sp>
        <p:nvSpPr>
          <p:cNvPr id="26" name="CasellaDiTesto 25">
            <a:extLst>
              <a:ext uri="{FF2B5EF4-FFF2-40B4-BE49-F238E27FC236}">
                <a16:creationId xmlns:a16="http://schemas.microsoft.com/office/drawing/2014/main" id="{973E4685-5290-8133-B581-10EBBFA84B12}"/>
              </a:ext>
            </a:extLst>
          </p:cNvPr>
          <p:cNvSpPr txBox="1"/>
          <p:nvPr/>
        </p:nvSpPr>
        <p:spPr>
          <a:xfrm>
            <a:off x="11711929" y="6401355"/>
            <a:ext cx="518171" cy="369332"/>
          </a:xfrm>
          <a:prstGeom prst="rect">
            <a:avLst/>
          </a:prstGeom>
          <a:noFill/>
        </p:spPr>
        <p:txBody>
          <a:bodyPr wrap="square" rtlCol="0">
            <a:spAutoFit/>
          </a:bodyPr>
          <a:lstStyle/>
          <a:p>
            <a:r>
              <a:rPr lang="en-GB" dirty="0"/>
              <a:t>10</a:t>
            </a:r>
          </a:p>
        </p:txBody>
      </p:sp>
      <p:cxnSp>
        <p:nvCxnSpPr>
          <p:cNvPr id="2" name="Connettore diritto 1">
            <a:extLst>
              <a:ext uri="{FF2B5EF4-FFF2-40B4-BE49-F238E27FC236}">
                <a16:creationId xmlns:a16="http://schemas.microsoft.com/office/drawing/2014/main" id="{4C3456B3-2D55-F6F0-B60F-E5EBF291235E}"/>
              </a:ext>
            </a:extLst>
          </p:cNvPr>
          <p:cNvCxnSpPr>
            <a:cxnSpLocks/>
          </p:cNvCxnSpPr>
          <p:nvPr/>
        </p:nvCxnSpPr>
        <p:spPr>
          <a:xfrm>
            <a:off x="9937471" y="3838983"/>
            <a:ext cx="738149" cy="1407086"/>
          </a:xfrm>
          <a:prstGeom prst="line">
            <a:avLst/>
          </a:prstGeom>
          <a:ln w="1270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 name="Connettore diritto 8">
            <a:extLst>
              <a:ext uri="{FF2B5EF4-FFF2-40B4-BE49-F238E27FC236}">
                <a16:creationId xmlns:a16="http://schemas.microsoft.com/office/drawing/2014/main" id="{B7ABDCEC-92F7-4CF0-CCA8-C18B0701BBDE}"/>
              </a:ext>
            </a:extLst>
          </p:cNvPr>
          <p:cNvCxnSpPr>
            <a:cxnSpLocks/>
          </p:cNvCxnSpPr>
          <p:nvPr/>
        </p:nvCxnSpPr>
        <p:spPr>
          <a:xfrm flipH="1">
            <a:off x="8732520" y="3838983"/>
            <a:ext cx="103074" cy="1407086"/>
          </a:xfrm>
          <a:prstGeom prst="line">
            <a:avLst/>
          </a:prstGeom>
          <a:ln w="12700">
            <a:solidFill>
              <a:schemeClr val="accent6">
                <a:lumMod val="75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7828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85C67-FAA5-771D-3FD6-A887257E17C1}"/>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489A4CD9-3D8B-C598-F9A7-A5991BFC8DA4}"/>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15">
            <a:extLst>
              <a:ext uri="{FF2B5EF4-FFF2-40B4-BE49-F238E27FC236}">
                <a16:creationId xmlns:a16="http://schemas.microsoft.com/office/drawing/2014/main" id="{99DC3B86-23B6-69CF-031B-069B3BDD6484}"/>
              </a:ext>
            </a:extLst>
          </p:cNvPr>
          <p:cNvPicPr>
            <a:picLocks noChangeAspect="1"/>
          </p:cNvPicPr>
          <p:nvPr/>
        </p:nvPicPr>
        <p:blipFill>
          <a:blip r:embed="rId2"/>
          <a:stretch>
            <a:fillRect/>
          </a:stretch>
        </p:blipFill>
        <p:spPr bwMode="auto">
          <a:xfrm>
            <a:off x="551134" y="1582057"/>
            <a:ext cx="3745321" cy="4253334"/>
          </a:xfrm>
          <a:prstGeom prst="rect">
            <a:avLst/>
          </a:prstGeom>
        </p:spPr>
      </p:pic>
      <p:sp>
        <p:nvSpPr>
          <p:cNvPr id="4" name="CasellaDiTesto 3">
            <a:extLst>
              <a:ext uri="{FF2B5EF4-FFF2-40B4-BE49-F238E27FC236}">
                <a16:creationId xmlns:a16="http://schemas.microsoft.com/office/drawing/2014/main" id="{AEC589B5-8323-AACD-3220-D761900D463E}"/>
              </a:ext>
            </a:extLst>
          </p:cNvPr>
          <p:cNvSpPr txBox="1"/>
          <p:nvPr/>
        </p:nvSpPr>
        <p:spPr>
          <a:xfrm>
            <a:off x="1184223" y="209865"/>
            <a:ext cx="9823554" cy="1077218"/>
          </a:xfrm>
          <a:prstGeom prst="rect">
            <a:avLst/>
          </a:prstGeom>
          <a:noFill/>
        </p:spPr>
        <p:txBody>
          <a:bodyPr wrap="square" rtlCol="0">
            <a:spAutoFit/>
          </a:bodyPr>
          <a:lstStyle/>
          <a:p>
            <a:pPr algn="ctr"/>
            <a:r>
              <a:rPr lang="it-IT" sz="3200" b="1" dirty="0">
                <a:solidFill>
                  <a:schemeClr val="accent1">
                    <a:lumMod val="75000"/>
                  </a:schemeClr>
                </a:solidFill>
              </a:rPr>
              <a:t>La tecnica di stampa rotocalcografica:</a:t>
            </a:r>
          </a:p>
          <a:p>
            <a:pPr algn="ctr"/>
            <a:r>
              <a:rPr lang="it-IT" sz="3200" b="1" dirty="0">
                <a:solidFill>
                  <a:schemeClr val="accent1">
                    <a:lumMod val="75000"/>
                  </a:schemeClr>
                </a:solidFill>
              </a:rPr>
              <a:t>morsura del cilindro (</a:t>
            </a:r>
            <a:r>
              <a:rPr lang="it-IT" sz="3200" b="1" dirty="0" err="1">
                <a:solidFill>
                  <a:schemeClr val="accent1">
                    <a:lumMod val="75000"/>
                  </a:schemeClr>
                </a:solidFill>
              </a:rPr>
              <a:t>etching</a:t>
            </a:r>
            <a:r>
              <a:rPr lang="it-IT" sz="3200" b="1" dirty="0">
                <a:solidFill>
                  <a:schemeClr val="accent1">
                    <a:lumMod val="75000"/>
                  </a:schemeClr>
                </a:solidFill>
              </a:rPr>
              <a:t>)</a:t>
            </a:r>
          </a:p>
        </p:txBody>
      </p:sp>
      <p:sp>
        <p:nvSpPr>
          <p:cNvPr id="5" name="CasellaDiTesto 4">
            <a:extLst>
              <a:ext uri="{FF2B5EF4-FFF2-40B4-BE49-F238E27FC236}">
                <a16:creationId xmlns:a16="http://schemas.microsoft.com/office/drawing/2014/main" id="{E3FE6DA5-83FA-AA8D-1DB0-D41A2093F1FB}"/>
              </a:ext>
            </a:extLst>
          </p:cNvPr>
          <p:cNvSpPr txBox="1"/>
          <p:nvPr/>
        </p:nvSpPr>
        <p:spPr>
          <a:xfrm>
            <a:off x="4514352" y="2139063"/>
            <a:ext cx="7126514" cy="3139321"/>
          </a:xfrm>
          <a:prstGeom prst="rect">
            <a:avLst/>
          </a:prstGeom>
          <a:noFill/>
        </p:spPr>
        <p:txBody>
          <a:bodyPr wrap="square" rtlCol="0">
            <a:spAutoFit/>
          </a:bodyPr>
          <a:lstStyle/>
          <a:p>
            <a:pPr marL="285750" indent="-285750" algn="just">
              <a:buFont typeface="Arial" panose="020B0604020202020204" pitchFamily="34" charset="0"/>
              <a:buChar char="•"/>
            </a:pPr>
            <a:r>
              <a:rPr lang="it-IT" dirty="0"/>
              <a:t>Lo strato di gelatina ottenuto, comprendente sia il retino che tutte le impronte, veniva applicato con estrema cura al cilindro di stampa in metallo.</a:t>
            </a:r>
          </a:p>
          <a:p>
            <a:pPr algn="just"/>
            <a:endParaRPr lang="it-IT" dirty="0"/>
          </a:p>
          <a:p>
            <a:pPr marL="285750" indent="-285750" algn="just">
              <a:buFont typeface="Arial" panose="020B0604020202020204" pitchFamily="34" charset="0"/>
              <a:buChar char="•"/>
            </a:pPr>
            <a:r>
              <a:rPr lang="it-IT" dirty="0"/>
              <a:t>La </a:t>
            </a:r>
            <a:r>
              <a:rPr lang="it-IT" b="1" dirty="0"/>
              <a:t>morsura</a:t>
            </a:r>
            <a:r>
              <a:rPr lang="it-IT" dirty="0"/>
              <a:t> avveniva trattando il cilindro in un bagno acido a base di cloruro ferrico (FeCl</a:t>
            </a:r>
            <a:r>
              <a:rPr lang="it-IT" baseline="-25000" dirty="0"/>
              <a:t>3</a:t>
            </a:r>
            <a:r>
              <a:rPr lang="it-IT" dirty="0"/>
              <a:t>), che corrodeva il metallo in corrispondenza delle parti del foglio di gelatina non impressionate e, dunque, non induritesi.</a:t>
            </a:r>
          </a:p>
          <a:p>
            <a:pPr algn="just"/>
            <a:endParaRPr lang="it-IT" dirty="0"/>
          </a:p>
          <a:p>
            <a:pPr marL="285750" indent="-285750" algn="just">
              <a:buFont typeface="Arial" panose="020B0604020202020204" pitchFamily="34" charset="0"/>
              <a:buChar char="•"/>
            </a:pPr>
            <a:r>
              <a:rPr lang="it-IT" dirty="0"/>
              <a:t>Il lavoro di preparazione del cilindro, molto delicato e tutt’altro che veloce, era tuttavia più che compensato dalla velocità di stampa che si poteva raggiungere.</a:t>
            </a:r>
            <a:endParaRPr lang="en-GB" dirty="0"/>
          </a:p>
        </p:txBody>
      </p:sp>
      <p:sp>
        <p:nvSpPr>
          <p:cNvPr id="8" name="CasellaDiTesto 7">
            <a:extLst>
              <a:ext uri="{FF2B5EF4-FFF2-40B4-BE49-F238E27FC236}">
                <a16:creationId xmlns:a16="http://schemas.microsoft.com/office/drawing/2014/main" id="{2BB36815-21FA-0C95-C9CB-1D0EA2F5EFEE}"/>
              </a:ext>
            </a:extLst>
          </p:cNvPr>
          <p:cNvSpPr txBox="1"/>
          <p:nvPr/>
        </p:nvSpPr>
        <p:spPr>
          <a:xfrm>
            <a:off x="11711929" y="6401355"/>
            <a:ext cx="518171" cy="369332"/>
          </a:xfrm>
          <a:prstGeom prst="rect">
            <a:avLst/>
          </a:prstGeom>
          <a:noFill/>
        </p:spPr>
        <p:txBody>
          <a:bodyPr wrap="square" rtlCol="0">
            <a:spAutoFit/>
          </a:bodyPr>
          <a:lstStyle/>
          <a:p>
            <a:r>
              <a:rPr lang="en-GB" dirty="0"/>
              <a:t>11</a:t>
            </a:r>
          </a:p>
        </p:txBody>
      </p:sp>
    </p:spTree>
    <p:extLst>
      <p:ext uri="{BB962C8B-B14F-4D97-AF65-F5344CB8AC3E}">
        <p14:creationId xmlns:p14="http://schemas.microsoft.com/office/powerpoint/2010/main" val="2591796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A9B48-D770-4861-7215-3A359DC3C21C}"/>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CA73B929-6D7F-D4D0-3E2D-1A74E72BE647}"/>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14">
            <a:extLst>
              <a:ext uri="{FF2B5EF4-FFF2-40B4-BE49-F238E27FC236}">
                <a16:creationId xmlns:a16="http://schemas.microsoft.com/office/drawing/2014/main" id="{2AC48029-5F5C-7A70-338D-BBE5E858F752}"/>
              </a:ext>
            </a:extLst>
          </p:cNvPr>
          <p:cNvPicPr>
            <a:picLocks noChangeAspect="1"/>
          </p:cNvPicPr>
          <p:nvPr/>
        </p:nvPicPr>
        <p:blipFill>
          <a:blip r:embed="rId2"/>
          <a:stretch>
            <a:fillRect/>
          </a:stretch>
        </p:blipFill>
        <p:spPr bwMode="auto">
          <a:xfrm>
            <a:off x="7989758" y="3294105"/>
            <a:ext cx="3767142" cy="3107250"/>
          </a:xfrm>
          <a:prstGeom prst="rect">
            <a:avLst/>
          </a:prstGeom>
        </p:spPr>
      </p:pic>
      <p:sp>
        <p:nvSpPr>
          <p:cNvPr id="4" name="CasellaDiTesto 3">
            <a:extLst>
              <a:ext uri="{FF2B5EF4-FFF2-40B4-BE49-F238E27FC236}">
                <a16:creationId xmlns:a16="http://schemas.microsoft.com/office/drawing/2014/main" id="{0585D345-1BBC-4CC3-B958-D6A276D3AFE0}"/>
              </a:ext>
            </a:extLst>
          </p:cNvPr>
          <p:cNvSpPr txBox="1"/>
          <p:nvPr/>
        </p:nvSpPr>
        <p:spPr>
          <a:xfrm>
            <a:off x="11711929" y="6401355"/>
            <a:ext cx="518171" cy="369332"/>
          </a:xfrm>
          <a:prstGeom prst="rect">
            <a:avLst/>
          </a:prstGeom>
          <a:noFill/>
        </p:spPr>
        <p:txBody>
          <a:bodyPr wrap="square" rtlCol="0">
            <a:spAutoFit/>
          </a:bodyPr>
          <a:lstStyle/>
          <a:p>
            <a:r>
              <a:rPr lang="en-GB" dirty="0"/>
              <a:t>12</a:t>
            </a:r>
          </a:p>
        </p:txBody>
      </p:sp>
      <p:sp>
        <p:nvSpPr>
          <p:cNvPr id="7" name="CasellaDiTesto 6">
            <a:extLst>
              <a:ext uri="{FF2B5EF4-FFF2-40B4-BE49-F238E27FC236}">
                <a16:creationId xmlns:a16="http://schemas.microsoft.com/office/drawing/2014/main" id="{F13147DC-F66B-843E-0F1C-797E3624AFD5}"/>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Realizzazione dei francobolli</a:t>
            </a:r>
          </a:p>
        </p:txBody>
      </p:sp>
      <p:sp>
        <p:nvSpPr>
          <p:cNvPr id="11" name="CasellaDiTesto 10">
            <a:extLst>
              <a:ext uri="{FF2B5EF4-FFF2-40B4-BE49-F238E27FC236}">
                <a16:creationId xmlns:a16="http://schemas.microsoft.com/office/drawing/2014/main" id="{39CE13AF-5BFF-88A1-3F33-2DECBC23010B}"/>
              </a:ext>
            </a:extLst>
          </p:cNvPr>
          <p:cNvSpPr txBox="1"/>
          <p:nvPr/>
        </p:nvSpPr>
        <p:spPr>
          <a:xfrm>
            <a:off x="764690" y="957658"/>
            <a:ext cx="10662618" cy="2308324"/>
          </a:xfrm>
          <a:prstGeom prst="rect">
            <a:avLst/>
          </a:prstGeom>
          <a:noFill/>
        </p:spPr>
        <p:txBody>
          <a:bodyPr wrap="square" rtlCol="0">
            <a:spAutoFit/>
          </a:bodyPr>
          <a:lstStyle/>
          <a:p>
            <a:pPr algn="just"/>
            <a:r>
              <a:rPr lang="it-IT" dirty="0"/>
              <a:t>Una volta iniziato il processo di stampa, se non vi erano intoppi, potevano essere prodotte decine di migliaia di francobolli con la stessa bobina di carta filigranata. Dalla stessa bobina si potevano produrre anche diversi valori nominali semplicemente cambiando il cilindro una volta raggiunto il numero di valori richiesti per la stampa.</a:t>
            </a:r>
          </a:p>
          <a:p>
            <a:pPr algn="just"/>
            <a:r>
              <a:rPr lang="it-IT" dirty="0"/>
              <a:t> </a:t>
            </a:r>
          </a:p>
          <a:p>
            <a:pPr algn="just"/>
            <a:r>
              <a:rPr lang="it-IT" dirty="0"/>
              <a:t>La pulizia del cilindro di stampa poteva essere necessaria e, data la sua simmetria, il posizionamento poteva avvenire anche al contrario: in tal caso il risultato era che la stampa del francobollo avveniva su carta </a:t>
            </a:r>
            <a:r>
              <a:rPr lang="it-IT" b="1" dirty="0"/>
              <a:t>filigrana capovolta</a:t>
            </a:r>
            <a:r>
              <a:rPr lang="it-IT" dirty="0"/>
              <a:t>. Questo spiegherebbe il motivo per cui alcuni francobolli stampati in RTCG, quindi in enorme quantità, presentano la filigrana in posizione molto rara.</a:t>
            </a:r>
          </a:p>
        </p:txBody>
      </p:sp>
      <p:sp>
        <p:nvSpPr>
          <p:cNvPr id="12" name="CasellaDiTesto 11">
            <a:extLst>
              <a:ext uri="{FF2B5EF4-FFF2-40B4-BE49-F238E27FC236}">
                <a16:creationId xmlns:a16="http://schemas.microsoft.com/office/drawing/2014/main" id="{F849630C-7B3A-70FB-F5BD-D6AB435BBB21}"/>
              </a:ext>
            </a:extLst>
          </p:cNvPr>
          <p:cNvSpPr txBox="1"/>
          <p:nvPr/>
        </p:nvSpPr>
        <p:spPr>
          <a:xfrm>
            <a:off x="768365" y="3592019"/>
            <a:ext cx="6867756" cy="2862322"/>
          </a:xfrm>
          <a:prstGeom prst="rect">
            <a:avLst/>
          </a:prstGeom>
          <a:noFill/>
        </p:spPr>
        <p:txBody>
          <a:bodyPr wrap="square" rtlCol="0">
            <a:spAutoFit/>
          </a:bodyPr>
          <a:lstStyle/>
          <a:p>
            <a:pPr algn="just"/>
            <a:r>
              <a:rPr lang="it-IT" dirty="0"/>
              <a:t>Tra i vari intoppi che potevano verificarsi durante il processo di stampa, succedeva talvolta che la bobina di carta si strappasse; in questi casi veniva incollato un pezzo di carta, spesso colorata, che permetteva di non interrompere il processo; un controllore addetto avrebbe poi rimosso il tratto evidenziato in seguito.</a:t>
            </a:r>
          </a:p>
          <a:p>
            <a:pPr algn="just"/>
            <a:endParaRPr lang="it-IT" dirty="0"/>
          </a:p>
          <a:p>
            <a:pPr algn="just"/>
            <a:r>
              <a:rPr lang="it-IT" dirty="0"/>
              <a:t>Questo tipo di intervento è facilmente identificabile nell’immagine a lato, in cui si nota che due pezzi di bobina sono stati uniti in corrispondenza della terza colonna di francobolli.</a:t>
            </a:r>
          </a:p>
          <a:p>
            <a:endParaRPr lang="en-GB" dirty="0"/>
          </a:p>
        </p:txBody>
      </p:sp>
    </p:spTree>
    <p:extLst>
      <p:ext uri="{BB962C8B-B14F-4D97-AF65-F5344CB8AC3E}">
        <p14:creationId xmlns:p14="http://schemas.microsoft.com/office/powerpoint/2010/main" val="3250767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DCB58-1D16-EDD5-04A2-00402E025B4B}"/>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4259C1F5-8A23-D618-E812-0C570DA9043C}"/>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2" name="Immagine13">
            <a:extLst>
              <a:ext uri="{FF2B5EF4-FFF2-40B4-BE49-F238E27FC236}">
                <a16:creationId xmlns:a16="http://schemas.microsoft.com/office/drawing/2014/main" id="{ECFDAA34-E2F1-B5F5-985E-FAF9EB1FDC6E}"/>
              </a:ext>
            </a:extLst>
          </p:cNvPr>
          <p:cNvPicPr>
            <a:picLocks noChangeAspect="1"/>
          </p:cNvPicPr>
          <p:nvPr/>
        </p:nvPicPr>
        <p:blipFill>
          <a:blip r:embed="rId2"/>
          <a:stretch>
            <a:fillRect/>
          </a:stretch>
        </p:blipFill>
        <p:spPr bwMode="auto">
          <a:xfrm>
            <a:off x="3147707" y="1008200"/>
            <a:ext cx="5896584" cy="4541798"/>
          </a:xfrm>
          <a:prstGeom prst="rect">
            <a:avLst/>
          </a:prstGeom>
        </p:spPr>
      </p:pic>
      <p:sp>
        <p:nvSpPr>
          <p:cNvPr id="4" name="CasellaDiTesto 3">
            <a:extLst>
              <a:ext uri="{FF2B5EF4-FFF2-40B4-BE49-F238E27FC236}">
                <a16:creationId xmlns:a16="http://schemas.microsoft.com/office/drawing/2014/main" id="{9C163994-0FE6-578B-5B03-0E4ECB133741}"/>
              </a:ext>
            </a:extLst>
          </p:cNvPr>
          <p:cNvSpPr txBox="1"/>
          <p:nvPr/>
        </p:nvSpPr>
        <p:spPr>
          <a:xfrm>
            <a:off x="11711929" y="6401355"/>
            <a:ext cx="518171" cy="369332"/>
          </a:xfrm>
          <a:prstGeom prst="rect">
            <a:avLst/>
          </a:prstGeom>
          <a:noFill/>
        </p:spPr>
        <p:txBody>
          <a:bodyPr wrap="square" rtlCol="0">
            <a:spAutoFit/>
          </a:bodyPr>
          <a:lstStyle/>
          <a:p>
            <a:r>
              <a:rPr lang="en-GB" dirty="0"/>
              <a:t>13</a:t>
            </a:r>
          </a:p>
        </p:txBody>
      </p:sp>
      <p:sp>
        <p:nvSpPr>
          <p:cNvPr id="9" name="CasellaDiTesto 8">
            <a:extLst>
              <a:ext uri="{FF2B5EF4-FFF2-40B4-BE49-F238E27FC236}">
                <a16:creationId xmlns:a16="http://schemas.microsoft.com/office/drawing/2014/main" id="{F3CC5BD0-9D87-2F83-CA24-320E3B5DE2D7}"/>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Realizzazione dei francobolli</a:t>
            </a:r>
          </a:p>
        </p:txBody>
      </p:sp>
      <p:sp>
        <p:nvSpPr>
          <p:cNvPr id="10" name="CasellaDiTesto 9">
            <a:extLst>
              <a:ext uri="{FF2B5EF4-FFF2-40B4-BE49-F238E27FC236}">
                <a16:creationId xmlns:a16="http://schemas.microsoft.com/office/drawing/2014/main" id="{B6454635-6073-6E6A-FAAC-8E63EDDA4699}"/>
              </a:ext>
            </a:extLst>
          </p:cNvPr>
          <p:cNvSpPr txBox="1"/>
          <p:nvPr/>
        </p:nvSpPr>
        <p:spPr>
          <a:xfrm>
            <a:off x="2266012" y="5640494"/>
            <a:ext cx="7659973" cy="646331"/>
          </a:xfrm>
          <a:prstGeom prst="rect">
            <a:avLst/>
          </a:prstGeom>
          <a:noFill/>
        </p:spPr>
        <p:txBody>
          <a:bodyPr wrap="square" rtlCol="0">
            <a:spAutoFit/>
          </a:bodyPr>
          <a:lstStyle/>
          <a:p>
            <a:pPr algn="ctr"/>
            <a:r>
              <a:rPr lang="it-IT" dirty="0"/>
              <a:t>Questa macchina da stampa, prodotta per </a:t>
            </a:r>
            <a:r>
              <a:rPr lang="it-IT" b="1" dirty="0"/>
              <a:t>Harrison &amp; Sons</a:t>
            </a:r>
            <a:r>
              <a:rPr lang="it-IT" dirty="0"/>
              <a:t> negli anni 40, poteva produrre fino a </a:t>
            </a:r>
            <a:r>
              <a:rPr lang="it-IT" b="1" dirty="0"/>
              <a:t>5˙000 fogli/ora</a:t>
            </a:r>
            <a:r>
              <a:rPr lang="it-IT" dirty="0"/>
              <a:t>, quindi </a:t>
            </a:r>
            <a:r>
              <a:rPr lang="it-IT" b="1" dirty="0"/>
              <a:t>500˙000 francobolli/ora!</a:t>
            </a:r>
            <a:endParaRPr lang="en-GB" b="1" dirty="0"/>
          </a:p>
        </p:txBody>
      </p:sp>
    </p:spTree>
    <p:extLst>
      <p:ext uri="{BB962C8B-B14F-4D97-AF65-F5344CB8AC3E}">
        <p14:creationId xmlns:p14="http://schemas.microsoft.com/office/powerpoint/2010/main" val="22033754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48089-45CE-7DAA-F4AB-9225EF1C667D}"/>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A1916EF9-F842-B1A4-C17D-E7FFAAF9E47D}"/>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magine 2">
            <a:extLst>
              <a:ext uri="{FF2B5EF4-FFF2-40B4-BE49-F238E27FC236}">
                <a16:creationId xmlns:a16="http://schemas.microsoft.com/office/drawing/2014/main" id="{3896573E-5567-CD1F-FDD2-0141DAF747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1542" y="899570"/>
            <a:ext cx="4740301" cy="4871645"/>
          </a:xfrm>
          <a:prstGeom prst="rect">
            <a:avLst/>
          </a:prstGeom>
        </p:spPr>
      </p:pic>
      <p:sp>
        <p:nvSpPr>
          <p:cNvPr id="5" name="CasellaDiTesto 4">
            <a:extLst>
              <a:ext uri="{FF2B5EF4-FFF2-40B4-BE49-F238E27FC236}">
                <a16:creationId xmlns:a16="http://schemas.microsoft.com/office/drawing/2014/main" id="{2F586DA2-771F-AD36-2988-86920349FAF5}"/>
              </a:ext>
            </a:extLst>
          </p:cNvPr>
          <p:cNvSpPr txBox="1"/>
          <p:nvPr/>
        </p:nvSpPr>
        <p:spPr>
          <a:xfrm>
            <a:off x="1184223" y="209865"/>
            <a:ext cx="9823554" cy="584775"/>
          </a:xfrm>
          <a:prstGeom prst="rect">
            <a:avLst/>
          </a:prstGeom>
          <a:noFill/>
        </p:spPr>
        <p:txBody>
          <a:bodyPr wrap="square" rtlCol="0">
            <a:spAutoFit/>
          </a:bodyPr>
          <a:lstStyle/>
          <a:p>
            <a:pPr algn="ctr"/>
            <a:r>
              <a:rPr lang="it-IT" sz="3200" b="1" dirty="0">
                <a:solidFill>
                  <a:schemeClr val="accent1">
                    <a:lumMod val="75000"/>
                  </a:schemeClr>
                </a:solidFill>
              </a:rPr>
              <a:t>Conclusioni</a:t>
            </a:r>
          </a:p>
        </p:txBody>
      </p:sp>
      <p:sp>
        <p:nvSpPr>
          <p:cNvPr id="8" name="CasellaDiTesto 7">
            <a:extLst>
              <a:ext uri="{FF2B5EF4-FFF2-40B4-BE49-F238E27FC236}">
                <a16:creationId xmlns:a16="http://schemas.microsoft.com/office/drawing/2014/main" id="{7522A5DF-1D09-08C2-C677-16476EF509FD}"/>
              </a:ext>
            </a:extLst>
          </p:cNvPr>
          <p:cNvSpPr txBox="1"/>
          <p:nvPr/>
        </p:nvSpPr>
        <p:spPr>
          <a:xfrm>
            <a:off x="11711929" y="6401355"/>
            <a:ext cx="518171" cy="369332"/>
          </a:xfrm>
          <a:prstGeom prst="rect">
            <a:avLst/>
          </a:prstGeom>
          <a:noFill/>
        </p:spPr>
        <p:txBody>
          <a:bodyPr wrap="square" rtlCol="0">
            <a:spAutoFit/>
          </a:bodyPr>
          <a:lstStyle/>
          <a:p>
            <a:r>
              <a:rPr lang="en-GB" dirty="0"/>
              <a:t>14</a:t>
            </a:r>
          </a:p>
        </p:txBody>
      </p:sp>
      <p:sp>
        <p:nvSpPr>
          <p:cNvPr id="2" name="CasellaDiTesto 1">
            <a:extLst>
              <a:ext uri="{FF2B5EF4-FFF2-40B4-BE49-F238E27FC236}">
                <a16:creationId xmlns:a16="http://schemas.microsoft.com/office/drawing/2014/main" id="{5F3561FA-61CA-5D23-AABC-A003FAEF84D7}"/>
              </a:ext>
            </a:extLst>
          </p:cNvPr>
          <p:cNvSpPr txBox="1"/>
          <p:nvPr/>
        </p:nvSpPr>
        <p:spPr>
          <a:xfrm>
            <a:off x="437547" y="1094440"/>
            <a:ext cx="6233072" cy="4308872"/>
          </a:xfrm>
          <a:prstGeom prst="rect">
            <a:avLst/>
          </a:prstGeom>
          <a:noFill/>
        </p:spPr>
        <p:txBody>
          <a:bodyPr wrap="square" rtlCol="0">
            <a:spAutoFit/>
          </a:bodyPr>
          <a:lstStyle/>
          <a:p>
            <a:pPr marL="285750" indent="-285750" algn="just">
              <a:buFont typeface="Arial" panose="020B0604020202020204" pitchFamily="34" charset="0"/>
              <a:buChar char="•"/>
            </a:pPr>
            <a:r>
              <a:rPr lang="en-GB" dirty="0"/>
              <a:t>Lo studio della </a:t>
            </a:r>
            <a:r>
              <a:rPr lang="en-GB" dirty="0" err="1"/>
              <a:t>stampa</a:t>
            </a:r>
            <a:r>
              <a:rPr lang="en-GB" dirty="0"/>
              <a:t> RCGF e della </a:t>
            </a:r>
            <a:r>
              <a:rPr lang="en-GB" dirty="0" err="1"/>
              <a:t>sua</a:t>
            </a:r>
            <a:r>
              <a:rPr lang="en-GB" dirty="0"/>
              <a:t> </a:t>
            </a:r>
            <a:r>
              <a:rPr lang="en-GB" dirty="0" err="1"/>
              <a:t>evoluzione</a:t>
            </a:r>
            <a:r>
              <a:rPr lang="en-GB" dirty="0"/>
              <a:t> </a:t>
            </a:r>
            <a:r>
              <a:rPr lang="en-GB" dirty="0" err="1"/>
              <a:t>offrono</a:t>
            </a:r>
            <a:r>
              <a:rPr lang="en-GB" dirty="0"/>
              <a:t> al </a:t>
            </a:r>
            <a:r>
              <a:rPr lang="en-GB" dirty="0" err="1"/>
              <a:t>filatelico</a:t>
            </a:r>
            <a:r>
              <a:rPr lang="en-GB" dirty="0"/>
              <a:t> un </a:t>
            </a:r>
            <a:r>
              <a:rPr lang="en-GB" dirty="0" err="1"/>
              <a:t>interessante</a:t>
            </a:r>
            <a:r>
              <a:rPr lang="en-GB" dirty="0"/>
              <a:t> punto di vista </a:t>
            </a:r>
            <a:r>
              <a:rPr lang="en-GB" dirty="0" err="1"/>
              <a:t>nella</a:t>
            </a:r>
            <a:r>
              <a:rPr lang="en-GB" dirty="0"/>
              <a:t> </a:t>
            </a:r>
            <a:r>
              <a:rPr lang="en-GB" dirty="0" err="1"/>
              <a:t>storia</a:t>
            </a:r>
            <a:r>
              <a:rPr lang="en-GB" dirty="0"/>
              <a:t> </a:t>
            </a:r>
            <a:r>
              <a:rPr lang="en-GB" dirty="0" err="1"/>
              <a:t>postale</a:t>
            </a:r>
            <a:r>
              <a:rPr lang="en-GB" dirty="0"/>
              <a:t>, </a:t>
            </a:r>
            <a:r>
              <a:rPr lang="en-GB" dirty="0" err="1"/>
              <a:t>italiana</a:t>
            </a:r>
            <a:r>
              <a:rPr lang="en-GB" dirty="0"/>
              <a:t> e non.</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La </a:t>
            </a:r>
            <a:r>
              <a:rPr lang="en-GB" dirty="0" err="1"/>
              <a:t>numerazione</a:t>
            </a:r>
            <a:r>
              <a:rPr lang="en-GB" dirty="0"/>
              <a:t> delle </a:t>
            </a:r>
            <a:r>
              <a:rPr lang="en-GB" dirty="0" err="1"/>
              <a:t>tavole</a:t>
            </a:r>
            <a:r>
              <a:rPr lang="en-GB" dirty="0"/>
              <a:t> in area </a:t>
            </a:r>
            <a:r>
              <a:rPr lang="en-GB" dirty="0" err="1"/>
              <a:t>italiana</a:t>
            </a:r>
            <a:r>
              <a:rPr lang="en-GB" dirty="0"/>
              <a:t> non </a:t>
            </a:r>
            <a:r>
              <a:rPr lang="en-GB" dirty="0" err="1"/>
              <a:t>coinvolge</a:t>
            </a:r>
            <a:r>
              <a:rPr lang="en-GB" dirty="0"/>
              <a:t> la sola </a:t>
            </a:r>
            <a:r>
              <a:rPr lang="en-GB" dirty="0" err="1"/>
              <a:t>rotocalcografia</a:t>
            </a:r>
            <a:r>
              <a:rPr lang="en-GB" dirty="0"/>
              <a:t>. </a:t>
            </a:r>
            <a:r>
              <a:rPr lang="en-GB" dirty="0" err="1"/>
              <a:t>Nell’immagine</a:t>
            </a:r>
            <a:r>
              <a:rPr lang="en-GB" dirty="0"/>
              <a:t> </a:t>
            </a:r>
            <a:r>
              <a:rPr lang="en-GB" dirty="0" err="1"/>
              <a:t>sono</a:t>
            </a:r>
            <a:r>
              <a:rPr lang="en-GB" dirty="0"/>
              <a:t> </a:t>
            </a:r>
            <a:r>
              <a:rPr lang="en-GB" dirty="0" err="1"/>
              <a:t>riportati</a:t>
            </a:r>
            <a:r>
              <a:rPr lang="en-GB" dirty="0"/>
              <a:t> I numeri di tavola di </a:t>
            </a:r>
            <a:r>
              <a:rPr lang="en-GB" dirty="0" err="1"/>
              <a:t>altri</a:t>
            </a:r>
            <a:r>
              <a:rPr lang="en-GB" dirty="0"/>
              <a:t> </a:t>
            </a:r>
            <a:r>
              <a:rPr lang="en-GB" dirty="0" err="1"/>
              <a:t>sistemi</a:t>
            </a:r>
            <a:r>
              <a:rPr lang="en-GB" dirty="0"/>
              <a:t> di </a:t>
            </a:r>
            <a:r>
              <a:rPr lang="en-GB" dirty="0" err="1"/>
              <a:t>stampa</a:t>
            </a:r>
            <a:r>
              <a:rPr lang="en-GB" dirty="0"/>
              <a:t>.</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r>
              <a:rPr lang="en-GB" dirty="0"/>
              <a:t>Il campo di </a:t>
            </a:r>
            <a:r>
              <a:rPr lang="en-GB" dirty="0" err="1"/>
              <a:t>ricerca</a:t>
            </a:r>
            <a:r>
              <a:rPr lang="en-GB" dirty="0"/>
              <a:t> </a:t>
            </a:r>
            <a:r>
              <a:rPr lang="en-GB" dirty="0" err="1"/>
              <a:t>offerto</a:t>
            </a:r>
            <a:r>
              <a:rPr lang="en-GB" dirty="0"/>
              <a:t> </a:t>
            </a:r>
            <a:r>
              <a:rPr lang="en-GB" dirty="0" err="1"/>
              <a:t>allo</a:t>
            </a:r>
            <a:r>
              <a:rPr lang="en-GB" dirty="0"/>
              <a:t> </a:t>
            </a:r>
            <a:r>
              <a:rPr lang="en-GB" dirty="0" err="1"/>
              <a:t>studioso</a:t>
            </a:r>
            <a:r>
              <a:rPr lang="en-GB" dirty="0"/>
              <a:t> e al </a:t>
            </a:r>
            <a:r>
              <a:rPr lang="en-GB" dirty="0" err="1"/>
              <a:t>collezionista</a:t>
            </a:r>
            <a:r>
              <a:rPr lang="en-GB" dirty="0"/>
              <a:t> da è </a:t>
            </a:r>
            <a:r>
              <a:rPr lang="en-GB" dirty="0" err="1"/>
              <a:t>tutt’ora</a:t>
            </a:r>
            <a:r>
              <a:rPr lang="en-GB" dirty="0"/>
              <a:t> in </a:t>
            </a:r>
            <a:r>
              <a:rPr lang="en-GB" dirty="0" err="1"/>
              <a:t>fase</a:t>
            </a:r>
            <a:r>
              <a:rPr lang="en-GB" dirty="0"/>
              <a:t> di </a:t>
            </a:r>
            <a:r>
              <a:rPr lang="en-GB" dirty="0" err="1"/>
              <a:t>sviluppo</a:t>
            </a:r>
            <a:r>
              <a:rPr lang="en-GB" dirty="0"/>
              <a:t> per I </a:t>
            </a:r>
            <a:r>
              <a:rPr lang="en-GB" dirty="0" err="1"/>
              <a:t>nuovi</a:t>
            </a:r>
            <a:r>
              <a:rPr lang="en-GB" dirty="0"/>
              <a:t> </a:t>
            </a:r>
            <a:r>
              <a:rPr lang="en-GB" dirty="0" err="1"/>
              <a:t>ritrovamenti</a:t>
            </a:r>
            <a:r>
              <a:rPr lang="en-GB" dirty="0"/>
              <a:t> </a:t>
            </a:r>
            <a:r>
              <a:rPr lang="en-GB" dirty="0" err="1"/>
              <a:t>che</a:t>
            </a:r>
            <a:r>
              <a:rPr lang="en-GB" dirty="0"/>
              <a:t> </a:t>
            </a:r>
            <a:r>
              <a:rPr lang="en-GB" dirty="0" err="1"/>
              <a:t>possono</a:t>
            </a:r>
            <a:r>
              <a:rPr lang="en-GB" dirty="0"/>
              <a:t> </a:t>
            </a:r>
            <a:r>
              <a:rPr lang="en-GB" dirty="0" err="1"/>
              <a:t>essere</a:t>
            </a:r>
            <a:r>
              <a:rPr lang="en-GB" dirty="0"/>
              <a:t> </a:t>
            </a:r>
            <a:r>
              <a:rPr lang="en-GB" dirty="0" err="1"/>
              <a:t>compiuti</a:t>
            </a:r>
            <a:r>
              <a:rPr lang="en-GB" dirty="0"/>
              <a:t>.</a:t>
            </a:r>
          </a:p>
          <a:p>
            <a:pPr marL="285750" indent="-285750" algn="just">
              <a:buFont typeface="Arial" panose="020B0604020202020204" pitchFamily="34" charset="0"/>
              <a:buChar char="•"/>
            </a:pPr>
            <a:endParaRPr lang="en-GB" dirty="0"/>
          </a:p>
          <a:p>
            <a:pPr marL="285750" indent="-285750" algn="just">
              <a:buFont typeface="Arial" panose="020B0604020202020204" pitchFamily="34" charset="0"/>
              <a:buChar char="•"/>
            </a:pPr>
            <a:endParaRPr lang="en-GB" dirty="0"/>
          </a:p>
          <a:p>
            <a:pPr algn="just"/>
            <a:r>
              <a:rPr lang="en-GB" sz="2000" dirty="0" err="1"/>
              <a:t>L’esortazione</a:t>
            </a:r>
            <a:r>
              <a:rPr lang="en-GB" sz="2000" dirty="0"/>
              <a:t> </a:t>
            </a:r>
            <a:r>
              <a:rPr lang="en-GB" sz="2000" dirty="0" err="1"/>
              <a:t>agli</a:t>
            </a:r>
            <a:r>
              <a:rPr lang="en-GB" sz="2000" dirty="0"/>
              <a:t> </a:t>
            </a:r>
            <a:r>
              <a:rPr lang="en-GB" sz="2000" dirty="0" err="1"/>
              <a:t>appassionati</a:t>
            </a:r>
            <a:r>
              <a:rPr lang="en-GB" sz="2000" dirty="0"/>
              <a:t> è di </a:t>
            </a:r>
            <a:r>
              <a:rPr lang="en-GB" sz="2000" dirty="0" err="1"/>
              <a:t>continuare</a:t>
            </a:r>
            <a:r>
              <a:rPr lang="en-GB" sz="2000" dirty="0"/>
              <a:t> e </a:t>
            </a:r>
            <a:r>
              <a:rPr lang="en-GB" sz="2000" dirty="0" err="1"/>
              <a:t>ampliare</a:t>
            </a:r>
            <a:r>
              <a:rPr lang="en-GB" sz="2000" dirty="0"/>
              <a:t> la </a:t>
            </a:r>
            <a:r>
              <a:rPr lang="en-GB" sz="2000" dirty="0" err="1"/>
              <a:t>ricerca</a:t>
            </a:r>
            <a:r>
              <a:rPr lang="en-GB" sz="2000" dirty="0"/>
              <a:t> in </a:t>
            </a:r>
            <a:r>
              <a:rPr lang="en-GB" sz="2000" dirty="0" err="1"/>
              <a:t>questo</a:t>
            </a:r>
            <a:r>
              <a:rPr lang="en-GB" sz="2000" dirty="0"/>
              <a:t> </a:t>
            </a:r>
            <a:r>
              <a:rPr lang="en-GB" sz="2000" dirty="0" err="1"/>
              <a:t>interessante</a:t>
            </a:r>
            <a:r>
              <a:rPr lang="en-GB" sz="2000" dirty="0"/>
              <a:t> </a:t>
            </a:r>
            <a:r>
              <a:rPr lang="en-GB" sz="2000" dirty="0" err="1"/>
              <a:t>collezione</a:t>
            </a:r>
            <a:endParaRPr lang="en-GB" sz="2000" dirty="0"/>
          </a:p>
        </p:txBody>
      </p:sp>
    </p:spTree>
    <p:extLst>
      <p:ext uri="{BB962C8B-B14F-4D97-AF65-F5344CB8AC3E}">
        <p14:creationId xmlns:p14="http://schemas.microsoft.com/office/powerpoint/2010/main" val="1136300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D6240-46F0-1599-E12B-EBCBEA917F26}"/>
            </a:ext>
          </a:extLst>
        </p:cNvPr>
        <p:cNvGrpSpPr/>
        <p:nvPr/>
      </p:nvGrpSpPr>
      <p:grpSpPr>
        <a:xfrm>
          <a:off x="0" y="0"/>
          <a:ext cx="0" cy="0"/>
          <a:chOff x="0" y="0"/>
          <a:chExt cx="0" cy="0"/>
        </a:xfrm>
      </p:grpSpPr>
      <p:sp>
        <p:nvSpPr>
          <p:cNvPr id="6" name="Rettangolo 5">
            <a:extLst>
              <a:ext uri="{FF2B5EF4-FFF2-40B4-BE49-F238E27FC236}">
                <a16:creationId xmlns:a16="http://schemas.microsoft.com/office/drawing/2014/main" id="{6BB11C4E-E274-C442-C9BC-9C3FCA8A6B95}"/>
              </a:ext>
            </a:extLst>
          </p:cNvPr>
          <p:cNvSpPr/>
          <p:nvPr/>
        </p:nvSpPr>
        <p:spPr>
          <a:xfrm>
            <a:off x="77787" y="87312"/>
            <a:ext cx="12036425" cy="6683375"/>
          </a:xfrm>
          <a:prstGeom prst="rect">
            <a:avLst/>
          </a:prstGeom>
          <a:noFill/>
          <a:ln w="76200" cmpd="thinThick">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CasellaDiTesto 2">
            <a:extLst>
              <a:ext uri="{FF2B5EF4-FFF2-40B4-BE49-F238E27FC236}">
                <a16:creationId xmlns:a16="http://schemas.microsoft.com/office/drawing/2014/main" id="{3D3C7334-1BBB-6D01-6316-DEB6276190E0}"/>
              </a:ext>
            </a:extLst>
          </p:cNvPr>
          <p:cNvSpPr txBox="1"/>
          <p:nvPr/>
        </p:nvSpPr>
        <p:spPr>
          <a:xfrm>
            <a:off x="11711929" y="6401355"/>
            <a:ext cx="518171" cy="369332"/>
          </a:xfrm>
          <a:prstGeom prst="rect">
            <a:avLst/>
          </a:prstGeom>
          <a:noFill/>
        </p:spPr>
        <p:txBody>
          <a:bodyPr wrap="square" rtlCol="0">
            <a:spAutoFit/>
          </a:bodyPr>
          <a:lstStyle/>
          <a:p>
            <a:r>
              <a:rPr lang="en-GB" dirty="0"/>
              <a:t>15</a:t>
            </a:r>
          </a:p>
        </p:txBody>
      </p:sp>
      <p:sp>
        <p:nvSpPr>
          <p:cNvPr id="5" name="CasellaDiTesto 4">
            <a:extLst>
              <a:ext uri="{FF2B5EF4-FFF2-40B4-BE49-F238E27FC236}">
                <a16:creationId xmlns:a16="http://schemas.microsoft.com/office/drawing/2014/main" id="{B0B9604F-4081-EB64-E2FB-95C42815369F}"/>
              </a:ext>
            </a:extLst>
          </p:cNvPr>
          <p:cNvSpPr txBox="1"/>
          <p:nvPr/>
        </p:nvSpPr>
        <p:spPr>
          <a:xfrm>
            <a:off x="1184220" y="284121"/>
            <a:ext cx="9823554" cy="1692771"/>
          </a:xfrm>
          <a:prstGeom prst="rect">
            <a:avLst/>
          </a:prstGeom>
          <a:noFill/>
        </p:spPr>
        <p:txBody>
          <a:bodyPr wrap="square" rtlCol="0">
            <a:spAutoFit/>
          </a:bodyPr>
          <a:lstStyle/>
          <a:p>
            <a:pPr algn="ctr"/>
            <a:r>
              <a:rPr lang="it-IT" sz="4400" b="1" dirty="0">
                <a:solidFill>
                  <a:schemeClr val="accent1">
                    <a:lumMod val="75000"/>
                  </a:schemeClr>
                </a:solidFill>
              </a:rPr>
              <a:t>Grazie per l’attenzione</a:t>
            </a:r>
            <a:endParaRPr lang="it-IT" sz="2400" dirty="0">
              <a:solidFill>
                <a:schemeClr val="accent1">
                  <a:lumMod val="75000"/>
                </a:schemeClr>
              </a:solidFill>
              <a:hlinkClick r:id="rId2">
                <a:extLst>
                  <a:ext uri="{A12FA001-AC4F-418D-AE19-62706E023703}">
                    <ahyp:hlinkClr xmlns:ahyp="http://schemas.microsoft.com/office/drawing/2018/hyperlinkcolor" val="tx"/>
                  </a:ext>
                </a:extLst>
              </a:hlinkClick>
            </a:endParaRPr>
          </a:p>
          <a:p>
            <a:pPr algn="ctr"/>
            <a:r>
              <a:rPr lang="it-IT" sz="2400" dirty="0">
                <a:solidFill>
                  <a:schemeClr val="accent1">
                    <a:lumMod val="75000"/>
                  </a:schemeClr>
                </a:solidFill>
                <a:hlinkClick r:id="rId2">
                  <a:extLst>
                    <a:ext uri="{A12FA001-AC4F-418D-AE19-62706E023703}">
                      <ahyp:hlinkClr xmlns:ahyp="http://schemas.microsoft.com/office/drawing/2018/hyperlinkcolor" val="tx"/>
                    </a:ext>
                  </a:extLst>
                </a:hlinkClick>
              </a:rPr>
              <a:t>bracciottigicaomo@gmail.com</a:t>
            </a:r>
            <a:endParaRPr lang="it-IT" sz="2400" dirty="0">
              <a:solidFill>
                <a:schemeClr val="accent1">
                  <a:lumMod val="75000"/>
                </a:schemeClr>
              </a:solidFill>
            </a:endParaRPr>
          </a:p>
          <a:p>
            <a:pPr algn="ctr"/>
            <a:endParaRPr lang="it-IT" sz="1200" dirty="0">
              <a:solidFill>
                <a:schemeClr val="accent1">
                  <a:lumMod val="75000"/>
                </a:schemeClr>
              </a:solidFill>
            </a:endParaRPr>
          </a:p>
          <a:p>
            <a:pPr algn="ctr"/>
            <a:r>
              <a:rPr lang="it-IT" sz="2400" dirty="0">
                <a:solidFill>
                  <a:schemeClr val="accent1">
                    <a:lumMod val="75000"/>
                  </a:schemeClr>
                </a:solidFill>
              </a:rPr>
              <a:t>Via Tolmino 1, Marina di Pietrasanta (LU), 55045</a:t>
            </a:r>
          </a:p>
        </p:txBody>
      </p:sp>
      <p:sp>
        <p:nvSpPr>
          <p:cNvPr id="4" name="CasellaDiTesto 3">
            <a:extLst>
              <a:ext uri="{FF2B5EF4-FFF2-40B4-BE49-F238E27FC236}">
                <a16:creationId xmlns:a16="http://schemas.microsoft.com/office/drawing/2014/main" id="{5B10B2E3-5FC8-4177-8DC6-4331D91AFC52}"/>
              </a:ext>
            </a:extLst>
          </p:cNvPr>
          <p:cNvSpPr txBox="1"/>
          <p:nvPr/>
        </p:nvSpPr>
        <p:spPr>
          <a:xfrm>
            <a:off x="1734455" y="5412196"/>
            <a:ext cx="8723087" cy="1200329"/>
          </a:xfrm>
          <a:prstGeom prst="rect">
            <a:avLst/>
          </a:prstGeom>
          <a:noFill/>
        </p:spPr>
        <p:txBody>
          <a:bodyPr wrap="square" rtlCol="0">
            <a:spAutoFit/>
          </a:bodyPr>
          <a:lstStyle/>
          <a:p>
            <a:pPr algn="ctr"/>
            <a:r>
              <a:rPr lang="en-GB" sz="2400" b="1" dirty="0" err="1">
                <a:solidFill>
                  <a:schemeClr val="accent1">
                    <a:lumMod val="75000"/>
                  </a:schemeClr>
                </a:solidFill>
              </a:rPr>
              <a:t>Congresso</a:t>
            </a:r>
            <a:r>
              <a:rPr lang="en-GB" sz="2400" b="1" dirty="0">
                <a:solidFill>
                  <a:schemeClr val="accent1">
                    <a:lumMod val="75000"/>
                  </a:schemeClr>
                </a:solidFill>
              </a:rPr>
              <a:t> </a:t>
            </a:r>
            <a:r>
              <a:rPr lang="en-GB" sz="2000" b="1" dirty="0">
                <a:solidFill>
                  <a:schemeClr val="accent1">
                    <a:lumMod val="75000"/>
                  </a:schemeClr>
                </a:solidFill>
              </a:rPr>
              <a:t>USFI</a:t>
            </a:r>
            <a:r>
              <a:rPr lang="en-GB" sz="2400" b="1" dirty="0">
                <a:solidFill>
                  <a:schemeClr val="accent1">
                    <a:lumMod val="75000"/>
                  </a:schemeClr>
                </a:solidFill>
              </a:rPr>
              <a:t> “</a:t>
            </a:r>
            <a:r>
              <a:rPr lang="en-GB" sz="2400" b="1" dirty="0" err="1">
                <a:solidFill>
                  <a:schemeClr val="accent1">
                    <a:lumMod val="75000"/>
                  </a:schemeClr>
                </a:solidFill>
              </a:rPr>
              <a:t>Ritorno</a:t>
            </a:r>
            <a:r>
              <a:rPr lang="en-GB" sz="2400" b="1" dirty="0">
                <a:solidFill>
                  <a:schemeClr val="accent1">
                    <a:lumMod val="75000"/>
                  </a:schemeClr>
                </a:solidFill>
              </a:rPr>
              <a:t> a Prato”</a:t>
            </a:r>
          </a:p>
          <a:p>
            <a:pPr algn="ctr"/>
            <a:r>
              <a:rPr lang="en-GB" sz="2400" b="1" dirty="0">
                <a:solidFill>
                  <a:schemeClr val="accent1">
                    <a:lumMod val="75000"/>
                  </a:schemeClr>
                </a:solidFill>
              </a:rPr>
              <a:t>Istituto di Studi </a:t>
            </a:r>
            <a:r>
              <a:rPr lang="en-GB" sz="2400" b="1" dirty="0" err="1">
                <a:solidFill>
                  <a:schemeClr val="accent1">
                    <a:lumMod val="75000"/>
                  </a:schemeClr>
                </a:solidFill>
              </a:rPr>
              <a:t>Storici</a:t>
            </a:r>
            <a:r>
              <a:rPr lang="en-GB" sz="2400" b="1" dirty="0">
                <a:solidFill>
                  <a:schemeClr val="accent1">
                    <a:lumMod val="75000"/>
                  </a:schemeClr>
                </a:solidFill>
              </a:rPr>
              <a:t> </a:t>
            </a:r>
            <a:r>
              <a:rPr lang="en-GB" sz="2400" b="1" dirty="0" err="1">
                <a:solidFill>
                  <a:schemeClr val="accent1">
                    <a:lumMod val="75000"/>
                  </a:schemeClr>
                </a:solidFill>
              </a:rPr>
              <a:t>Postali</a:t>
            </a:r>
            <a:r>
              <a:rPr lang="en-GB" sz="2400" b="1" dirty="0">
                <a:solidFill>
                  <a:schemeClr val="accent1">
                    <a:lumMod val="75000"/>
                  </a:schemeClr>
                </a:solidFill>
              </a:rPr>
              <a:t> “Aldo Cecchi”</a:t>
            </a:r>
          </a:p>
          <a:p>
            <a:pPr algn="ctr"/>
            <a:r>
              <a:rPr lang="en-GB" sz="2000" dirty="0">
                <a:solidFill>
                  <a:schemeClr val="accent1">
                    <a:lumMod val="75000"/>
                  </a:schemeClr>
                </a:solidFill>
              </a:rPr>
              <a:t> Prato, 13 Settembre 2026</a:t>
            </a:r>
            <a:r>
              <a:rPr lang="en-GB" sz="2400" dirty="0">
                <a:solidFill>
                  <a:schemeClr val="accent1">
                    <a:lumMod val="75000"/>
                  </a:schemeClr>
                </a:solidFill>
              </a:rPr>
              <a:t> </a:t>
            </a:r>
            <a:r>
              <a:rPr lang="en-GB" dirty="0"/>
              <a:t> </a:t>
            </a:r>
          </a:p>
        </p:txBody>
      </p:sp>
      <p:pic>
        <p:nvPicPr>
          <p:cNvPr id="9" name="Immagine16">
            <a:extLst>
              <a:ext uri="{FF2B5EF4-FFF2-40B4-BE49-F238E27FC236}">
                <a16:creationId xmlns:a16="http://schemas.microsoft.com/office/drawing/2014/main" id="{C7C2F05C-F34F-113D-C867-2183C8D3B998}"/>
              </a:ext>
            </a:extLst>
          </p:cNvPr>
          <p:cNvPicPr>
            <a:picLocks noChangeAspect="1"/>
          </p:cNvPicPr>
          <p:nvPr/>
        </p:nvPicPr>
        <p:blipFill>
          <a:blip r:embed="rId3"/>
          <a:stretch>
            <a:fillRect/>
          </a:stretch>
        </p:blipFill>
        <p:spPr bwMode="auto">
          <a:xfrm>
            <a:off x="4730449" y="2143089"/>
            <a:ext cx="2731101" cy="3011433"/>
          </a:xfrm>
          <a:prstGeom prst="rect">
            <a:avLst/>
          </a:prstGeom>
        </p:spPr>
      </p:pic>
    </p:spTree>
    <p:extLst>
      <p:ext uri="{BB962C8B-B14F-4D97-AF65-F5344CB8AC3E}">
        <p14:creationId xmlns:p14="http://schemas.microsoft.com/office/powerpoint/2010/main" val="3411669432"/>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550</TotalTime>
  <Words>2856</Words>
  <Application>Microsoft Office PowerPoint</Application>
  <PresentationFormat>Widescreen</PresentationFormat>
  <Paragraphs>260</Paragraphs>
  <Slides>25</Slides>
  <Notes>1</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25</vt:i4>
      </vt:variant>
    </vt:vector>
  </HeadingPairs>
  <TitlesOfParts>
    <vt:vector size="31" baseType="lpstr">
      <vt:lpstr>NSimSun</vt:lpstr>
      <vt:lpstr>Arial</vt:lpstr>
      <vt:lpstr>Calibri</vt:lpstr>
      <vt:lpstr>Calibri Light</vt:lpstr>
      <vt:lpstr>Liberation Serif</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Francesco Bracciotti</dc:creator>
  <cp:lastModifiedBy>Francesco Bracciotti</cp:lastModifiedBy>
  <cp:revision>11</cp:revision>
  <dcterms:created xsi:type="dcterms:W3CDTF">2026-09-02T08:41:16Z</dcterms:created>
  <dcterms:modified xsi:type="dcterms:W3CDTF">2026-09-06T16:35:40Z</dcterms:modified>
</cp:coreProperties>
</file>