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8" r:id="rId4"/>
    <p:sldId id="269" r:id="rId5"/>
    <p:sldId id="270" r:id="rId6"/>
    <p:sldId id="267" r:id="rId7"/>
    <p:sldId id="266" r:id="rId8"/>
    <p:sldId id="265" r:id="rId9"/>
    <p:sldId id="262" r:id="rId10"/>
    <p:sldId id="272" r:id="rId11"/>
    <p:sldId id="263" r:id="rId12"/>
    <p:sldId id="258" r:id="rId13"/>
    <p:sldId id="271" r:id="rId14"/>
    <p:sldId id="273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D0C1"/>
    <a:srgbClr val="145E84"/>
    <a:srgbClr val="2156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5"/>
    <p:restoredTop sz="94659"/>
  </p:normalViewPr>
  <p:slideViewPr>
    <p:cSldViewPr snapToGrid="0">
      <p:cViewPr varScale="1">
        <p:scale>
          <a:sx n="90" d="100"/>
          <a:sy n="90" d="100"/>
        </p:scale>
        <p:origin x="35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990189-4790-CECC-BC8F-826C4D96F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C57AB23-9F6F-1AA6-1937-08EF02727E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57578B-3B5C-8742-1A6D-B4E5DF956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7DFD8-45D8-3649-8B29-DFA241C6D25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878441-7ED1-7D75-DEF2-D3D453A94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00BA9A-CF53-F0DB-0CC0-B397AF2A9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3ED5-4E90-B340-B237-1714AAC7BB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4977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0223ED-AFAE-622F-23F4-E0C1020F5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10F103-7947-015B-1144-4F4A9C525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988E0D-FB3E-2298-161C-51DC22E0B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7DFD8-45D8-3649-8B29-DFA241C6D25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81CB05-27E6-840F-977A-060EF6D3B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38FA289-BB26-F75C-FAA4-4E083610D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3ED5-4E90-B340-B237-1714AAC7BB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1582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12E51F-C401-7DB6-EC1A-69442F526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78F2B7A-A002-97E3-9B3E-C183F2B0A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2FD333E-BC6F-691B-2809-C50A317DA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7DFD8-45D8-3649-8B29-DFA241C6D25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8E1F50-1E67-8890-6F4E-19B55A51E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7FEE4BD-CF7E-A7CA-4AE3-9DD32C7A0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3ED5-4E90-B340-B237-1714AAC7BB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0624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E46751-457A-03FD-F7AE-58079458D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455538A-460C-9061-667F-22DC8DC7DB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CBA82FA-3162-CCBC-E73D-05C58AB363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CA6F5AC-0F9B-B1FF-08A0-23DCFD744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7DFD8-45D8-3649-8B29-DFA241C6D25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6056F57-ECC4-A728-57CE-97519485D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45AC456-A08B-248C-3448-BBC049AD5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3ED5-4E90-B340-B237-1714AAC7BB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0112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A5BFBD-59C9-1844-CB05-C9746226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0D0D4E2-B7EE-5B27-7536-597276D9F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F8E4C3F-79C9-9946-2950-07AC8A1E32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1A8B9CF-94DB-9345-B848-A6F4D8EEC2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7DF05D8-2450-42E4-B299-79F64D9E1E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8F03B06-550A-8D24-8BF1-2D837E41B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7DFD8-45D8-3649-8B29-DFA241C6D25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57C795D-396A-8363-C6F4-F5D9CB806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FF724AF-471A-5EEA-A5F5-3E4B3619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3ED5-4E90-B340-B237-1714AAC7BB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3479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A8BFBB-DA7A-0CD0-AA8F-89D87873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376A1B2-AA06-A7D3-473B-6A413CDAC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7DFD8-45D8-3649-8B29-DFA241C6D25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ED0A472-2DDB-CB7A-25BE-A84011420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4B5453B-1158-EB16-B30A-147D10886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3ED5-4E90-B340-B237-1714AAC7BB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334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0C47902-086D-B9A5-8E67-06EB2A906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7DFD8-45D8-3649-8B29-DFA241C6D25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9ECA97E-DCD7-F96D-F9E2-EA8821427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99DB7E5-431C-2F85-9EFC-9843FABAF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3ED5-4E90-B340-B237-1714AAC7BB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4625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48BBED-2CB7-9049-1164-F1673DB0D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A037F2-0CEC-9B66-B572-90E0EDCFD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181356C-EAC7-2787-0D14-046644C87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243916B-23C7-5B11-2252-B0AEBA8B5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7DFD8-45D8-3649-8B29-DFA241C6D25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F8FD4AD-EF7B-88E2-D0EF-26F2EC97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DF19F12-E08C-3CDD-8167-7A12EA23A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3ED5-4E90-B340-B237-1714AAC7BB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8378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104A3A-E392-728B-4262-599A7B146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F4A47A4-B4B2-BB20-AC3F-ED8680751B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27D115E-F4C4-5787-3625-AB3EA1FFB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C36A28D-11D1-0F7F-67CA-1D803F78A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7DFD8-45D8-3649-8B29-DFA241C6D25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A9E228F-5E59-3811-3D5A-CB58F6687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58793D6-8FD1-FD23-4787-B65A796E8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3ED5-4E90-B340-B237-1714AAC7BB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7604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D071FF-0DE2-8888-2F9D-64FA3A0CC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14B607E-C27E-1827-0790-10CA0FC1EC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2FE4000-8281-3CAB-65D1-20D9C874B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7DFD8-45D8-3649-8B29-DFA241C6D25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897C4CA-646F-60FF-B7BC-C7173F052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FF1401B-3DB9-6DB7-D9D4-D4E0FA6F0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3ED5-4E90-B340-B237-1714AAC7BB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442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6F7FE9D-73E4-8E77-8E73-D59B08FC53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40D2964-FC22-1AA6-79A4-7E03F21853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9D75952-4F67-2CE7-D7FD-249102708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7DFD8-45D8-3649-8B29-DFA241C6D25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15B988-773C-BF14-2384-117EB6C82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0D3B648-5881-1D16-0E1C-2C7776EAE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13ED5-4E90-B340-B237-1714AAC7BB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4446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9763C48-AFAC-C4BA-3B9C-89D4EE2D1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06DBC4F-5604-3F0A-193F-D0D56448AD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9F14CFE-B023-DA06-F7E8-0A727CF6E4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B7DFD8-45D8-3649-8B29-DFA241C6D25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F6E2BA3-F825-062A-858A-E1745BA468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C05FCF1-AB44-8F3E-53CB-D08C43E886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B13ED5-4E90-B340-B237-1714AAC7BB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8664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085C70AC-EE7B-1469-0304-2076DE778D45}"/>
              </a:ext>
            </a:extLst>
          </p:cNvPr>
          <p:cNvSpPr/>
          <p:nvPr/>
        </p:nvSpPr>
        <p:spPr>
          <a:xfrm>
            <a:off x="0" y="-127591"/>
            <a:ext cx="12301870" cy="7113181"/>
          </a:xfrm>
          <a:prstGeom prst="rect">
            <a:avLst/>
          </a:prstGeom>
          <a:solidFill>
            <a:srgbClr val="145E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747DB2C-DB79-2218-261E-1E98429A0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191" y="1184803"/>
            <a:ext cx="10670152" cy="2017962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D644F386-679F-4817-D962-0F952DB00BDC}"/>
              </a:ext>
            </a:extLst>
          </p:cNvPr>
          <p:cNvSpPr txBox="1"/>
          <p:nvPr/>
        </p:nvSpPr>
        <p:spPr>
          <a:xfrm>
            <a:off x="1271831" y="3655236"/>
            <a:ext cx="98854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2400" b="1" dirty="0">
              <a:solidFill>
                <a:srgbClr val="DBD0C1"/>
              </a:solidFill>
              <a:latin typeface="Marcellus" panose="020E0602050203020307" pitchFamily="34" charset="0"/>
            </a:endParaRPr>
          </a:p>
          <a:p>
            <a:pPr algn="ctr"/>
            <a:endParaRPr lang="it-IT" sz="2400" b="1" dirty="0">
              <a:solidFill>
                <a:srgbClr val="DBD0C1"/>
              </a:solidFill>
              <a:latin typeface="Marcellus" panose="020E0602050203020307" pitchFamily="34" charset="0"/>
            </a:endParaRPr>
          </a:p>
          <a:p>
            <a:pPr algn="ctr"/>
            <a:r>
              <a:rPr lang="it-IT" sz="2400" b="1" dirty="0">
                <a:solidFill>
                  <a:srgbClr val="DBD0C1"/>
                </a:solidFill>
                <a:latin typeface="Marcellus" panose="020E0602050203020307" pitchFamily="34" charset="0"/>
              </a:rPr>
              <a:t>FIERA DEL COLLEZIONISMO – FILATELICO - NUMISMATICO</a:t>
            </a:r>
            <a:br>
              <a:rPr lang="it-IT" sz="2400" dirty="0">
                <a:solidFill>
                  <a:srgbClr val="DBD0C1"/>
                </a:solidFill>
                <a:latin typeface="Marcellus" panose="020E0602050203020307" pitchFamily="34" charset="0"/>
              </a:rPr>
            </a:br>
            <a:r>
              <a:rPr lang="it-IT" sz="2400" b="1" dirty="0">
                <a:solidFill>
                  <a:srgbClr val="DBD0C1"/>
                </a:solidFill>
                <a:latin typeface="Marcellus" panose="020E0602050203020307" pitchFamily="34" charset="0"/>
              </a:rPr>
              <a:t>CARTOLINE</a:t>
            </a:r>
            <a:r>
              <a:rPr lang="it-IT" sz="2400" dirty="0">
                <a:solidFill>
                  <a:srgbClr val="DBD0C1"/>
                </a:solidFill>
                <a:latin typeface="Marcellus" panose="020E0602050203020307" pitchFamily="34" charset="0"/>
              </a:rPr>
              <a:t> – </a:t>
            </a:r>
            <a:r>
              <a:rPr lang="it-IT" sz="2400" b="1" dirty="0">
                <a:solidFill>
                  <a:srgbClr val="DBD0C1"/>
                </a:solidFill>
                <a:latin typeface="Marcellus" panose="020E0602050203020307" pitchFamily="34" charset="0"/>
              </a:rPr>
              <a:t>OROLOGI E COLLEZIONISMO CONTEMPORANEO</a:t>
            </a:r>
            <a:endParaRPr lang="it-IT" sz="2400" dirty="0">
              <a:solidFill>
                <a:srgbClr val="DBD0C1"/>
              </a:solidFill>
              <a:latin typeface="Marcellus" panose="020E0602050203020307" pitchFamily="34" charset="0"/>
            </a:endParaRPr>
          </a:p>
          <a:p>
            <a:pPr algn="ctr"/>
            <a:endParaRPr lang="it-IT" sz="2400" b="1" dirty="0">
              <a:solidFill>
                <a:srgbClr val="DBD0C1"/>
              </a:solidFill>
              <a:latin typeface="Marcellus" panose="020E0602050203020307" pitchFamily="34" charset="0"/>
            </a:endParaRPr>
          </a:p>
          <a:p>
            <a:pPr algn="ctr"/>
            <a:r>
              <a:rPr lang="it-IT" sz="2400" b="1" dirty="0">
                <a:solidFill>
                  <a:srgbClr val="DBD0C1"/>
                </a:solidFill>
                <a:latin typeface="Marcellus" panose="020E0602050203020307" pitchFamily="34" charset="0"/>
              </a:rPr>
              <a:t>10 – 11 – 12 DICEMBRE 2026</a:t>
            </a:r>
          </a:p>
          <a:p>
            <a:pPr algn="ctr"/>
            <a:r>
              <a:rPr lang="it-IT" sz="4800" b="1" dirty="0">
                <a:solidFill>
                  <a:srgbClr val="DBD0C1"/>
                </a:solidFill>
                <a:latin typeface="Marcellus" panose="020E0602050203020307" pitchFamily="34" charset="0"/>
              </a:rPr>
              <a:t>VERONAFIERE</a:t>
            </a:r>
            <a:endParaRPr lang="it-IT" sz="2400" dirty="0">
              <a:solidFill>
                <a:srgbClr val="DBD0C1"/>
              </a:solidFill>
              <a:latin typeface="Marcellus" panose="020E0602050203020307" pitchFamily="34" charset="0"/>
            </a:endParaRPr>
          </a:p>
          <a:p>
            <a:pPr algn="ctr"/>
            <a:endParaRPr lang="it-IT" sz="2400" dirty="0">
              <a:solidFill>
                <a:srgbClr val="DBD0C1"/>
              </a:solidFill>
              <a:latin typeface="Marcellus" panose="020E0602050203020307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790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95581-9501-8961-305B-F20B7D2A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C9124D2B-C209-695A-FA9D-38EA5D4B52AD}"/>
              </a:ext>
            </a:extLst>
          </p:cNvPr>
          <p:cNvSpPr/>
          <p:nvPr/>
        </p:nvSpPr>
        <p:spPr>
          <a:xfrm>
            <a:off x="-109870" y="0"/>
            <a:ext cx="12301870" cy="7113181"/>
          </a:xfrm>
          <a:prstGeom prst="rect">
            <a:avLst/>
          </a:prstGeom>
          <a:solidFill>
            <a:srgbClr val="DBD0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88C9375-9826-2A90-E48D-FF32B1EFBCD6}"/>
              </a:ext>
            </a:extLst>
          </p:cNvPr>
          <p:cNvSpPr txBox="1"/>
          <p:nvPr/>
        </p:nvSpPr>
        <p:spPr>
          <a:xfrm>
            <a:off x="4580467" y="1421916"/>
            <a:ext cx="185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>
                <a:latin typeface="Marcellus"/>
                <a:sym typeface="Merriweather"/>
              </a:rPr>
              <a:t>Vision</a:t>
            </a:r>
            <a:endParaRPr lang="it-IT" sz="3200" b="1" dirty="0">
              <a:latin typeface="Marcellu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E6AF559-BD19-B3A2-7383-ED548A11E995}"/>
              </a:ext>
            </a:extLst>
          </p:cNvPr>
          <p:cNvSpPr txBox="1"/>
          <p:nvPr/>
        </p:nvSpPr>
        <p:spPr>
          <a:xfrm>
            <a:off x="1519161" y="2525241"/>
            <a:ext cx="892386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latin typeface="Marcellus"/>
              </a:rPr>
              <a:t>Promuovere la </a:t>
            </a:r>
            <a:r>
              <a:rPr lang="it-IT" sz="3200" b="1" dirty="0">
                <a:latin typeface="Marcellus"/>
              </a:rPr>
              <a:t>passione per il collezionismo </a:t>
            </a:r>
            <a:r>
              <a:rPr lang="it-IT" sz="3200" dirty="0">
                <a:latin typeface="Marcellus"/>
              </a:rPr>
              <a:t>tra tutte le generazioni.</a:t>
            </a:r>
          </a:p>
          <a:p>
            <a:r>
              <a:rPr lang="it-IT" sz="3200" dirty="0">
                <a:latin typeface="Marcellus"/>
              </a:rPr>
              <a:t>favorendo l'accessibilità e la condivisione di </a:t>
            </a:r>
            <a:r>
              <a:rPr lang="it-IT" sz="3200" b="1" dirty="0">
                <a:latin typeface="Marcellus"/>
              </a:rPr>
              <a:t>esperienze fisiche 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79931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7AF68-FEC6-CEEF-B5E6-E3859F17B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1E4D7683-D303-DEBB-E14D-95F95184477D}"/>
              </a:ext>
            </a:extLst>
          </p:cNvPr>
          <p:cNvSpPr/>
          <p:nvPr/>
        </p:nvSpPr>
        <p:spPr>
          <a:xfrm>
            <a:off x="-109870" y="-255181"/>
            <a:ext cx="12301870" cy="7113181"/>
          </a:xfrm>
          <a:prstGeom prst="rect">
            <a:avLst/>
          </a:prstGeom>
          <a:solidFill>
            <a:srgbClr val="DBD0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83BC308-19F3-2F19-C8DB-2239A3930096}"/>
              </a:ext>
            </a:extLst>
          </p:cNvPr>
          <p:cNvSpPr txBox="1"/>
          <p:nvPr/>
        </p:nvSpPr>
        <p:spPr>
          <a:xfrm>
            <a:off x="359228" y="524449"/>
            <a:ext cx="1101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>
                <a:solidFill>
                  <a:srgbClr val="0F172A"/>
                </a:solidFill>
                <a:latin typeface="Marcellus"/>
                <a:sym typeface="Merriweather"/>
              </a:rPr>
              <a:t>ANALISI REPORT FEPA 2025</a:t>
            </a:r>
            <a:endParaRPr lang="it-IT" sz="2400" dirty="0">
              <a:solidFill>
                <a:schemeClr val="tx1">
                  <a:lumMod val="85000"/>
                  <a:lumOff val="15000"/>
                </a:schemeClr>
              </a:solidFill>
              <a:latin typeface="Marcellus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7A34E93-9EC2-7243-81AF-51C050F81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0572"/>
            <a:ext cx="12192000" cy="523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34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DBBE3-3AC0-97D1-7895-9EFB74622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0C100260-182E-2753-87C0-53093351C235}"/>
              </a:ext>
            </a:extLst>
          </p:cNvPr>
          <p:cNvSpPr/>
          <p:nvPr/>
        </p:nvSpPr>
        <p:spPr>
          <a:xfrm>
            <a:off x="-109870" y="-255181"/>
            <a:ext cx="12301870" cy="7113181"/>
          </a:xfrm>
          <a:prstGeom prst="rect">
            <a:avLst/>
          </a:prstGeom>
          <a:solidFill>
            <a:srgbClr val="DBD0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4238DBA-3E15-9D0B-3D4E-D38854596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99" y="140753"/>
            <a:ext cx="12192000" cy="6670329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7C111E2-5BBA-4B7E-802C-734E64AFF2E7}"/>
              </a:ext>
            </a:extLst>
          </p:cNvPr>
          <p:cNvSpPr txBox="1"/>
          <p:nvPr/>
        </p:nvSpPr>
        <p:spPr>
          <a:xfrm>
            <a:off x="359228" y="524449"/>
            <a:ext cx="1101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>
                <a:solidFill>
                  <a:srgbClr val="0F172A"/>
                </a:solidFill>
                <a:latin typeface="Marcellus"/>
                <a:sym typeface="Merriweather"/>
              </a:rPr>
              <a:t>ANALISI REPORT FEPA 2025</a:t>
            </a:r>
            <a:endParaRPr lang="it-IT" sz="2400" dirty="0">
              <a:solidFill>
                <a:schemeClr val="tx1">
                  <a:lumMod val="85000"/>
                  <a:lumOff val="15000"/>
                </a:schemeClr>
              </a:solidFill>
              <a:latin typeface="Marcellus"/>
            </a:endParaRP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B37DE97B-4685-118E-67AC-0822F9091AEE}"/>
              </a:ext>
            </a:extLst>
          </p:cNvPr>
          <p:cNvSpPr/>
          <p:nvPr/>
        </p:nvSpPr>
        <p:spPr>
          <a:xfrm>
            <a:off x="8149167" y="4438765"/>
            <a:ext cx="2768600" cy="6180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671332ED-66E2-D0CF-43ED-C474AF1E532D}"/>
              </a:ext>
            </a:extLst>
          </p:cNvPr>
          <p:cNvSpPr/>
          <p:nvPr/>
        </p:nvSpPr>
        <p:spPr>
          <a:xfrm>
            <a:off x="7806267" y="1335130"/>
            <a:ext cx="2768600" cy="6180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33B565E7-DBE0-1989-F0A9-35F9EC24962F}"/>
              </a:ext>
            </a:extLst>
          </p:cNvPr>
          <p:cNvSpPr/>
          <p:nvPr/>
        </p:nvSpPr>
        <p:spPr>
          <a:xfrm>
            <a:off x="7882466" y="717063"/>
            <a:ext cx="2768600" cy="6180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704A56BA-6658-AF80-6484-31E8E990896F}"/>
              </a:ext>
            </a:extLst>
          </p:cNvPr>
          <p:cNvSpPr/>
          <p:nvPr/>
        </p:nvSpPr>
        <p:spPr>
          <a:xfrm>
            <a:off x="8094133" y="2637598"/>
            <a:ext cx="2768600" cy="6180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50A77B90-1F74-F2F9-D6DB-36409333D353}"/>
              </a:ext>
            </a:extLst>
          </p:cNvPr>
          <p:cNvSpPr/>
          <p:nvPr/>
        </p:nvSpPr>
        <p:spPr>
          <a:xfrm>
            <a:off x="8119533" y="6193015"/>
            <a:ext cx="2768600" cy="6180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0271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D1644-B506-B8FD-1B4B-457BFDA9A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13100F1F-0A0C-77CD-8571-D096A7ED2211}"/>
              </a:ext>
            </a:extLst>
          </p:cNvPr>
          <p:cNvSpPr/>
          <p:nvPr/>
        </p:nvSpPr>
        <p:spPr>
          <a:xfrm>
            <a:off x="0" y="-255181"/>
            <a:ext cx="12301870" cy="7113181"/>
          </a:xfrm>
          <a:prstGeom prst="rect">
            <a:avLst/>
          </a:prstGeom>
          <a:solidFill>
            <a:srgbClr val="DBD0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D2D89CB-223C-FB03-9F87-1E3B9AE1D4FD}"/>
              </a:ext>
            </a:extLst>
          </p:cNvPr>
          <p:cNvSpPr txBox="1"/>
          <p:nvPr/>
        </p:nvSpPr>
        <p:spPr>
          <a:xfrm>
            <a:off x="2319360" y="466834"/>
            <a:ext cx="4259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US" sz="3200" b="1" dirty="0">
                <a:solidFill>
                  <a:srgbClr val="0F172A"/>
                </a:solidFill>
                <a:latin typeface="Marcellus"/>
                <a:ea typeface="Merriweather"/>
                <a:cs typeface="Merriweather"/>
                <a:sym typeface="Merriweather"/>
              </a:rPr>
              <a:t>Mission</a:t>
            </a:r>
            <a:endParaRPr lang="it-IT" sz="3200" dirty="0">
              <a:solidFill>
                <a:schemeClr val="tx1">
                  <a:lumMod val="85000"/>
                  <a:lumOff val="15000"/>
                </a:schemeClr>
              </a:solidFill>
              <a:latin typeface="Marcellus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E268A09-D00F-6668-A861-2CB3B44D377F}"/>
              </a:ext>
            </a:extLst>
          </p:cNvPr>
          <p:cNvSpPr txBox="1"/>
          <p:nvPr/>
        </p:nvSpPr>
        <p:spPr>
          <a:xfrm>
            <a:off x="2129268" y="1274564"/>
            <a:ext cx="8449733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latin typeface="Marcellus"/>
              </a:rPr>
              <a:t>Creare e mantenere una </a:t>
            </a:r>
            <a:r>
              <a:rPr lang="it-IT" sz="3200" b="1" dirty="0">
                <a:latin typeface="Marcellus"/>
              </a:rPr>
              <a:t>piattaforma affidabile</a:t>
            </a:r>
            <a:r>
              <a:rPr lang="it-IT" sz="3200" dirty="0">
                <a:latin typeface="Marcellus"/>
              </a:rPr>
              <a:t>, trasparente e internazionale per gli </a:t>
            </a:r>
            <a:r>
              <a:rPr lang="it-IT" sz="3200" b="1" dirty="0">
                <a:latin typeface="Marcellus"/>
              </a:rPr>
              <a:t>scambi culturali </a:t>
            </a:r>
            <a:r>
              <a:rPr lang="it-IT" sz="3200" dirty="0">
                <a:latin typeface="Marcellus"/>
              </a:rPr>
              <a:t>e la </a:t>
            </a:r>
            <a:r>
              <a:rPr lang="it-IT" sz="3200" b="1" dirty="0">
                <a:latin typeface="Marcellus"/>
              </a:rPr>
              <a:t>mostra mercato </a:t>
            </a:r>
            <a:r>
              <a:rPr lang="it-IT" sz="3200" dirty="0">
                <a:latin typeface="Marcellus"/>
              </a:rPr>
              <a:t>di tutti i generi di collezionismo</a:t>
            </a:r>
          </a:p>
          <a:p>
            <a:endParaRPr lang="it-IT" sz="3200" dirty="0">
              <a:latin typeface="Marcellus"/>
            </a:endParaRPr>
          </a:p>
          <a:p>
            <a:r>
              <a:rPr lang="it-IT" sz="3200" dirty="0">
                <a:latin typeface="Marcellus"/>
              </a:rPr>
              <a:t>Offrire a espositori, circoli, associazioni e visitatori un ambiente professionale</a:t>
            </a:r>
            <a:r>
              <a:rPr lang="it-IT" sz="3200" b="1" dirty="0">
                <a:latin typeface="Marcellus"/>
              </a:rPr>
              <a:t>, fisico e digitale </a:t>
            </a:r>
            <a:r>
              <a:rPr lang="it-IT" sz="3200" dirty="0">
                <a:latin typeface="Marcellus"/>
              </a:rPr>
              <a:t>in cui qualità e fiducia siano al primo posto.</a:t>
            </a:r>
          </a:p>
          <a:p>
            <a:endParaRPr lang="it-IT" sz="3200" dirty="0"/>
          </a:p>
          <a:p>
            <a:endParaRPr lang="it-IT" sz="32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91865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146EC-8483-6141-94DE-3FB3097A9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FCD97A5D-C0FD-409C-9074-8D3CCA70FB9C}"/>
              </a:ext>
            </a:extLst>
          </p:cNvPr>
          <p:cNvSpPr/>
          <p:nvPr/>
        </p:nvSpPr>
        <p:spPr>
          <a:xfrm>
            <a:off x="0" y="-127591"/>
            <a:ext cx="12301870" cy="7113181"/>
          </a:xfrm>
          <a:prstGeom prst="rect">
            <a:avLst/>
          </a:prstGeom>
          <a:solidFill>
            <a:srgbClr val="DBD0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378B05F-ADED-48DB-5F98-7228723D1C1F}"/>
              </a:ext>
            </a:extLst>
          </p:cNvPr>
          <p:cNvSpPr txBox="1"/>
          <p:nvPr/>
        </p:nvSpPr>
        <p:spPr>
          <a:xfrm>
            <a:off x="521062" y="287383"/>
            <a:ext cx="110163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arcellus" panose="020E0602050203020307" pitchFamily="34" charset="0"/>
              </a:rPr>
              <a:t>FIERA DEL COLLEZIONISMO</a:t>
            </a:r>
          </a:p>
          <a:p>
            <a:pPr algn="ctr"/>
            <a:endParaRPr lang="it-IT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95BEA06-E36D-1A54-62F9-932D41E01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" y="1807893"/>
            <a:ext cx="12192000" cy="402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503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F3EBF-C09D-E3CB-0E20-3E96E8337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94FFEC6B-06AA-DF23-07E2-AD061B36A172}"/>
              </a:ext>
            </a:extLst>
          </p:cNvPr>
          <p:cNvSpPr/>
          <p:nvPr/>
        </p:nvSpPr>
        <p:spPr>
          <a:xfrm>
            <a:off x="0" y="-127591"/>
            <a:ext cx="12301870" cy="7113181"/>
          </a:xfrm>
          <a:prstGeom prst="rect">
            <a:avLst/>
          </a:prstGeom>
          <a:solidFill>
            <a:srgbClr val="DBD0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652E5CB-72B7-498B-ABF4-239C88B9DD57}"/>
              </a:ext>
            </a:extLst>
          </p:cNvPr>
          <p:cNvSpPr txBox="1"/>
          <p:nvPr/>
        </p:nvSpPr>
        <p:spPr>
          <a:xfrm>
            <a:off x="775062" y="287383"/>
            <a:ext cx="1101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arcellus" panose="020E0602050203020307" pitchFamily="34" charset="0"/>
              </a:rPr>
              <a:t>FIERA DEL COLLEZIONISMO</a:t>
            </a:r>
            <a:endParaRPr lang="it-IT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EEBCB35-5336-43A0-D788-2AAC0D033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1685"/>
            <a:ext cx="12192000" cy="405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801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C623F-7298-1DB0-7B80-01F13FBCA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08833968-54DB-9DA8-0656-DD28D368ABB7}"/>
              </a:ext>
            </a:extLst>
          </p:cNvPr>
          <p:cNvSpPr/>
          <p:nvPr/>
        </p:nvSpPr>
        <p:spPr>
          <a:xfrm>
            <a:off x="0" y="-138223"/>
            <a:ext cx="12301870" cy="7113181"/>
          </a:xfrm>
          <a:prstGeom prst="rect">
            <a:avLst/>
          </a:prstGeom>
          <a:solidFill>
            <a:srgbClr val="DBD0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4887DD2-53F6-E546-3775-37C77FB81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17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A119F-30FA-7EAA-27A7-E2595DEF1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FF7FEB85-1CC9-0F95-3911-4297546A092B}"/>
              </a:ext>
            </a:extLst>
          </p:cNvPr>
          <p:cNvSpPr/>
          <p:nvPr/>
        </p:nvSpPr>
        <p:spPr>
          <a:xfrm>
            <a:off x="0" y="-138223"/>
            <a:ext cx="12301870" cy="7113181"/>
          </a:xfrm>
          <a:prstGeom prst="rect">
            <a:avLst/>
          </a:prstGeom>
          <a:solidFill>
            <a:srgbClr val="DBD0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25B353E-D80F-82EF-1F25-038F84911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75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105F2-AA4E-3077-023A-F4333268B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05255156-8493-4BCB-CFB1-37FE0A2457EF}"/>
              </a:ext>
            </a:extLst>
          </p:cNvPr>
          <p:cNvSpPr/>
          <p:nvPr/>
        </p:nvSpPr>
        <p:spPr>
          <a:xfrm>
            <a:off x="0" y="-255181"/>
            <a:ext cx="12301870" cy="7113181"/>
          </a:xfrm>
          <a:prstGeom prst="rect">
            <a:avLst/>
          </a:prstGeom>
          <a:solidFill>
            <a:srgbClr val="DBD0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C5C7B6F-B3F3-5020-D203-741B2DC8AA30}"/>
              </a:ext>
            </a:extLst>
          </p:cNvPr>
          <p:cNvSpPr txBox="1"/>
          <p:nvPr/>
        </p:nvSpPr>
        <p:spPr>
          <a:xfrm>
            <a:off x="3487759" y="968052"/>
            <a:ext cx="4259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US" sz="3200" b="1" dirty="0">
                <a:solidFill>
                  <a:srgbClr val="0F172A"/>
                </a:solidFill>
                <a:latin typeface="Marcellus" panose="020E0602050203020307"/>
                <a:ea typeface="Merriweather"/>
                <a:cs typeface="Merriweather"/>
                <a:sym typeface="Merriweather"/>
              </a:rPr>
              <a:t>ARENA NUMISFERO</a:t>
            </a:r>
            <a:endParaRPr lang="it-IT" sz="3200" dirty="0">
              <a:solidFill>
                <a:schemeClr val="tx1">
                  <a:lumMod val="85000"/>
                  <a:lumOff val="15000"/>
                </a:schemeClr>
              </a:solidFill>
              <a:latin typeface="Marcellus" panose="020E0602050203020307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17D4037-2E80-B564-9008-03B7011425C1}"/>
              </a:ext>
            </a:extLst>
          </p:cNvPr>
          <p:cNvSpPr txBox="1"/>
          <p:nvPr/>
        </p:nvSpPr>
        <p:spPr>
          <a:xfrm>
            <a:off x="2239335" y="2095829"/>
            <a:ext cx="8449733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latin typeface="Marcellus" panose="020E0602050203020307"/>
              </a:rPr>
              <a:t>Vogliamo creare un luogo riconoscibile dove</a:t>
            </a:r>
          </a:p>
          <a:p>
            <a:r>
              <a:rPr lang="it-IT" sz="3200" dirty="0">
                <a:latin typeface="Marcellus" panose="020E0602050203020307"/>
              </a:rPr>
              <a:t> esperienze, racconti e idee abbiamo uno spazio pubblico e fisico per essere vissute</a:t>
            </a:r>
          </a:p>
          <a:p>
            <a:endParaRPr lang="it-IT" sz="3200" dirty="0"/>
          </a:p>
          <a:p>
            <a:endParaRPr lang="it-IT" sz="32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85787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952B2-60D8-DA41-1BAF-F570525DB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6E3073C0-0270-DA89-8465-2670B536270F}"/>
              </a:ext>
            </a:extLst>
          </p:cNvPr>
          <p:cNvSpPr/>
          <p:nvPr/>
        </p:nvSpPr>
        <p:spPr>
          <a:xfrm>
            <a:off x="0" y="-138223"/>
            <a:ext cx="12301870" cy="7113181"/>
          </a:xfrm>
          <a:prstGeom prst="rect">
            <a:avLst/>
          </a:prstGeom>
          <a:solidFill>
            <a:srgbClr val="DBD0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AC24542-2BC9-1361-C4FE-5C9F153CC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055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76BF342F-B3C1-8685-A486-DBD372C2E423}"/>
              </a:ext>
            </a:extLst>
          </p:cNvPr>
          <p:cNvSpPr/>
          <p:nvPr/>
        </p:nvSpPr>
        <p:spPr>
          <a:xfrm>
            <a:off x="0" y="-138223"/>
            <a:ext cx="12301870" cy="7113181"/>
          </a:xfrm>
          <a:prstGeom prst="rect">
            <a:avLst/>
          </a:prstGeom>
          <a:solidFill>
            <a:srgbClr val="DBD0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BA10A28-B115-A041-25B1-E627D5010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03" y="294245"/>
            <a:ext cx="11145795" cy="626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961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568F0-1634-5061-64F0-0BEF990D3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3CFB0D9A-EDB0-DEEB-59C7-1EF48A966021}"/>
              </a:ext>
            </a:extLst>
          </p:cNvPr>
          <p:cNvSpPr/>
          <p:nvPr/>
        </p:nvSpPr>
        <p:spPr>
          <a:xfrm>
            <a:off x="0" y="-138223"/>
            <a:ext cx="12301870" cy="7113181"/>
          </a:xfrm>
          <a:prstGeom prst="rect">
            <a:avLst/>
          </a:prstGeom>
          <a:solidFill>
            <a:srgbClr val="DBD0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33FF2B6-3F1E-BF02-EEE9-8683D3225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4885" y="0"/>
            <a:ext cx="4842230" cy="6858000"/>
          </a:xfrm>
          <a:prstGeom prst="rect">
            <a:avLst/>
          </a:prstGeom>
          <a:ln w="127000" cap="sq">
            <a:solidFill>
              <a:schemeClr val="bg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8316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E4807-7F4A-0B0F-CE4E-121A2422C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BE12FC11-F818-AA2C-2BB5-DC0BB8029474}"/>
              </a:ext>
            </a:extLst>
          </p:cNvPr>
          <p:cNvSpPr/>
          <p:nvPr/>
        </p:nvSpPr>
        <p:spPr>
          <a:xfrm>
            <a:off x="0" y="0"/>
            <a:ext cx="12301870" cy="7113181"/>
          </a:xfrm>
          <a:prstGeom prst="rect">
            <a:avLst/>
          </a:prstGeom>
          <a:solidFill>
            <a:srgbClr val="DBD0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it-IT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magine 1" descr="Immagine che contiene Carattere, Elementi grafici, simbolo, logo&#10;&#10;Il contenuto generato dall'IA potrebbe non essere corretto.">
            <a:extLst>
              <a:ext uri="{FF2B5EF4-FFF2-40B4-BE49-F238E27FC236}">
                <a16:creationId xmlns:a16="http://schemas.microsoft.com/office/drawing/2014/main" id="{A7910FBF-475B-3C88-3F21-0C61C0E9A0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433" y="3600091"/>
            <a:ext cx="3126901" cy="109366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8BB308B-89D7-ED2B-BE9B-C11A8D4E4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1198" y="3854331"/>
            <a:ext cx="2446867" cy="60267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D8C1C55E-60FF-2F48-B9C5-97778981F87D}"/>
              </a:ext>
            </a:extLst>
          </p:cNvPr>
          <p:cNvSpPr txBox="1"/>
          <p:nvPr/>
        </p:nvSpPr>
        <p:spPr>
          <a:xfrm>
            <a:off x="3787302" y="1635296"/>
            <a:ext cx="3522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0F172A"/>
                </a:solidFill>
                <a:latin typeface="Marcellus" panose="020E0602050203020307"/>
                <a:ea typeface="Merriweather"/>
                <a:cs typeface="Merriweather"/>
                <a:sym typeface="Merriweather"/>
              </a:rPr>
              <a:t>ORGANIZZATORI</a:t>
            </a:r>
            <a:endParaRPr lang="it-IT" dirty="0">
              <a:solidFill>
                <a:schemeClr val="tx1">
                  <a:lumMod val="85000"/>
                  <a:lumOff val="15000"/>
                </a:schemeClr>
              </a:solidFill>
              <a:latin typeface="Marcellus" panose="020E0602050203020307"/>
            </a:endParaRPr>
          </a:p>
          <a:p>
            <a:pPr algn="ctr"/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CCE9755-D208-504F-657E-B848FFB2D938}"/>
              </a:ext>
            </a:extLst>
          </p:cNvPr>
          <p:cNvSpPr txBox="1"/>
          <p:nvPr/>
        </p:nvSpPr>
        <p:spPr>
          <a:xfrm>
            <a:off x="7397165" y="4805866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0F172A"/>
                </a:solidFill>
                <a:latin typeface="Marcellus" panose="020E0602050203020307"/>
                <a:ea typeface="Merriweather"/>
                <a:cs typeface="Merriweather"/>
                <a:sym typeface="Merriweather"/>
              </a:rPr>
              <a:t>dal 1964</a:t>
            </a:r>
            <a:endParaRPr lang="it-IT" dirty="0">
              <a:latin typeface="Marcellus" panose="020E0602050203020307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D6371B1-AE0B-0BF8-6392-482DA835FFCF}"/>
              </a:ext>
            </a:extLst>
          </p:cNvPr>
          <p:cNvSpPr txBox="1"/>
          <p:nvPr/>
        </p:nvSpPr>
        <p:spPr>
          <a:xfrm>
            <a:off x="3135369" y="476849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F172A"/>
                </a:solidFill>
                <a:latin typeface="Marcellus" panose="020E0602050203020307"/>
                <a:ea typeface="Merriweather"/>
                <a:cs typeface="Merriweather"/>
                <a:sym typeface="Merriweather"/>
              </a:rPr>
              <a:t>dal 1992</a:t>
            </a:r>
            <a:endParaRPr lang="it-IT" dirty="0">
              <a:latin typeface="Marcellus" panose="020E0602050203020307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2EFEB89-6EC2-AAB0-C8BE-EE6D2A4B0D2D}"/>
              </a:ext>
            </a:extLst>
          </p:cNvPr>
          <p:cNvSpPr txBox="1"/>
          <p:nvPr/>
        </p:nvSpPr>
        <p:spPr>
          <a:xfrm>
            <a:off x="2059212" y="5425385"/>
            <a:ext cx="3832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F172A"/>
                </a:solidFill>
                <a:latin typeface="Marcellus" panose="020E0602050203020307"/>
                <a:sym typeface="Merriweather"/>
              </a:rPr>
              <a:t>andrea.boni@numisfero.it</a:t>
            </a:r>
            <a:endParaRPr lang="it-IT" dirty="0">
              <a:latin typeface="Marcellus" panose="020E0602050203020307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D20158F-CA1D-98D3-D3CB-EC1A6D0E443D}"/>
              </a:ext>
            </a:extLst>
          </p:cNvPr>
          <p:cNvSpPr txBox="1"/>
          <p:nvPr/>
        </p:nvSpPr>
        <p:spPr>
          <a:xfrm>
            <a:off x="6868640" y="5425385"/>
            <a:ext cx="3832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F172A"/>
                </a:solidFill>
                <a:latin typeface="Marcellus" panose="020E0602050203020307"/>
                <a:sym typeface="Merriweather"/>
              </a:rPr>
              <a:t>anna.garretto@numisfero.it</a:t>
            </a:r>
            <a:endParaRPr lang="it-IT" dirty="0">
              <a:latin typeface="Marcellus" panose="020E0602050203020307"/>
            </a:endParaRPr>
          </a:p>
        </p:txBody>
      </p:sp>
    </p:spTree>
    <p:extLst>
      <p:ext uri="{BB962C8B-B14F-4D97-AF65-F5344CB8AC3E}">
        <p14:creationId xmlns:p14="http://schemas.microsoft.com/office/powerpoint/2010/main" val="8416759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</Words>
  <Application>Microsoft Office PowerPoint</Application>
  <PresentationFormat>Widescreen</PresentationFormat>
  <Paragraphs>27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Marcellus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Utente HIB</dc:creator>
  <cp:lastModifiedBy>Utente 3</cp:lastModifiedBy>
  <cp:revision>22</cp:revision>
  <dcterms:created xsi:type="dcterms:W3CDTF">2026-08-28T14:13:51Z</dcterms:created>
  <dcterms:modified xsi:type="dcterms:W3CDTF">2026-09-09T07:06:50Z</dcterms:modified>
</cp:coreProperties>
</file>