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3"/>
  </p:notesMasterIdLst>
  <p:sldIdLst>
    <p:sldId id="256" r:id="rId3"/>
    <p:sldId id="263" r:id="rId4"/>
    <p:sldId id="258" r:id="rId5"/>
    <p:sldId id="276" r:id="rId6"/>
    <p:sldId id="272" r:id="rId7"/>
    <p:sldId id="260" r:id="rId8"/>
    <p:sldId id="273" r:id="rId9"/>
    <p:sldId id="274" r:id="rId10"/>
    <p:sldId id="261" r:id="rId11"/>
    <p:sldId id="266" r:id="rId12"/>
    <p:sldId id="278" r:id="rId13"/>
    <p:sldId id="279" r:id="rId14"/>
    <p:sldId id="281" r:id="rId15"/>
    <p:sldId id="280" r:id="rId16"/>
    <p:sldId id="275" r:id="rId17"/>
    <p:sldId id="282" r:id="rId18"/>
    <p:sldId id="277" r:id="rId19"/>
    <p:sldId id="283" r:id="rId20"/>
    <p:sldId id="271" r:id="rId21"/>
    <p:sldId id="262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F7F8C-5D62-4F2E-AE85-297C48D99F8A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811D0-7E3E-4970-909F-C4915F477C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4906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DINAMICA — aggiornare manualmente i cinque numeri (185 / 51 / 26+65 / 30 / 8) e le note sotto ogni volta che ci sono nuovi dati. Struttura: cinque card affiancate, stesso layout, solo i valori cambiano.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E9641E-5129-4A76-8698-8E6ED2D54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7981B47-7FF3-43AE-8778-F10C0C6EB5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E75D01-C754-487A-BB68-6C33CBBEA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1A2696-0303-4679-9F8D-BE0D6D654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A2BED4-AFCB-4ECA-B94D-A167E6916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509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1F7507-62E2-49EA-86B8-9F2F085EA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B01FA70-E621-4B9A-BD7E-480D7502A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A11EFD-24EE-4433-B888-3B616F846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47BCC2A-B4CD-4BC3-929D-4255D723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205963-A9C5-4134-BE0D-5C9ADB33C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3701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541564-36D8-4A4C-892F-3090B4CFF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58C1DD6-943A-405A-9741-0E479E8D9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E56AE7-70D6-45A0-829D-13B9EC98A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9D939C-8699-4953-8E09-7543D0C4D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E50A4F-EFBD-48F8-9D4F-12AB6941B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6552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698375-4132-42D7-B9B5-E6311149D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88F5B5-1E2E-43FE-BB1A-2869B63D41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E94F1DA-D0D0-440C-8973-E8A527DEE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A637AD-557F-4EA3-8E48-3A76B44A0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B17D79-F195-41DA-A7B7-FC8FE1B4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EA71958-A8F9-4A6D-8EE2-FE6C6893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602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202C7E-EA9A-4279-8F19-206609CEE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140A6F-8753-4790-9303-968A56FB5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1B7596D-709E-4D58-92CD-84D7EC00C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F995D4E-C942-4A27-A302-DE69D59B96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6E15029-EA0D-4153-8775-06944C7A08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66E1B1A-E986-4BEB-8C66-7720026D4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97267C6-47EA-4E57-B49C-0A3D27967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39796EA-2FDF-4D01-B2C6-882CFB8A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9934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81E42C-A070-49DE-862F-EFB30456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F5A6665-459D-4F9E-94B5-683D60956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4C969CA-0C14-4980-B5BE-DAD5D71F0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BCFBB08-1355-49F7-B924-45A1DE074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763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25DB6FC-288B-453E-A8C0-EA77E23E8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5201D39-601A-4F6E-B091-09E0757F2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D36E8AC-50DA-476E-86A4-79C35E972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4169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D1FA4B-2308-420F-871D-6B6931877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2E3D915-E939-4B4A-81D4-A60AA24BE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EF34381-208F-4596-B4CF-50CABD595B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944A38A-B3A3-418C-8B25-0E47990A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1ED37D-EC14-4B20-B007-E4B16F7A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0D0B452-5B09-4922-A0F2-CDDF73172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6608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DF86BF-2799-459A-BD72-8418D6A65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174AA1F-A819-4DA0-A412-E5EF51696B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DFA4F71-5606-420E-A583-DF3C6FB14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2E948F-7535-44A0-ACC9-EB8AC18CC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8C8479C-06C8-43A4-8E87-FEF03727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87C8571-3461-4DE4-9024-C16A45783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8024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CCA55F-AEA1-4A1A-B6F7-22896F0F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547E2DF-D089-413B-9F8F-E592D80A9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44E8DB-FB63-4952-B9EC-A3E17FCA1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CC0B52A-278C-4993-A266-942317AE3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87EBC6-6D72-46A9-ABDF-C64172A30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9382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4D8C35F-94A9-47C7-B91E-80BFB0B726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2DC5CFA-4CF3-4F6A-8E8E-A773458BF3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4D6C13-73D4-470B-B63B-82D8FD7A6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52F13C-37EB-419E-BF1C-E1AB5A084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CBB482-01D0-4D55-9389-D7A501777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7965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8342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801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BECABCE-C2AE-4750-8E2F-3D16BE4C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DF2346F-8012-4978-B5EE-7398168C9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F5208C-9EC9-4DCF-9A39-FCF50B4129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6D61A-A59E-4E6B-99B8-F65896BC206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0099F8-0011-4218-A95E-18A4225F7C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AA8A068-9198-4FCF-99A7-3086EA0E43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DF2E4-1517-481E-8736-3A1732D6D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354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41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abrieleguglielmi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jpg"/><Relationship Id="rId4" Type="http://schemas.openxmlformats.org/officeDocument/2006/relationships/hyperlink" Target="mailto:gabriele-guglielmi@outlook.i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abrieleguglielmi.org/2026/09/04/guida-alla-lettura-degli-articoli-e-alla-navigazione-del-sito/" TargetMode="External"/><Relationship Id="rId2" Type="http://schemas.openxmlformats.org/officeDocument/2006/relationships/hyperlink" Target="https://gabrieleguglielmi.org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gabriele-guglielmi@outlook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D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82735" y="-1463040"/>
            <a:ext cx="4572000" cy="4572000"/>
          </a:xfrm>
          <a:prstGeom prst="ellipse">
            <a:avLst/>
          </a:prstGeom>
          <a:solidFill>
            <a:srgbClr val="1F5C4A">
              <a:alpha val="30000"/>
            </a:srgbClr>
          </a:solidFill>
          <a:ln w="12700">
            <a:solidFill>
              <a:srgbClr val="1F5C4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645920" y="4663440"/>
            <a:ext cx="4023360" cy="4023360"/>
          </a:xfrm>
          <a:prstGeom prst="ellipse">
            <a:avLst/>
          </a:prstGeom>
          <a:solidFill>
            <a:srgbClr val="D1E4DD">
              <a:alpha val="25000"/>
            </a:srgbClr>
          </a:solidFill>
          <a:ln w="12700">
            <a:solidFill>
              <a:srgbClr val="D1E4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965960"/>
            <a:ext cx="10515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QUATTROCENTO ANNI DI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STORIE SOMMERSE!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868680" y="37947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Come una collezione privata diventa metodo: IA,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paleografia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e verifica umana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68680" y="4526280"/>
            <a:ext cx="2926080" cy="0"/>
          </a:xfrm>
          <a:prstGeom prst="line">
            <a:avLst/>
          </a:prstGeom>
          <a:noFill/>
          <a:ln w="38100">
            <a:solidFill>
              <a:srgbClr val="D1E4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4709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Congresso USFI “Ritorno a Prato” — 13 settembre 2026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68680" y="5074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Gabriele Guglielmi — gabrieleguglielmi.org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5960" y="50292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0B3D34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26613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NASCE IL PROGETTO </a:t>
            </a:r>
          </a:p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LEGGERE LE CAPSULE DEL TEMPO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B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Renzo non sapeva scrivere.</a:t>
            </a:r>
            <a:endParaRPr lang="en-US" sz="3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B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Lucia non sapeva leggere.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2697480"/>
            <a:ext cx="4700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B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 mondo dei Promessi Sposi, chi non sa scrivere o leggere dipende da intermediari, distanze, materiali rari e segretezza. </a:t>
            </a:r>
            <a:r>
              <a:rPr lang="en-US" sz="1500" i="1" dirty="0">
                <a:solidFill>
                  <a:srgbClr val="0B3D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“Finalmente bisogna che chi non sa si metta nelle mani di chi sa.”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4663440"/>
            <a:ext cx="4700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F5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Quasi tutti, oggi, siamo “Renzo” davanti a un manoscritto antico: se non è stampato, non lo sappiamo leggere.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842535" y="5619520"/>
            <a:ext cx="4417995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F5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francobollo San Marino “I promessi sposi” / logo “</a:t>
            </a:r>
            <a:r>
              <a:rPr lang="en-US" sz="1050" b="1" dirty="0">
                <a:solidFill>
                  <a:srgbClr val="1F5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capsule del tempo</a:t>
            </a:r>
            <a:r>
              <a:rPr lang="en-US" sz="1050" dirty="0">
                <a:solidFill>
                  <a:srgbClr val="1F5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FA8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Quattrocento anni di storie sommerse! — USFI Prato 2026</a:t>
            </a:r>
            <a:endParaRPr lang="en-US" sz="1000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5099F326-5255-4017-8428-9F4805E68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34" y="538480"/>
            <a:ext cx="2857500" cy="2159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7AE53628-1F22-41C0-A835-456277C5BA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922" y="2875490"/>
            <a:ext cx="2328531" cy="2332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640080" y="502920"/>
            <a:ext cx="1216000" cy="384048"/>
          </a:xfrm>
          <a:prstGeom prst="roundRect">
            <a:avLst>
              <a:gd name="adj" fmla="val 50000"/>
            </a:avLst>
          </a:prstGeom>
          <a:solidFill>
            <a:srgbClr val="12463C"/>
          </a:solidFill>
          <a:ln/>
        </p:spPr>
      </p:sp>
      <p:sp>
        <p:nvSpPr>
          <p:cNvPr id="12" name="Text 12"/>
          <p:cNvSpPr/>
          <p:nvPr/>
        </p:nvSpPr>
        <p:spPr>
          <a:xfrm>
            <a:off x="640080" y="502920"/>
            <a:ext cx="121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PREMESSA</a:t>
            </a:r>
          </a:p>
        </p:txBody>
      </p:sp>
      <p:sp>
        <p:nvSpPr>
          <p:cNvPr id="13" name="Text 13"/>
          <p:cNvSpPr/>
          <p:nvPr/>
        </p:nvSpPr>
        <p:spPr>
          <a:xfrm>
            <a:off x="640080" y="10972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Da dove nasce il progetto</a:t>
            </a:r>
          </a:p>
        </p:txBody>
      </p:sp>
      <p:sp>
        <p:nvSpPr>
          <p:cNvPr id="14" name="Shape 14"/>
          <p:cNvSpPr/>
          <p:nvPr/>
        </p:nvSpPr>
        <p:spPr>
          <a:xfrm>
            <a:off x="640080" y="1965960"/>
            <a:ext cx="5120640" cy="2743200"/>
          </a:xfrm>
          <a:prstGeom prst="roundRect">
            <a:avLst>
              <a:gd name="adj" fmla="val 4000"/>
            </a:avLst>
          </a:prstGeom>
          <a:solidFill>
            <a:srgbClr val="F7F4EC"/>
          </a:solidFill>
          <a:ln/>
        </p:spPr>
      </p:sp>
      <p:sp>
        <p:nvSpPr>
          <p:cNvPr id="15" name="Text 15"/>
          <p:cNvSpPr/>
          <p:nvPr/>
        </p:nvSpPr>
        <p:spPr>
          <a:xfrm>
            <a:off x="1020080" y="2265960"/>
            <a:ext cx="436064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Chi c'è dietro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Il progetto nasce fra alcuni esperti “umani” del Laboratorio di Storia e Filatelia Narrativa (Associazione Volontari Televita ODV).</a:t>
            </a:r>
          </a:p>
        </p:txBody>
      </p:sp>
      <p:sp>
        <p:nvSpPr>
          <p:cNvPr id="16" name="Shape 16"/>
          <p:cNvSpPr/>
          <p:nvPr/>
        </p:nvSpPr>
        <p:spPr>
          <a:xfrm>
            <a:off x="6035040" y="1965960"/>
            <a:ext cx="5120640" cy="2743200"/>
          </a:xfrm>
          <a:prstGeom prst="roundRect">
            <a:avLst>
              <a:gd name="adj" fmla="val 4000"/>
            </a:avLst>
          </a:prstGeom>
          <a:solidFill>
            <a:srgbClr val="F7F4EC"/>
          </a:solidFill>
          <a:ln/>
        </p:spPr>
      </p:sp>
      <p:sp>
        <p:nvSpPr>
          <p:cNvPr id="17" name="Text 17"/>
          <p:cNvSpPr/>
          <p:nvPr/>
        </p:nvSpPr>
        <p:spPr>
          <a:xfrm>
            <a:off x="6415040" y="2265960"/>
            <a:ext cx="436064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La rete</a:t>
            </a: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 avvale delle competenze e della rete di AFI — Associazione Filatelica Numismatica Italiana «Alberto Diena».</a:t>
            </a:r>
          </a:p>
        </p:txBody>
      </p:sp>
      <p:sp>
        <p:nvSpPr>
          <p:cNvPr id="18" name="Text 18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5FA29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Quattrocento anni di storie sommerse! — USFI Prato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640080" y="502920"/>
            <a:ext cx="2022000" cy="384048"/>
          </a:xfrm>
          <a:prstGeom prst="roundRect">
            <a:avLst>
              <a:gd name="adj" fmla="val 50000"/>
            </a:avLst>
          </a:prstGeom>
          <a:solidFill>
            <a:srgbClr val="12463C"/>
          </a:solidFill>
          <a:ln/>
        </p:spPr>
      </p:sp>
      <p:sp>
        <p:nvSpPr>
          <p:cNvPr id="20" name="Text 20"/>
          <p:cNvSpPr/>
          <p:nvPr/>
        </p:nvSpPr>
        <p:spPr>
          <a:xfrm>
            <a:off x="640080" y="502920"/>
            <a:ext cx="202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SVILUPPO DEL PROGETTO</a:t>
            </a:r>
          </a:p>
        </p:txBody>
      </p:sp>
      <p:sp>
        <p:nvSpPr>
          <p:cNvPr id="21" name="Text 21"/>
          <p:cNvSpPr/>
          <p:nvPr/>
        </p:nvSpPr>
        <p:spPr>
          <a:xfrm>
            <a:off x="640080" y="10972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Come si è arrivati al metodo di oggi</a:t>
            </a:r>
          </a:p>
        </p:txBody>
      </p:sp>
      <p:sp>
        <p:nvSpPr>
          <p:cNvPr id="22" name="Text 22"/>
          <p:cNvSpPr/>
          <p:nvPr/>
        </p:nvSpPr>
        <p:spPr>
          <a:xfrm>
            <a:off x="640080" y="1850000"/>
            <a:ext cx="10515600" cy="6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Dopo test su diverse piattaforme di IA (GLM, Grok, Kimi, DeepSeek, Gemini, GPT, Copilot), a maggio 2026 è stato selezionato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Claude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(Anthropic — modello Claude Sonnet 4.6).</a:t>
            </a:r>
          </a:p>
        </p:txBody>
      </p:sp>
      <p:sp>
        <p:nvSpPr>
          <p:cNvPr id="23" name="Shape 23"/>
          <p:cNvSpPr/>
          <p:nvPr/>
        </p:nvSpPr>
        <p:spPr>
          <a:xfrm>
            <a:off x="640080" y="2620000"/>
            <a:ext cx="10515600" cy="3720000"/>
          </a:xfrm>
          <a:prstGeom prst="roundRect">
            <a:avLst>
              <a:gd name="adj" fmla="val 3000"/>
            </a:avLst>
          </a:prstGeom>
          <a:solidFill>
            <a:srgbClr val="F7F4EC"/>
          </a:solidFill>
          <a:ln/>
        </p:spPr>
      </p:sp>
      <p:sp>
        <p:nvSpPr>
          <p:cNvPr id="24" name="Shape 24"/>
          <p:cNvSpPr/>
          <p:nvPr/>
        </p:nvSpPr>
        <p:spPr>
          <a:xfrm>
            <a:off x="940080" y="2902000"/>
            <a:ext cx="420000" cy="420000"/>
          </a:xfrm>
          <a:prstGeom prst="roundRect">
            <a:avLst>
              <a:gd name="adj" fmla="val 50000"/>
            </a:avLst>
          </a:prstGeom>
          <a:solidFill>
            <a:srgbClr val="0B3D34"/>
          </a:solidFill>
          <a:ln/>
        </p:spPr>
      </p:sp>
      <p:sp>
        <p:nvSpPr>
          <p:cNvPr id="25" name="Text 25"/>
          <p:cNvSpPr/>
          <p:nvPr/>
        </p:nvSpPr>
        <p:spPr>
          <a:xfrm>
            <a:off x="940080" y="2902000"/>
            <a:ext cx="42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</a:p>
        </p:txBody>
      </p:sp>
      <p:sp>
        <p:nvSpPr>
          <p:cNvPr id="26" name="Text 26"/>
          <p:cNvSpPr/>
          <p:nvPr/>
        </p:nvSpPr>
        <p:spPr>
          <a:xfrm>
            <a:off x="1610080" y="2770000"/>
            <a:ext cx="92456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Scansione immagini fornite a Claude, con didascalia e commenti di contesto</a:t>
            </a:r>
          </a:p>
        </p:txBody>
      </p:sp>
      <p:sp>
        <p:nvSpPr>
          <p:cNvPr id="27" name="Shape 27"/>
          <p:cNvSpPr/>
          <p:nvPr/>
        </p:nvSpPr>
        <p:spPr>
          <a:xfrm>
            <a:off x="940080" y="3586000"/>
            <a:ext cx="420000" cy="420000"/>
          </a:xfrm>
          <a:prstGeom prst="roundRect">
            <a:avLst>
              <a:gd name="adj" fmla="val 50000"/>
            </a:avLst>
          </a:prstGeom>
          <a:solidFill>
            <a:srgbClr val="0B3D34"/>
          </a:solidFill>
          <a:ln/>
        </p:spPr>
      </p:sp>
      <p:sp>
        <p:nvSpPr>
          <p:cNvPr id="28" name="Text 28"/>
          <p:cNvSpPr/>
          <p:nvPr/>
        </p:nvSpPr>
        <p:spPr>
          <a:xfrm>
            <a:off x="940080" y="3586000"/>
            <a:ext cx="42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</a:p>
        </p:txBody>
      </p:sp>
      <p:sp>
        <p:nvSpPr>
          <p:cNvPr id="29" name="Text 29"/>
          <p:cNvSpPr/>
          <p:nvPr/>
        </p:nvSpPr>
        <p:spPr>
          <a:xfrm>
            <a:off x="1610080" y="3454000"/>
            <a:ext cx="92456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Prompt in evoluzione costante: le “Istruzioni di progetto”, sempre in progress</a:t>
            </a:r>
          </a:p>
        </p:txBody>
      </p:sp>
      <p:sp>
        <p:nvSpPr>
          <p:cNvPr id="30" name="Shape 30"/>
          <p:cNvSpPr/>
          <p:nvPr/>
        </p:nvSpPr>
        <p:spPr>
          <a:xfrm>
            <a:off x="940080" y="4270000"/>
            <a:ext cx="420000" cy="420000"/>
          </a:xfrm>
          <a:prstGeom prst="roundRect">
            <a:avLst>
              <a:gd name="adj" fmla="val 50000"/>
            </a:avLst>
          </a:prstGeom>
          <a:solidFill>
            <a:srgbClr val="0B3D34"/>
          </a:solidFill>
          <a:ln/>
        </p:spPr>
      </p:sp>
      <p:sp>
        <p:nvSpPr>
          <p:cNvPr id="31" name="Text 31"/>
          <p:cNvSpPr/>
          <p:nvPr/>
        </p:nvSpPr>
        <p:spPr>
          <a:xfrm>
            <a:off x="940080" y="4270000"/>
            <a:ext cx="42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</a:p>
        </p:txBody>
      </p:sp>
      <p:sp>
        <p:nvSpPr>
          <p:cNvPr id="32" name="Text 32"/>
          <p:cNvSpPr/>
          <p:nvPr/>
        </p:nvSpPr>
        <p:spPr>
          <a:xfrm>
            <a:off x="1610080" y="4138000"/>
            <a:ext cx="92456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Claude scrive le bozze di articolo e le pagine di approfondimento del sito</a:t>
            </a:r>
          </a:p>
        </p:txBody>
      </p:sp>
      <p:sp>
        <p:nvSpPr>
          <p:cNvPr id="33" name="Shape 33"/>
          <p:cNvSpPr/>
          <p:nvPr/>
        </p:nvSpPr>
        <p:spPr>
          <a:xfrm>
            <a:off x="940080" y="4954000"/>
            <a:ext cx="420000" cy="420000"/>
          </a:xfrm>
          <a:prstGeom prst="roundRect">
            <a:avLst>
              <a:gd name="adj" fmla="val 50000"/>
            </a:avLst>
          </a:prstGeom>
          <a:solidFill>
            <a:srgbClr val="0B3D34"/>
          </a:solidFill>
          <a:ln/>
        </p:spPr>
      </p:sp>
      <p:sp>
        <p:nvSpPr>
          <p:cNvPr id="34" name="Text 34"/>
          <p:cNvSpPr/>
          <p:nvPr/>
        </p:nvSpPr>
        <p:spPr>
          <a:xfrm>
            <a:off x="940080" y="4954000"/>
            <a:ext cx="42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</a:p>
        </p:txBody>
      </p:sp>
      <p:sp>
        <p:nvSpPr>
          <p:cNvPr id="35" name="Text 35"/>
          <p:cNvSpPr/>
          <p:nvPr/>
        </p:nvSpPr>
        <p:spPr>
          <a:xfrm>
            <a:off x="1610080" y="4822000"/>
            <a:ext cx="92456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Disseminazione sui social con richiesta esplicita di contributi e correzioni</a:t>
            </a:r>
          </a:p>
        </p:txBody>
      </p:sp>
      <p:sp>
        <p:nvSpPr>
          <p:cNvPr id="36" name="Shape 36"/>
          <p:cNvSpPr/>
          <p:nvPr/>
        </p:nvSpPr>
        <p:spPr>
          <a:xfrm>
            <a:off x="940080" y="5638000"/>
            <a:ext cx="420000" cy="420000"/>
          </a:xfrm>
          <a:prstGeom prst="roundRect">
            <a:avLst>
              <a:gd name="adj" fmla="val 50000"/>
            </a:avLst>
          </a:prstGeom>
          <a:solidFill>
            <a:srgbClr val="0B3D34"/>
          </a:solidFill>
          <a:ln/>
        </p:spPr>
      </p:sp>
      <p:sp>
        <p:nvSpPr>
          <p:cNvPr id="37" name="Text 37"/>
          <p:cNvSpPr/>
          <p:nvPr/>
        </p:nvSpPr>
        <p:spPr>
          <a:xfrm>
            <a:off x="940080" y="5638000"/>
            <a:ext cx="42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</a:p>
        </p:txBody>
      </p:sp>
      <p:sp>
        <p:nvSpPr>
          <p:cNvPr id="38" name="Text 38"/>
          <p:cNvSpPr/>
          <p:nvPr/>
        </p:nvSpPr>
        <p:spPr>
          <a:xfrm>
            <a:off x="1610080" y="5506000"/>
            <a:ext cx="92456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Raccolta e validazione dei contributi da parte degli esperti umani, crediti e pubblicazione definitiva</a:t>
            </a:r>
          </a:p>
        </p:txBody>
      </p:sp>
      <p:sp>
        <p:nvSpPr>
          <p:cNvPr id="39" name="Text 39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5FA29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Quattrocento anni di storie sommerse! — USFI Prato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6" grpId="0" animBg="1"/>
      <p:bldP spid="29" grpId="0" animBg="1"/>
      <p:bldP spid="32" grpId="0" animBg="1"/>
      <p:bldP spid="35" grpId="0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12463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COME NASCE IL PROGETTO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Il </a:t>
            </a:r>
            <a:r>
              <a:rPr lang="en-US" sz="2600" b="1" dirty="0" err="1">
                <a:solidFill>
                  <a:srgbClr val="0B3D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lavoro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è dell’IA, la decisione è umana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1993392" cy="2651760"/>
          </a:xfrm>
          <a:prstGeom prst="roundRect">
            <a:avLst>
              <a:gd name="adj" fmla="val 4587"/>
            </a:avLst>
          </a:prstGeom>
          <a:solidFill>
            <a:srgbClr val="FFFFFF"/>
          </a:solidFill>
          <a:ln w="12700">
            <a:solidFill>
              <a:srgbClr val="1F5C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80744" y="2423160"/>
            <a:ext cx="512064" cy="512064"/>
          </a:xfrm>
          <a:prstGeom prst="ellipse">
            <a:avLst/>
          </a:prstGeom>
          <a:solidFill>
            <a:srgbClr val="12463C"/>
          </a:solidFill>
          <a:ln/>
        </p:spPr>
      </p:sp>
      <p:sp>
        <p:nvSpPr>
          <p:cNvPr id="7" name="Text 5"/>
          <p:cNvSpPr/>
          <p:nvPr/>
        </p:nvSpPr>
        <p:spPr>
          <a:xfrm>
            <a:off x="1380744" y="242316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49808" y="3108960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Manoscritto</a:t>
            </a: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kumimoji="0" lang="en-US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Scansione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749808" y="3611880"/>
            <a:ext cx="17739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F5C4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il piego originale della collezione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633472" y="3246120"/>
            <a:ext cx="164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2463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798064" y="2194560"/>
            <a:ext cx="1993392" cy="2651760"/>
          </a:xfrm>
          <a:prstGeom prst="roundRect">
            <a:avLst>
              <a:gd name="adj" fmla="val 4587"/>
            </a:avLst>
          </a:prstGeom>
          <a:solidFill>
            <a:srgbClr val="FFFFFF"/>
          </a:solidFill>
          <a:ln w="12700">
            <a:solidFill>
              <a:srgbClr val="1F5C4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538728" y="2423160"/>
            <a:ext cx="512064" cy="512064"/>
          </a:xfrm>
          <a:prstGeom prst="ellipse">
            <a:avLst/>
          </a:prstGeom>
          <a:solidFill>
            <a:srgbClr val="12463C"/>
          </a:solidFill>
          <a:ln/>
        </p:spPr>
      </p:sp>
      <p:sp>
        <p:nvSpPr>
          <p:cNvPr id="13" name="Text 11"/>
          <p:cNvSpPr/>
          <p:nvPr/>
        </p:nvSpPr>
        <p:spPr>
          <a:xfrm>
            <a:off x="3538728" y="242316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907792" y="3108960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Lettura IA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907792" y="3611880"/>
            <a:ext cx="17739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F5C4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prima trascrizione paleografica guidata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791456" y="3246120"/>
            <a:ext cx="164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2463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956048" y="2194560"/>
            <a:ext cx="1993392" cy="2651760"/>
          </a:xfrm>
          <a:prstGeom prst="roundRect">
            <a:avLst>
              <a:gd name="adj" fmla="val 4587"/>
            </a:avLst>
          </a:prstGeom>
          <a:solidFill>
            <a:srgbClr val="FFFFFF"/>
          </a:solidFill>
          <a:ln w="12700">
            <a:solidFill>
              <a:srgbClr val="1F5C4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696712" y="2423160"/>
            <a:ext cx="512064" cy="512064"/>
          </a:xfrm>
          <a:prstGeom prst="ellipse">
            <a:avLst/>
          </a:prstGeom>
          <a:solidFill>
            <a:srgbClr val="12463C"/>
          </a:solidFill>
          <a:ln/>
        </p:spPr>
      </p:sp>
      <p:sp>
        <p:nvSpPr>
          <p:cNvPr id="19" name="Text 17"/>
          <p:cNvSpPr/>
          <p:nvPr/>
        </p:nvSpPr>
        <p:spPr>
          <a:xfrm>
            <a:off x="5696712" y="242316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065776" y="3108960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Commento storico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65776" y="3611880"/>
            <a:ext cx="17739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F5C4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contesto, fonti, microarchivi collegati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949440" y="3246120"/>
            <a:ext cx="164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2463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114032" y="2194560"/>
            <a:ext cx="1993392" cy="2651760"/>
          </a:xfrm>
          <a:prstGeom prst="roundRect">
            <a:avLst>
              <a:gd name="adj" fmla="val 4587"/>
            </a:avLst>
          </a:prstGeom>
          <a:solidFill>
            <a:srgbClr val="12463C"/>
          </a:solidFill>
          <a:ln w="12700">
            <a:solidFill>
              <a:srgbClr val="1F5C4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854696" y="242316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7854696" y="242316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463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223760" y="3108960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Verifica umana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223760" y="3611880"/>
            <a:ext cx="17739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107424" y="3246120"/>
            <a:ext cx="164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2463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272016" y="2194560"/>
            <a:ext cx="1993392" cy="2651760"/>
          </a:xfrm>
          <a:prstGeom prst="roundRect">
            <a:avLst>
              <a:gd name="adj" fmla="val 4587"/>
            </a:avLst>
          </a:prstGeom>
          <a:solidFill>
            <a:srgbClr val="FFFFFF"/>
          </a:solidFill>
          <a:ln w="12700">
            <a:solidFill>
              <a:srgbClr val="1F5C4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012680" y="2423160"/>
            <a:ext cx="512064" cy="512064"/>
          </a:xfrm>
          <a:prstGeom prst="ellipse">
            <a:avLst/>
          </a:prstGeom>
          <a:solidFill>
            <a:srgbClr val="12463C"/>
          </a:solidFill>
          <a:ln/>
        </p:spPr>
      </p:sp>
      <p:sp>
        <p:nvSpPr>
          <p:cNvPr id="31" name="Text 29"/>
          <p:cNvSpPr/>
          <p:nvPr/>
        </p:nvSpPr>
        <p:spPr>
          <a:xfrm>
            <a:off x="10012680" y="242316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381744" y="3108960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Pubblicazione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381744" y="3611880"/>
            <a:ext cx="177393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F5C4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articolo pubblico su gabrieleguglielmi.org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40080" y="52120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Prima e dopo la pubblicazione: un “bagno di democrazia” — i lettori sui social propongono correzioni e integrazioni, sempre verificate da esperti umani.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FA29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Quattrocento anni di storie sommerse! — USFI Prato 2026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991295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FA29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 / 9 — Il metodo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  <p:bldP spid="14" grpId="0" animBg="1"/>
      <p:bldP spid="15" grpId="0" animBg="1"/>
      <p:bldP spid="20" grpId="0" animBg="1"/>
      <p:bldP spid="21" grpId="0" animBg="1"/>
      <p:bldP spid="26" grpId="0" animBg="1"/>
      <p:bldP spid="32" grpId="0" animBg="1"/>
      <p:bldP spid="33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D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9082735" y="-1463040"/>
            <a:ext cx="4572000" cy="4572000"/>
          </a:xfrm>
          <a:prstGeom prst="ellipse">
            <a:avLst/>
          </a:prstGeom>
          <a:solidFill>
            <a:srgbClr val="1F5C4A">
              <a:alpha val="30000"/>
            </a:srgbClr>
          </a:solidFill>
          <a:ln w="12700">
            <a:solidFill>
              <a:srgbClr val="1F5C4A"/>
            </a:solidFill>
            <a:prstDash val="solid"/>
          </a:ln>
        </p:spPr>
      </p:sp>
      <p:sp>
        <p:nvSpPr>
          <p:cNvPr id="41" name="Shape 41"/>
          <p:cNvSpPr/>
          <p:nvPr/>
        </p:nvSpPr>
        <p:spPr>
          <a:xfrm>
            <a:off x="-1645920" y="4663440"/>
            <a:ext cx="4023360" cy="4023360"/>
          </a:xfrm>
          <a:prstGeom prst="ellipse">
            <a:avLst/>
          </a:prstGeom>
          <a:solidFill>
            <a:srgbClr val="D1E4DD">
              <a:alpha val="25000"/>
            </a:srgbClr>
          </a:solidFill>
          <a:ln w="12700">
            <a:solidFill>
              <a:srgbClr val="D1E4DD"/>
            </a:solidFill>
            <a:prstDash val="solid"/>
          </a:ln>
        </p:spPr>
      </p:sp>
      <p:sp>
        <p:nvSpPr>
          <p:cNvPr id="42" name="Text 42"/>
          <p:cNvSpPr/>
          <p:nvPr/>
        </p:nvSpPr>
        <p:spPr>
          <a:xfrm>
            <a:off x="822960" y="2600000"/>
            <a:ext cx="105156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LO STANDARD OGGI</a:t>
            </a:r>
          </a:p>
        </p:txBody>
      </p:sp>
      <p:sp>
        <p:nvSpPr>
          <p:cNvPr id="43" name="Text 43"/>
          <p:cNvSpPr/>
          <p:nvPr/>
        </p:nvSpPr>
        <p:spPr>
          <a:xfrm>
            <a:off x="822960" y="3550000"/>
            <a:ext cx="10515600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00" b="0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Come si presenta oggi un articolo pubblicato su gabrieleguglielmi.org</a:t>
            </a:r>
          </a:p>
        </p:txBody>
      </p:sp>
      <p:sp>
        <p:nvSpPr>
          <p:cNvPr id="44" name="Text 44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Quattrocento anni di storie sommerse! — USFI Prato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12463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LO STANDARD OGGI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Un articolo, due livelli di lettura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5074920" cy="2743200"/>
          </a:xfrm>
          <a:prstGeom prst="roundRect">
            <a:avLst>
              <a:gd name="adj" fmla="val 4000"/>
            </a:avLst>
          </a:prstGeom>
          <a:solidFill>
            <a:srgbClr val="F7F4EC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19456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2463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Parte 1 — Il documento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850120" y="2771760"/>
            <a:ext cx="254484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Descrizione materiale del piego (foglio, bolli, filigrana) e trascrizione paleografica integrale.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989320" y="1965960"/>
            <a:ext cx="5074920" cy="2743200"/>
          </a:xfrm>
          <a:prstGeom prst="roundRect">
            <a:avLst>
              <a:gd name="adj" fmla="val 4000"/>
            </a:avLst>
          </a:prstGeom>
          <a:solidFill>
            <a:srgbClr val="F7F4EC"/>
          </a:solidFill>
          <a:ln/>
        </p:spPr>
      </p:sp>
      <p:sp>
        <p:nvSpPr>
          <p:cNvPr id="9" name="Text 7"/>
          <p:cNvSpPr/>
          <p:nvPr/>
        </p:nvSpPr>
        <p:spPr>
          <a:xfrm>
            <a:off x="6309360" y="219456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2463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Parte 2 — Il contesto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199360" y="2771760"/>
            <a:ext cx="254484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Commento storico, fonti, persone e luoghi citati, microarchivi e serie collegate ad altri documenti già pubblicati.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40080" y="49377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1F5C4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Navigazione educativa: sezioni apribili, rimandi tra documenti collegati (persone, sigilli, vie postali), immagini in alta risoluzione della collezione.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FA29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Quattrocento anni di storie sommerse! — USFI Prato 2026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991295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FA29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 / 9 — Lo standard oggi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9BBCCFF7-BBD8-4495-9A01-E9A2548BC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771760"/>
            <a:ext cx="1650000" cy="1650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FE4F0EFB-9572-4828-AB12-4094C01DC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2771760"/>
            <a:ext cx="1650000" cy="165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>
            <a:extLst>
              <a:ext uri="{FF2B5EF4-FFF2-40B4-BE49-F238E27FC236}">
                <a16:creationId xmlns:a16="http://schemas.microsoft.com/office/drawing/2014/main" id="{1DA442D6-6200-4C48-8003-880556A72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66295" y="1506161"/>
            <a:ext cx="2370784" cy="3085098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640080" y="50292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12463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LO STANDARD OGGI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Storie che colpiscono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77240" y="3086100"/>
            <a:ext cx="3108960" cy="1165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29389" y="4434840"/>
            <a:ext cx="3493971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Un piego con </a:t>
            </a: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l’indirizzo censurato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 quattro sigilli in ceralacca: la posta come oggetto di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sorveglianza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 (</a:t>
            </a:r>
            <a:r>
              <a:rPr lang="it-IT" sz="1200" dirty="0"/>
              <a:t>1686)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A0ED6870-ACA2-4097-B543-A9E47AF38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208" y="1799620"/>
            <a:ext cx="2370784" cy="2507990"/>
          </a:xfrm>
          <a:prstGeom prst="rect">
            <a:avLst/>
          </a:prstGeom>
        </p:spPr>
      </p:pic>
      <p:sp>
        <p:nvSpPr>
          <p:cNvPr id="11" name="Text 9"/>
          <p:cNvSpPr/>
          <p:nvPr/>
        </p:nvSpPr>
        <p:spPr>
          <a:xfrm>
            <a:off x="4389120" y="3086100"/>
            <a:ext cx="3108960" cy="1165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dirty="0">
              <a:solidFill>
                <a:srgbClr val="1F5C4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251960" y="443484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Un bollo a secco su carta, la </a:t>
            </a: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giustizia quotidiana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che viaggia da un vescovado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all’altro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 (1600)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AE9CE1F8-F05A-4061-A458-E9FB4146E4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2246010"/>
            <a:ext cx="3083154" cy="1513536"/>
          </a:xfrm>
          <a:prstGeom prst="rect">
            <a:avLst/>
          </a:prstGeom>
        </p:spPr>
      </p:pic>
      <p:sp>
        <p:nvSpPr>
          <p:cNvPr id="16" name="Text 14"/>
          <p:cNvSpPr/>
          <p:nvPr/>
        </p:nvSpPr>
        <p:spPr>
          <a:xfrm>
            <a:off x="7863840" y="443484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Il più piccolo piego della collezione: un parroco scrive al cugino, </a:t>
            </a: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quasi un </a:t>
            </a:r>
            <a:r>
              <a:rPr kumimoji="0" lang="en-US" sz="1200" b="0" i="0" u="sng" strike="noStrike" kern="1200" cap="none" spc="0" normalizeH="0" baseline="0" noProof="0" dirty="0" err="1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bigliettino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 (</a:t>
            </a:r>
            <a:r>
              <a:rPr lang="it-IT" sz="1200" dirty="0"/>
              <a:t>1585)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FA29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Quattrocento anni di storie sommerse! — USFI Prato 2026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991295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FA29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 / 9 — Tre esempi dal sito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12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D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9082735" y="-1463040"/>
            <a:ext cx="4572000" cy="4572000"/>
          </a:xfrm>
          <a:prstGeom prst="ellipse">
            <a:avLst/>
          </a:prstGeom>
          <a:solidFill>
            <a:srgbClr val="1F5C4A">
              <a:alpha val="30000"/>
            </a:srgbClr>
          </a:solidFill>
          <a:ln w="12700">
            <a:solidFill>
              <a:srgbClr val="1F5C4A"/>
            </a:solidFill>
            <a:prstDash val="solid"/>
          </a:ln>
        </p:spPr>
      </p:sp>
      <p:sp>
        <p:nvSpPr>
          <p:cNvPr id="46" name="Shape 46"/>
          <p:cNvSpPr/>
          <p:nvPr/>
        </p:nvSpPr>
        <p:spPr>
          <a:xfrm>
            <a:off x="-1645920" y="4663440"/>
            <a:ext cx="4023360" cy="4023360"/>
          </a:xfrm>
          <a:prstGeom prst="ellipse">
            <a:avLst/>
          </a:prstGeom>
          <a:solidFill>
            <a:srgbClr val="D1E4DD">
              <a:alpha val="25000"/>
            </a:srgbClr>
          </a:solidFill>
          <a:ln w="12700">
            <a:solidFill>
              <a:srgbClr val="D1E4DD"/>
            </a:solidFill>
            <a:prstDash val="solid"/>
          </a:ln>
        </p:spPr>
      </p:sp>
      <p:sp>
        <p:nvSpPr>
          <p:cNvPr id="47" name="Text 47"/>
          <p:cNvSpPr/>
          <p:nvPr/>
        </p:nvSpPr>
        <p:spPr>
          <a:xfrm>
            <a:off x="822960" y="2450000"/>
            <a:ext cx="105156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LA COLLABORAZIONE ALL'OPERA</a:t>
            </a:r>
          </a:p>
        </p:txBody>
      </p:sp>
      <p:sp>
        <p:nvSpPr>
          <p:cNvPr id="48" name="Text 48"/>
          <p:cNvSpPr/>
          <p:nvPr/>
        </p:nvSpPr>
        <p:spPr>
          <a:xfrm>
            <a:off x="822960" y="3400000"/>
            <a:ext cx="105156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00" b="0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IA · community · esperti umani — nei numeri del progetto</a:t>
            </a:r>
          </a:p>
        </p:txBody>
      </p:sp>
      <p:sp>
        <p:nvSpPr>
          <p:cNvPr id="49" name="Text 49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Quattrocento anni di storie sommerse! — USFI Prato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Leggere le “capsule del tempo”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57200" y="77724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2C1810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Il progetto in numeri -&gt; progressione</a:t>
            </a:r>
          </a:p>
        </p:txBody>
      </p:sp>
      <p:sp>
        <p:nvSpPr>
          <p:cNvPr id="4" name="Shape 2"/>
          <p:cNvSpPr/>
          <p:nvPr/>
        </p:nvSpPr>
        <p:spPr>
          <a:xfrm>
            <a:off x="2744633" y="1783080"/>
            <a:ext cx="2020885" cy="4160520"/>
          </a:xfrm>
          <a:prstGeom prst="roundRect">
            <a:avLst>
              <a:gd name="adj" fmla="val 4211"/>
            </a:avLst>
          </a:prstGeom>
          <a:solidFill>
            <a:srgbClr val="F7F4EC"/>
          </a:solidFill>
          <a:ln/>
          <a:effectLst>
            <a:outerShdw blurRad="101600" dist="381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366456" y="2148840"/>
            <a:ext cx="777240" cy="777240"/>
          </a:xfrm>
          <a:prstGeom prst="ellipse">
            <a:avLst/>
          </a:prstGeom>
          <a:solidFill>
            <a:srgbClr val="EFE4D6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476" y="2377440"/>
            <a:ext cx="457200" cy="4572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744633" y="3108960"/>
            <a:ext cx="202088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7B4F2E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51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2872273" y="4114800"/>
            <a:ext cx="17656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2C1810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Pieghi pubblicati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2886467" y="5074920"/>
            <a:ext cx="173721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inclusa la diffusione sui canali social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085558" y="1783080"/>
            <a:ext cx="2020885" cy="4160520"/>
          </a:xfrm>
          <a:prstGeom prst="roundRect">
            <a:avLst>
              <a:gd name="adj" fmla="val 4211"/>
            </a:avLst>
          </a:prstGeom>
          <a:solidFill>
            <a:srgbClr val="F7F4EC"/>
          </a:solidFill>
          <a:ln/>
          <a:effectLst>
            <a:outerShdw blurRad="101600" dist="381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707381" y="2148840"/>
            <a:ext cx="777240" cy="777240"/>
          </a:xfrm>
          <a:prstGeom prst="ellipse">
            <a:avLst/>
          </a:prstGeom>
          <a:solidFill>
            <a:srgbClr val="E1E7F2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1" y="2377440"/>
            <a:ext cx="457200" cy="4572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085558" y="3108960"/>
            <a:ext cx="202088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A3F6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26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A3F6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pieghi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A3F6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 e 65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A3F6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commenti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 txBox="1"/>
          <p:nvPr/>
        </p:nvSpPr>
        <p:spPr>
          <a:xfrm>
            <a:off x="5213198" y="4114800"/>
            <a:ext cx="17656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2C1810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Pieghi commentati dalla Community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1"/>
          <p:cNvSpPr txBox="1"/>
          <p:nvPr/>
        </p:nvSpPr>
        <p:spPr>
          <a:xfrm>
            <a:off x="5227392" y="5074920"/>
            <a:ext cx="173721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26</a:t>
            </a:r>
            <a:r>
              <a:rPr kumimoji="0" lang="en-US" sz="1000" b="0" i="1" u="none" strike="noStrike" kern="1200" cap="none" spc="0" normalizeH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kumimoji="0" lang="en-US" sz="1000" b="0" i="1" u="none" strike="noStrike" kern="1200" cap="none" spc="0" normalizeH="0" noProof="0" dirty="0" err="1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pieghi</a:t>
            </a:r>
            <a:r>
              <a:rPr kumimoji="0" lang="en-US" sz="1000" b="0" i="1" u="none" strike="noStrike" kern="1200" cap="none" spc="0" normalizeH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commentati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 —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alcuni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 con più segnalazioni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7426483" y="1783080"/>
            <a:ext cx="2020885" cy="4160520"/>
          </a:xfrm>
          <a:prstGeom prst="roundRect">
            <a:avLst>
              <a:gd name="adj" fmla="val 4211"/>
            </a:avLst>
          </a:prstGeom>
          <a:solidFill>
            <a:srgbClr val="F7F4EC"/>
          </a:solidFill>
          <a:ln/>
          <a:effectLst>
            <a:outerShdw blurRad="101600" dist="381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048306" y="2148840"/>
            <a:ext cx="777240" cy="777240"/>
          </a:xfrm>
          <a:prstGeom prst="ellipse">
            <a:avLst/>
          </a:prstGeom>
          <a:solidFill>
            <a:srgbClr val="F0DCC8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8326" y="2377440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426483" y="3108960"/>
            <a:ext cx="202088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 b="1" dirty="0">
                <a:solidFill>
                  <a:srgbClr val="5A2D0A"/>
                </a:solidFill>
                <a:latin typeface="Georgia" pitchFamily="34" charset="0"/>
              </a:rPr>
              <a:t>30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 txBox="1"/>
          <p:nvPr/>
        </p:nvSpPr>
        <p:spPr>
          <a:xfrm>
            <a:off x="7554123" y="4114800"/>
            <a:ext cx="17656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2C1810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Pieghi analizzati dall'esperta di storia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6"/>
          <p:cNvSpPr txBox="1"/>
          <p:nvPr/>
        </p:nvSpPr>
        <p:spPr>
          <a:xfrm>
            <a:off x="7568317" y="5074920"/>
            <a:ext cx="173721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verifica e revisione storica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9767408" y="1783080"/>
            <a:ext cx="2020885" cy="4160520"/>
          </a:xfrm>
          <a:prstGeom prst="roundRect">
            <a:avLst>
              <a:gd name="adj" fmla="val 4211"/>
            </a:avLst>
          </a:prstGeom>
          <a:solidFill>
            <a:srgbClr val="F7F4EC"/>
          </a:solidFill>
          <a:ln/>
          <a:effectLst>
            <a:outerShdw blurRad="101600" dist="381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10389231" y="2148840"/>
            <a:ext cx="777240" cy="777240"/>
          </a:xfrm>
          <a:prstGeom prst="ellipse">
            <a:avLst/>
          </a:prstGeom>
          <a:solidFill>
            <a:srgbClr val="D1E4DD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9251" y="2377440"/>
            <a:ext cx="457200" cy="45720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767408" y="3108960"/>
            <a:ext cx="202088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F5C4A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0"/>
          <p:cNvSpPr txBox="1"/>
          <p:nvPr/>
        </p:nvSpPr>
        <p:spPr>
          <a:xfrm>
            <a:off x="9895048" y="4114800"/>
            <a:ext cx="17656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2C1810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Pieghi analizzati dall'esperta paleografa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1"/>
          <p:cNvSpPr txBox="1"/>
          <p:nvPr/>
        </p:nvSpPr>
        <p:spPr>
          <a:xfrm>
            <a:off x="9909242" y="5074920"/>
            <a:ext cx="173721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verifica e revisione paleografica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2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gabrieleguglielmi.org — numeri </a:t>
            </a:r>
            <a:r>
              <a:rPr kumimoji="0" lang="en-US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aggiornati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 al 7 settembre 2026 — a cura di Gabriele Guglielmi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5"/>
          <p:cNvSpPr/>
          <p:nvPr/>
        </p:nvSpPr>
        <p:spPr>
          <a:xfrm>
            <a:off x="403708" y="1783080"/>
            <a:ext cx="2020885" cy="4160520"/>
          </a:xfrm>
          <a:prstGeom prst="roundRect">
            <a:avLst>
              <a:gd name="adj" fmla="val 4211"/>
            </a:avLst>
          </a:prstGeom>
          <a:solidFill>
            <a:srgbClr val="F7F4EC"/>
          </a:solidFill>
          <a:ln/>
          <a:effectLst>
            <a:outerShdw blurRad="101600" dist="38100" dir="54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1" name="Shape 26"/>
          <p:cNvSpPr/>
          <p:nvPr/>
        </p:nvSpPr>
        <p:spPr>
          <a:xfrm>
            <a:off x="1025531" y="2148840"/>
            <a:ext cx="777240" cy="777240"/>
          </a:xfrm>
          <a:prstGeom prst="ellipse">
            <a:avLst/>
          </a:prstGeom>
          <a:solidFill>
            <a:srgbClr val="EAF3F0"/>
          </a:solidFill>
          <a:ln/>
        </p:spPr>
      </p:sp>
      <p:pic>
        <p:nvPicPr>
          <p:cNvPr id="32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551" y="2377440"/>
            <a:ext cx="457200" cy="457200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403708" y="3108960"/>
            <a:ext cx="202088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000" b="1" i="0" u="none" strike="noStrike" kern="1200" cap="none" spc="0" normalizeH="0" baseline="0" noProof="0" dirty="0">
                <a:ln>
                  <a:noFill/>
                </a:ln>
                <a:solidFill>
                  <a:srgbClr val="1F5C4A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185</a:t>
            </a:r>
          </a:p>
        </p:txBody>
      </p:sp>
      <p:sp>
        <p:nvSpPr>
          <p:cNvPr id="34" name="Text 28"/>
          <p:cNvSpPr txBox="1"/>
          <p:nvPr/>
        </p:nvSpPr>
        <p:spPr>
          <a:xfrm>
            <a:off x="531348" y="4114800"/>
            <a:ext cx="17656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50" b="1" i="0" u="none" strike="noStrike" kern="1200" cap="none" spc="0" normalizeH="0" baseline="0" noProof="0" dirty="0">
                <a:ln>
                  <a:noFill/>
                </a:ln>
                <a:solidFill>
                  <a:srgbClr val="2C1810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Pieghi digitalizzati</a:t>
            </a:r>
          </a:p>
        </p:txBody>
      </p:sp>
      <p:sp>
        <p:nvSpPr>
          <p:cNvPr id="35" name="Text 29"/>
          <p:cNvSpPr txBox="1"/>
          <p:nvPr/>
        </p:nvSpPr>
        <p:spPr>
          <a:xfrm>
            <a:off x="545542" y="5074920"/>
            <a:ext cx="173721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6B5D4F"/>
                </a:solidFill>
                <a:effectLst/>
                <a:uLnTx/>
                <a:uFillTx/>
                <a:latin typeface="Georgia" pitchFamily="34" charset="0"/>
                <a:ea typeface="Georgia" pitchFamily="34" charset="-122"/>
                <a:cs typeface="Georgia" pitchFamily="34" charset="-120"/>
              </a:rPr>
              <a:t>dalla collezione privata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8" grpId="0" animBg="1"/>
      <p:bldP spid="33" grpId="0" animBg="1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55F9EA8-B6EE-43B3-B75D-F177A4161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217" y="219442"/>
            <a:ext cx="6553537" cy="295290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DFC3BB0-9E87-47FD-BC3B-349FA94DE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08" y="3172344"/>
            <a:ext cx="6553537" cy="309260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A124F700-D3AC-40DE-8295-288F3A2E6804}"/>
              </a:ext>
            </a:extLst>
          </p:cNvPr>
          <p:cNvSpPr txBox="1"/>
          <p:nvPr/>
        </p:nvSpPr>
        <p:spPr>
          <a:xfrm>
            <a:off x="414261" y="323341"/>
            <a:ext cx="3671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1601_10_16-da FROSINONE ad ALATRI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5B13381-9838-49BF-B326-0368F75E4997}"/>
              </a:ext>
            </a:extLst>
          </p:cNvPr>
          <p:cNvSpPr txBox="1"/>
          <p:nvPr/>
        </p:nvSpPr>
        <p:spPr>
          <a:xfrm>
            <a:off x="351788" y="1511227"/>
            <a:ext cx="3777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La dimensione i</a:t>
            </a:r>
            <a:r>
              <a:rPr lang="it-IT" u="sng" dirty="0">
                <a:solidFill>
                  <a:srgbClr val="FF0000"/>
                </a:solidFill>
              </a:rPr>
              <a:t>nternazionale</a:t>
            </a:r>
            <a:r>
              <a:rPr lang="it-IT" dirty="0">
                <a:solidFill>
                  <a:srgbClr val="FF0000"/>
                </a:solidFill>
              </a:rPr>
              <a:t> del WEB</a:t>
            </a:r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E0360C83-0DE8-4E20-B396-F0308930FB5E}"/>
              </a:ext>
            </a:extLst>
          </p:cNvPr>
          <p:cNvCxnSpPr/>
          <p:nvPr/>
        </p:nvCxnSpPr>
        <p:spPr>
          <a:xfrm>
            <a:off x="5005137" y="508007"/>
            <a:ext cx="14630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D692FE54-FAE0-40F0-9C5B-FE4AA9757B9C}"/>
              </a:ext>
            </a:extLst>
          </p:cNvPr>
          <p:cNvCxnSpPr/>
          <p:nvPr/>
        </p:nvCxnSpPr>
        <p:spPr>
          <a:xfrm>
            <a:off x="4456497" y="1135781"/>
            <a:ext cx="29492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45F5D1B3-F832-4158-AE25-5C1A30A7CD25}"/>
              </a:ext>
            </a:extLst>
          </p:cNvPr>
          <p:cNvCxnSpPr/>
          <p:nvPr/>
        </p:nvCxnSpPr>
        <p:spPr>
          <a:xfrm>
            <a:off x="1463040" y="5034013"/>
            <a:ext cx="46329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F67B8F0D-4FCA-4BC5-87EE-DE52C6857376}"/>
              </a:ext>
            </a:extLst>
          </p:cNvPr>
          <p:cNvCxnSpPr/>
          <p:nvPr/>
        </p:nvCxnSpPr>
        <p:spPr>
          <a:xfrm flipV="1">
            <a:off x="852208" y="433137"/>
            <a:ext cx="4037426" cy="11550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FA461116-B692-4240-87EE-33572FA92423}"/>
              </a:ext>
            </a:extLst>
          </p:cNvPr>
          <p:cNvCxnSpPr/>
          <p:nvPr/>
        </p:nvCxnSpPr>
        <p:spPr>
          <a:xfrm flipH="1">
            <a:off x="2059806" y="1801863"/>
            <a:ext cx="510139" cy="29167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48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99109F40-9DEE-4FB9-935F-03265A68B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991" y="4507848"/>
            <a:ext cx="6369377" cy="2190863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7B50937-A479-406D-9D8C-81CF0DF9C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48" y="72853"/>
            <a:ext cx="6553537" cy="3321221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992C0789-02B1-43C6-AC7B-AAB400B266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646" y="1903156"/>
            <a:ext cx="6686894" cy="3391074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98AA0CF-481D-4A10-8E2D-A68FB1992536}"/>
              </a:ext>
            </a:extLst>
          </p:cNvPr>
          <p:cNvSpPr txBox="1"/>
          <p:nvPr/>
        </p:nvSpPr>
        <p:spPr>
          <a:xfrm>
            <a:off x="7650364" y="848333"/>
            <a:ext cx="2956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1600_12_20-Lyon_Pierrelatte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213EA65-B5BC-428A-9782-EABBE94981F9}"/>
              </a:ext>
            </a:extLst>
          </p:cNvPr>
          <p:cNvSpPr txBox="1"/>
          <p:nvPr/>
        </p:nvSpPr>
        <p:spPr>
          <a:xfrm>
            <a:off x="7940842" y="5876072"/>
            <a:ext cx="2704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I collezionisti si scatenano</a:t>
            </a: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DB55F66F-897D-4657-8948-356C760E9A61}"/>
              </a:ext>
            </a:extLst>
          </p:cNvPr>
          <p:cNvCxnSpPr/>
          <p:nvPr/>
        </p:nvCxnSpPr>
        <p:spPr>
          <a:xfrm>
            <a:off x="952901" y="404261"/>
            <a:ext cx="37607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39430A25-CC14-4FB6-A75A-39B0CC5EC265}"/>
              </a:ext>
            </a:extLst>
          </p:cNvPr>
          <p:cNvCxnSpPr/>
          <p:nvPr/>
        </p:nvCxnSpPr>
        <p:spPr>
          <a:xfrm>
            <a:off x="413886" y="1222408"/>
            <a:ext cx="52746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B34CBFD1-F864-4A06-97B0-6AAE80D049E1}"/>
              </a:ext>
            </a:extLst>
          </p:cNvPr>
          <p:cNvCxnSpPr/>
          <p:nvPr/>
        </p:nvCxnSpPr>
        <p:spPr>
          <a:xfrm>
            <a:off x="1337912" y="6333423"/>
            <a:ext cx="135716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3C0F10EF-6FBE-4BBC-9780-D89872C07189}"/>
              </a:ext>
            </a:extLst>
          </p:cNvPr>
          <p:cNvCxnSpPr/>
          <p:nvPr/>
        </p:nvCxnSpPr>
        <p:spPr>
          <a:xfrm>
            <a:off x="8518358" y="5294230"/>
            <a:ext cx="42351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065774CA-6615-40DD-A619-09003FB07B4B}"/>
              </a:ext>
            </a:extLst>
          </p:cNvPr>
          <p:cNvCxnSpPr/>
          <p:nvPr/>
        </p:nvCxnSpPr>
        <p:spPr>
          <a:xfrm flipH="1" flipV="1">
            <a:off x="1771048" y="1378117"/>
            <a:ext cx="6439301" cy="45221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39D5A80E-4707-4950-B8B8-532F633C7044}"/>
              </a:ext>
            </a:extLst>
          </p:cNvPr>
          <p:cNvCxnSpPr/>
          <p:nvPr/>
        </p:nvCxnSpPr>
        <p:spPr>
          <a:xfrm flipH="1" flipV="1">
            <a:off x="8730113" y="5380522"/>
            <a:ext cx="364344" cy="4955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532B0B1C-6985-406E-86ED-36B35D2589CC}"/>
              </a:ext>
            </a:extLst>
          </p:cNvPr>
          <p:cNvCxnSpPr>
            <a:stCxn id="2" idx="1"/>
          </p:cNvCxnSpPr>
          <p:nvPr/>
        </p:nvCxnSpPr>
        <p:spPr>
          <a:xfrm flipH="1">
            <a:off x="2926080" y="6060738"/>
            <a:ext cx="5014762" cy="1846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1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EA1E7F4-E4B5-47C3-92C6-971BC3822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39" y="2878212"/>
            <a:ext cx="6540836" cy="137802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B53977F-73CF-4DBE-A7DA-C81C01682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970" y="393543"/>
            <a:ext cx="5969307" cy="266713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7DCAFE0-AD84-4127-B415-F45B478AA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329" y="4256233"/>
            <a:ext cx="6572588" cy="211465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7F4A9BEC-C16E-4241-B70D-7672979F4181}"/>
              </a:ext>
            </a:extLst>
          </p:cNvPr>
          <p:cNvSpPr txBox="1"/>
          <p:nvPr/>
        </p:nvSpPr>
        <p:spPr>
          <a:xfrm>
            <a:off x="2002054" y="0"/>
            <a:ext cx="7161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1543_11_16-Cardinale Ascanio </a:t>
            </a:r>
            <a:r>
              <a:rPr lang="it-IT" b="1" dirty="0" err="1">
                <a:solidFill>
                  <a:srgbClr val="FF0000"/>
                </a:solidFill>
              </a:rPr>
              <a:t>Parisani</a:t>
            </a:r>
            <a:r>
              <a:rPr lang="it-IT" b="1" dirty="0">
                <a:solidFill>
                  <a:srgbClr val="FF0000"/>
                </a:solidFill>
              </a:rPr>
              <a:t>/Girolamo Fabrizio-Perugia→Todi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3ED7F7D-DE89-45D6-83C1-82D33619EF03}"/>
              </a:ext>
            </a:extLst>
          </p:cNvPr>
          <p:cNvSpPr txBox="1"/>
          <p:nvPr/>
        </p:nvSpPr>
        <p:spPr>
          <a:xfrm>
            <a:off x="70889" y="1101022"/>
            <a:ext cx="4093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Il Gruppo Facebook dove ci si confronta su </a:t>
            </a:r>
            <a:r>
              <a:rPr lang="it-IT" u="sng" dirty="0">
                <a:solidFill>
                  <a:srgbClr val="FF0000"/>
                </a:solidFill>
              </a:rPr>
              <a:t>paleografia, sfragistica, sigillografia</a:t>
            </a:r>
          </a:p>
        </p:txBody>
      </p:sp>
      <p:sp>
        <p:nvSpPr>
          <p:cNvPr id="6" name="Freccia in giù 5">
            <a:extLst>
              <a:ext uri="{FF2B5EF4-FFF2-40B4-BE49-F238E27FC236}">
                <a16:creationId xmlns:a16="http://schemas.microsoft.com/office/drawing/2014/main" id="{349DF2C5-C2FA-4414-8AC5-BF4FB748DCF2}"/>
              </a:ext>
            </a:extLst>
          </p:cNvPr>
          <p:cNvSpPr/>
          <p:nvPr/>
        </p:nvSpPr>
        <p:spPr>
          <a:xfrm>
            <a:off x="962526" y="1899804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2812A0A9-C649-4B28-9B9C-5BF4ECB2FA7B}"/>
              </a:ext>
            </a:extLst>
          </p:cNvPr>
          <p:cNvCxnSpPr/>
          <p:nvPr/>
        </p:nvCxnSpPr>
        <p:spPr>
          <a:xfrm>
            <a:off x="4465610" y="4581625"/>
            <a:ext cx="81865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4648945A-83C6-4AB0-82A2-2681C32A2AD6}"/>
              </a:ext>
            </a:extLst>
          </p:cNvPr>
          <p:cNvCxnSpPr/>
          <p:nvPr/>
        </p:nvCxnSpPr>
        <p:spPr>
          <a:xfrm>
            <a:off x="4874939" y="5861785"/>
            <a:ext cx="16028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7B0BBE54-870D-4476-9B3D-6E275CE29D65}"/>
              </a:ext>
            </a:extLst>
          </p:cNvPr>
          <p:cNvCxnSpPr/>
          <p:nvPr/>
        </p:nvCxnSpPr>
        <p:spPr>
          <a:xfrm>
            <a:off x="6096000" y="4764505"/>
            <a:ext cx="4684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3D40640A-C8F9-451B-87F4-016D608025E2}"/>
              </a:ext>
            </a:extLst>
          </p:cNvPr>
          <p:cNvCxnSpPr/>
          <p:nvPr/>
        </p:nvCxnSpPr>
        <p:spPr>
          <a:xfrm>
            <a:off x="7709836" y="4764505"/>
            <a:ext cx="2117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175FF39-B3EF-4CED-8BA7-3333207CEA23}"/>
              </a:ext>
            </a:extLst>
          </p:cNvPr>
          <p:cNvSpPr txBox="1"/>
          <p:nvPr/>
        </p:nvSpPr>
        <p:spPr>
          <a:xfrm>
            <a:off x="327803" y="4911475"/>
            <a:ext cx="2238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Commento di esperti al più alto livello</a:t>
            </a:r>
          </a:p>
        </p:txBody>
      </p:sp>
      <p:sp>
        <p:nvSpPr>
          <p:cNvPr id="30" name="Freccia a destra 29">
            <a:extLst>
              <a:ext uri="{FF2B5EF4-FFF2-40B4-BE49-F238E27FC236}">
                <a16:creationId xmlns:a16="http://schemas.microsoft.com/office/drawing/2014/main" id="{D2FA6D7C-F853-440B-B7CB-007FAB4A4C24}"/>
              </a:ext>
            </a:extLst>
          </p:cNvPr>
          <p:cNvSpPr/>
          <p:nvPr/>
        </p:nvSpPr>
        <p:spPr>
          <a:xfrm>
            <a:off x="2850082" y="4992324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2" name="Connettore diritto 31">
            <a:extLst>
              <a:ext uri="{FF2B5EF4-FFF2-40B4-BE49-F238E27FC236}">
                <a16:creationId xmlns:a16="http://schemas.microsoft.com/office/drawing/2014/main" id="{0E63A28D-1F75-4A64-98C7-F68FFC1A2063}"/>
              </a:ext>
            </a:extLst>
          </p:cNvPr>
          <p:cNvCxnSpPr/>
          <p:nvPr/>
        </p:nvCxnSpPr>
        <p:spPr>
          <a:xfrm>
            <a:off x="3955983" y="3792354"/>
            <a:ext cx="26084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42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52B5BF2-9DDC-4940-A8F4-637EC26BD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0" y="641866"/>
            <a:ext cx="6578938" cy="341647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9AE3C04-1025-4E50-A5C0-9C5F4D7B1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827" y="3229583"/>
            <a:ext cx="6350326" cy="28449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AF86797-B175-4DD4-B347-625F73C30569}"/>
              </a:ext>
            </a:extLst>
          </p:cNvPr>
          <p:cNvSpPr txBox="1"/>
          <p:nvPr/>
        </p:nvSpPr>
        <p:spPr>
          <a:xfrm>
            <a:off x="7456893" y="187693"/>
            <a:ext cx="3548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1690 09 19 da Bruxelles ad Anversa</a:t>
            </a: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8DB307DB-A2E3-4493-B70F-8FF33E45D4CB}"/>
              </a:ext>
            </a:extLst>
          </p:cNvPr>
          <p:cNvCxnSpPr/>
          <p:nvPr/>
        </p:nvCxnSpPr>
        <p:spPr>
          <a:xfrm>
            <a:off x="798897" y="972152"/>
            <a:ext cx="286832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58CC654-B1B7-48F0-A880-834BF3B9BC1B}"/>
              </a:ext>
            </a:extLst>
          </p:cNvPr>
          <p:cNvSpPr txBox="1"/>
          <p:nvPr/>
        </p:nvSpPr>
        <p:spPr>
          <a:xfrm>
            <a:off x="273330" y="5026420"/>
            <a:ext cx="4138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Il commento del </a:t>
            </a:r>
            <a:r>
              <a:rPr lang="it-IT" u="sng" dirty="0">
                <a:solidFill>
                  <a:srgbClr val="FF0000"/>
                </a:solidFill>
              </a:rPr>
              <a:t>collezionista di storia postale</a:t>
            </a:r>
            <a:r>
              <a:rPr lang="it-IT" dirty="0">
                <a:solidFill>
                  <a:srgbClr val="FF0000"/>
                </a:solidFill>
              </a:rPr>
              <a:t> con predilezione per quella </a:t>
            </a:r>
            <a:r>
              <a:rPr lang="it-IT" dirty="0" err="1">
                <a:solidFill>
                  <a:srgbClr val="FF0000"/>
                </a:solidFill>
              </a:rPr>
              <a:t>pre</a:t>
            </a:r>
            <a:r>
              <a:rPr lang="it-IT" dirty="0">
                <a:solidFill>
                  <a:srgbClr val="FF0000"/>
                </a:solidFill>
              </a:rPr>
              <a:t>-filatelica</a:t>
            </a:r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D6033F50-BE2C-416F-978C-76C48E126714}"/>
              </a:ext>
            </a:extLst>
          </p:cNvPr>
          <p:cNvSpPr/>
          <p:nvPr/>
        </p:nvSpPr>
        <p:spPr>
          <a:xfrm>
            <a:off x="4321742" y="5245769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F42E28C-E4F4-4C3B-84DE-E318E2FB61E9}"/>
              </a:ext>
            </a:extLst>
          </p:cNvPr>
          <p:cNvCxnSpPr>
            <a:cxnSpLocks/>
          </p:cNvCxnSpPr>
          <p:nvPr/>
        </p:nvCxnSpPr>
        <p:spPr>
          <a:xfrm>
            <a:off x="5476775" y="5488085"/>
            <a:ext cx="47260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E0BA62D-DB3B-40C6-A1A5-9EB9F9E6BCEF}"/>
              </a:ext>
            </a:extLst>
          </p:cNvPr>
          <p:cNvSpPr txBox="1"/>
          <p:nvPr/>
        </p:nvSpPr>
        <p:spPr>
          <a:xfrm>
            <a:off x="8359541" y="1000582"/>
            <a:ext cx="2312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Gruppo Facebook AISP</a:t>
            </a:r>
          </a:p>
        </p:txBody>
      </p:sp>
      <p:sp>
        <p:nvSpPr>
          <p:cNvPr id="14" name="Freccia a sinistra 13">
            <a:extLst>
              <a:ext uri="{FF2B5EF4-FFF2-40B4-BE49-F238E27FC236}">
                <a16:creationId xmlns:a16="http://schemas.microsoft.com/office/drawing/2014/main" id="{081D41E5-38E3-426A-9937-F0AFDD26127B}"/>
              </a:ext>
            </a:extLst>
          </p:cNvPr>
          <p:cNvSpPr/>
          <p:nvPr/>
        </p:nvSpPr>
        <p:spPr>
          <a:xfrm>
            <a:off x="7344147" y="942932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981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3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2">
            <a:extLst>
              <a:ext uri="{FF2B5EF4-FFF2-40B4-BE49-F238E27FC236}">
                <a16:creationId xmlns:a16="http://schemas.microsoft.com/office/drawing/2014/main" id="{DE134213-9AA0-4B2A-B49E-EAC73D9C85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742209"/>
              </p:ext>
            </p:extLst>
          </p:nvPr>
        </p:nvGraphicFramePr>
        <p:xfrm>
          <a:off x="4109987" y="2185255"/>
          <a:ext cx="7968599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76">
                  <a:extLst>
                    <a:ext uri="{9D8B030D-6E8A-4147-A177-3AD203B41FA5}">
                      <a16:colId xmlns:a16="http://schemas.microsoft.com/office/drawing/2014/main" val="749486922"/>
                    </a:ext>
                  </a:extLst>
                </a:gridCol>
                <a:gridCol w="3864123">
                  <a:extLst>
                    <a:ext uri="{9D8B030D-6E8A-4147-A177-3AD203B41FA5}">
                      <a16:colId xmlns:a16="http://schemas.microsoft.com/office/drawing/2014/main" val="1174605375"/>
                    </a:ext>
                  </a:extLst>
                </a:gridCol>
              </a:tblGrid>
              <a:tr h="4438829">
                <a:tc>
                  <a:txBody>
                    <a:bodyPr/>
                    <a:lstStyle/>
                    <a:p>
                      <a:r>
                        <a:rPr lang="it-IT" dirty="0"/>
                        <a:t>Ill.re et Rev.mo come fratello. Il </a:t>
                      </a:r>
                      <a:r>
                        <a:rPr lang="it-IT" dirty="0" err="1"/>
                        <a:t>Theodoro</a:t>
                      </a:r>
                      <a:r>
                        <a:rPr lang="it-IT" dirty="0"/>
                        <a:t> Storci da Gualdo, </a:t>
                      </a:r>
                      <a:r>
                        <a:rPr lang="it-IT" dirty="0" err="1"/>
                        <a:t>havendo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autare</a:t>
                      </a:r>
                      <a:r>
                        <a:rPr lang="it-IT" dirty="0"/>
                        <a:t> nel </a:t>
                      </a:r>
                      <a:r>
                        <a:rPr lang="it-IT" dirty="0" err="1"/>
                        <a:t>Monast.o</a:t>
                      </a:r>
                      <a:r>
                        <a:rPr lang="it-IT" dirty="0"/>
                        <a:t> di </a:t>
                      </a:r>
                      <a:r>
                        <a:rPr lang="it-IT" b="1" dirty="0">
                          <a:solidFill>
                            <a:srgbClr val="FF0000"/>
                          </a:solidFill>
                        </a:rPr>
                        <a:t>Cellole</a:t>
                      </a:r>
                      <a:r>
                        <a:rPr lang="it-IT" b="1" dirty="0"/>
                        <a:t> </a:t>
                      </a:r>
                      <a:r>
                        <a:rPr lang="it-IT" dirty="0"/>
                        <a:t>una sua nipote, per </a:t>
                      </a:r>
                      <a:r>
                        <a:rPr lang="it-IT" dirty="0" err="1"/>
                        <a:t>havere</a:t>
                      </a:r>
                      <a:r>
                        <a:rPr lang="it-IT" dirty="0"/>
                        <a:t> usato la giovane le qualità che si richiede per ordinanze che la gratifichi, supplico V.S. con questa di che non le sia offerto più di </a:t>
                      </a:r>
                      <a:r>
                        <a:rPr lang="it-IT" dirty="0" err="1"/>
                        <a:t>lece</a:t>
                      </a:r>
                      <a:r>
                        <a:rPr lang="it-IT" dirty="0"/>
                        <a:t> in tutto con quella che al suo servitore et per far me vi raccomando.</a:t>
                      </a:r>
                    </a:p>
                    <a:p>
                      <a:endParaRPr lang="it-IT" dirty="0"/>
                    </a:p>
                    <a:p>
                      <a:r>
                        <a:rPr lang="it-IT" dirty="0"/>
                        <a:t>Di Roma li 3 d'ottobre 1589.</a:t>
                      </a:r>
                    </a:p>
                    <a:p>
                      <a:r>
                        <a:rPr lang="it-IT" dirty="0"/>
                        <a:t>Come fratello Ill.mo et Rev.mo</a:t>
                      </a:r>
                    </a:p>
                    <a:p>
                      <a:r>
                        <a:rPr lang="it-IT" dirty="0"/>
                        <a:t>Il Vescovo di Todi</a:t>
                      </a:r>
                    </a:p>
                    <a:p>
                      <a:endParaRPr lang="it-IT" dirty="0"/>
                    </a:p>
                    <a:p>
                      <a:r>
                        <a:rPr lang="it-IT" sz="1800" b="1" i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Trascrizione a cura di: Claude</a:t>
                      </a:r>
                      <a:r>
                        <a:rPr lang="it-IT" sz="1800" b="0" i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(</a:t>
                      </a:r>
                      <a:r>
                        <a:rPr lang="it-IT" sz="1800" b="0" i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Anthropic</a:t>
                      </a:r>
                      <a:r>
                        <a:rPr lang="it-IT" sz="1800" b="0" i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— modello Claude </a:t>
                      </a:r>
                      <a:r>
                        <a:rPr lang="it-IT" sz="1800" b="0" i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Sonnet</a:t>
                      </a:r>
                      <a:r>
                        <a:rPr lang="it-IT" sz="1800" b="0" i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4.6)</a:t>
                      </a:r>
                      <a:endParaRPr lang="it-IT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Molto </a:t>
                      </a:r>
                      <a:r>
                        <a:rPr lang="it-IT" dirty="0" err="1"/>
                        <a:t>Rev</a:t>
                      </a:r>
                      <a:r>
                        <a:rPr lang="it-IT" dirty="0"/>
                        <a:t>[</a:t>
                      </a:r>
                      <a:r>
                        <a:rPr lang="it-IT" dirty="0" err="1"/>
                        <a:t>erendo</a:t>
                      </a:r>
                      <a:r>
                        <a:rPr lang="it-IT" dirty="0"/>
                        <a:t>] P[a]dr[e] come </a:t>
                      </a:r>
                      <a:r>
                        <a:rPr lang="it-IT" dirty="0" err="1"/>
                        <a:t>fr</a:t>
                      </a:r>
                      <a:r>
                        <a:rPr lang="it-IT" dirty="0"/>
                        <a:t>[</a:t>
                      </a:r>
                      <a:r>
                        <a:rPr lang="it-IT" dirty="0" err="1"/>
                        <a:t>ate</a:t>
                      </a:r>
                      <a:r>
                        <a:rPr lang="it-IT" dirty="0"/>
                        <a:t>]</a:t>
                      </a:r>
                      <a:r>
                        <a:rPr lang="it-IT" dirty="0" err="1"/>
                        <a:t>llo</a:t>
                      </a:r>
                      <a:r>
                        <a:rPr lang="it-IT" dirty="0"/>
                        <a:t>. M[on]s[</a:t>
                      </a:r>
                      <a:r>
                        <a:rPr lang="it-IT" dirty="0" err="1"/>
                        <a:t>igno</a:t>
                      </a:r>
                      <a:r>
                        <a:rPr lang="it-IT" dirty="0"/>
                        <a:t>]r Teodoro Veronica da Gualdo, desidera[va]accettare nel </a:t>
                      </a:r>
                      <a:r>
                        <a:rPr lang="it-IT" dirty="0" err="1"/>
                        <a:t>Monast</a:t>
                      </a:r>
                      <a:r>
                        <a:rPr lang="it-IT" dirty="0"/>
                        <a:t>[e]ro di </a:t>
                      </a:r>
                      <a:r>
                        <a:rPr lang="it-IT" dirty="0">
                          <a:solidFill>
                            <a:srgbClr val="FF0000"/>
                          </a:solidFill>
                        </a:rPr>
                        <a:t>Collazzone</a:t>
                      </a:r>
                      <a:r>
                        <a:rPr lang="it-IT" dirty="0"/>
                        <a:t> una sua Nipote; però ha=</a:t>
                      </a:r>
                      <a:r>
                        <a:rPr lang="it-IT" dirty="0" err="1"/>
                        <a:t>uendo</a:t>
                      </a:r>
                      <a:r>
                        <a:rPr lang="it-IT" dirty="0"/>
                        <a:t> la giovane le qualità, che si richiedono, ordinerete </a:t>
                      </a:r>
                      <a:r>
                        <a:rPr lang="it-IT" dirty="0" err="1"/>
                        <a:t>chesia</a:t>
                      </a:r>
                      <a:r>
                        <a:rPr lang="it-IT" dirty="0"/>
                        <a:t> gratificata, </a:t>
                      </a:r>
                      <a:r>
                        <a:rPr lang="it-IT" dirty="0" err="1"/>
                        <a:t>auuertendoui</a:t>
                      </a:r>
                      <a:r>
                        <a:rPr lang="it-IT" dirty="0"/>
                        <a:t> con questa </a:t>
                      </a:r>
                      <a:r>
                        <a:rPr lang="it-IT" dirty="0" err="1"/>
                        <a:t>ord</a:t>
                      </a:r>
                      <a:r>
                        <a:rPr lang="it-IT" dirty="0"/>
                        <a:t>[ina]z[io]ne, che non si </a:t>
                      </a:r>
                      <a:r>
                        <a:rPr lang="it-IT" dirty="0" err="1"/>
                        <a:t>ac</a:t>
                      </a:r>
                      <a:r>
                        <a:rPr lang="it-IT" dirty="0"/>
                        <a:t>=</a:t>
                      </a:r>
                      <a:r>
                        <a:rPr lang="it-IT" dirty="0" err="1"/>
                        <a:t>cettino</a:t>
                      </a:r>
                      <a:r>
                        <a:rPr lang="it-IT" dirty="0"/>
                        <a:t> più di dieci in tutto, con quelle che al p[re]s[en]te vi </a:t>
                      </a:r>
                      <a:r>
                        <a:rPr lang="it-IT" dirty="0" err="1"/>
                        <a:t>sono,et</a:t>
                      </a:r>
                      <a:r>
                        <a:rPr lang="it-IT" dirty="0"/>
                        <a:t> per fine me vi </a:t>
                      </a:r>
                      <a:r>
                        <a:rPr lang="it-IT" dirty="0" err="1"/>
                        <a:t>racc</a:t>
                      </a:r>
                      <a:r>
                        <a:rPr lang="it-IT" dirty="0"/>
                        <a:t>[</a:t>
                      </a:r>
                      <a:r>
                        <a:rPr lang="it-IT" dirty="0" err="1"/>
                        <a:t>omand</a:t>
                      </a:r>
                      <a:r>
                        <a:rPr lang="it-IT" dirty="0"/>
                        <a:t>]o.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Di Roma li </a:t>
                      </a:r>
                      <a:r>
                        <a:rPr lang="it-IT" dirty="0" err="1"/>
                        <a:t>iiij</a:t>
                      </a:r>
                      <a:r>
                        <a:rPr lang="it-IT" dirty="0"/>
                        <a:t> di </a:t>
                      </a:r>
                      <a:r>
                        <a:rPr lang="it-IT" dirty="0" err="1"/>
                        <a:t>ott</a:t>
                      </a:r>
                      <a:r>
                        <a:rPr lang="it-IT" dirty="0"/>
                        <a:t>[</a:t>
                      </a:r>
                      <a:r>
                        <a:rPr lang="it-IT" dirty="0" err="1"/>
                        <a:t>ob</a:t>
                      </a:r>
                      <a:r>
                        <a:rPr lang="it-IT" dirty="0"/>
                        <a:t>]re 1589.Come </a:t>
                      </a:r>
                      <a:r>
                        <a:rPr lang="it-IT" dirty="0" err="1"/>
                        <a:t>fr</a:t>
                      </a:r>
                      <a:r>
                        <a:rPr lang="it-IT" dirty="0"/>
                        <a:t>[</a:t>
                      </a:r>
                      <a:r>
                        <a:rPr lang="it-IT" dirty="0" err="1"/>
                        <a:t>ate</a:t>
                      </a:r>
                      <a:r>
                        <a:rPr lang="it-IT" dirty="0"/>
                        <a:t>]</a:t>
                      </a:r>
                      <a:r>
                        <a:rPr lang="it-IT" dirty="0" err="1"/>
                        <a:t>llo</a:t>
                      </a:r>
                      <a:r>
                        <a:rPr lang="it-IT" dirty="0"/>
                        <a:t> il v[</a:t>
                      </a:r>
                      <a:r>
                        <a:rPr lang="it-IT" dirty="0" err="1"/>
                        <a:t>escov</a:t>
                      </a:r>
                      <a:r>
                        <a:rPr lang="it-IT" dirty="0"/>
                        <a:t>]o di </a:t>
                      </a:r>
                      <a:r>
                        <a:rPr lang="it-IT" dirty="0" err="1"/>
                        <a:t>TodiVic</a:t>
                      </a:r>
                      <a:r>
                        <a:rPr lang="it-IT" dirty="0"/>
                        <a:t>[ari]o di Todi.</a:t>
                      </a:r>
                    </a:p>
                    <a:p>
                      <a:r>
                        <a:rPr lang="it-IT" b="0" i="1" dirty="0">
                          <a:solidFill>
                            <a:srgbClr val="FF0000"/>
                          </a:solidFill>
                          <a:effectLst/>
                          <a:latin typeface="-apple-system"/>
                        </a:rPr>
                        <a:t>Trascrizione a cura di Giulia </a:t>
                      </a:r>
                      <a:r>
                        <a:rPr lang="it-IT" b="0" i="1" dirty="0" err="1">
                          <a:solidFill>
                            <a:srgbClr val="FF0000"/>
                          </a:solidFill>
                          <a:effectLst/>
                          <a:latin typeface="-apple-system"/>
                        </a:rPr>
                        <a:t>Laboranti</a:t>
                      </a:r>
                      <a:endParaRPr lang="it-IT" i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45204"/>
                  </a:ext>
                </a:extLst>
              </a:tr>
            </a:tbl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362153CF-3947-4BE6-99DF-47A1573CC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643" y="53320"/>
            <a:ext cx="6010656" cy="207873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E14C413-2C20-4DFC-8A4F-24CF9A638972}"/>
              </a:ext>
            </a:extLst>
          </p:cNvPr>
          <p:cNvSpPr txBox="1"/>
          <p:nvPr/>
        </p:nvSpPr>
        <p:spPr>
          <a:xfrm>
            <a:off x="0" y="61596"/>
            <a:ext cx="56923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1589_10_03-PRE-FILATELICA da ROMA al VESCOVO DI TODI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5FBBEF6-7559-42F8-9374-C52C6E38B092}"/>
              </a:ext>
            </a:extLst>
          </p:cNvPr>
          <p:cNvSpPr txBox="1"/>
          <p:nvPr/>
        </p:nvSpPr>
        <p:spPr>
          <a:xfrm>
            <a:off x="156802" y="630716"/>
            <a:ext cx="5357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0" dirty="0">
                <a:solidFill>
                  <a:srgbClr val="28303D"/>
                </a:solidFill>
                <a:effectLst/>
                <a:latin typeface="-apple-system"/>
              </a:rPr>
              <a:t>Commento</a:t>
            </a:r>
            <a:r>
              <a:rPr lang="it-IT" b="0" i="0" dirty="0">
                <a:solidFill>
                  <a:srgbClr val="28303D"/>
                </a:solidFill>
                <a:effectLst/>
                <a:latin typeface="-apple-system"/>
              </a:rPr>
              <a:t>: “Innanzitutto </a:t>
            </a:r>
            <a:r>
              <a:rPr lang="it-IT" b="1" i="0" dirty="0">
                <a:solidFill>
                  <a:srgbClr val="28303D"/>
                </a:solidFill>
                <a:effectLst/>
                <a:latin typeface="-apple-system"/>
              </a:rPr>
              <a:t>è un lavoro scientifico</a:t>
            </a:r>
            <a:r>
              <a:rPr lang="it-IT" b="0" i="0" dirty="0">
                <a:solidFill>
                  <a:srgbClr val="28303D"/>
                </a:solidFill>
                <a:effectLst/>
                <a:latin typeface="-apple-system"/>
              </a:rPr>
              <a:t>, nel senso stretto del termine; ho letto con attenzione della suora di Cellole per capire l’impostazione.”</a:t>
            </a:r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8039F00-9044-4157-BF95-1D66A25986B7}"/>
              </a:ext>
            </a:extLst>
          </p:cNvPr>
          <p:cNvSpPr txBox="1"/>
          <p:nvPr/>
        </p:nvSpPr>
        <p:spPr>
          <a:xfrm>
            <a:off x="113414" y="1692853"/>
            <a:ext cx="39965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0" dirty="0">
                <a:solidFill>
                  <a:srgbClr val="FF0000"/>
                </a:solidFill>
                <a:effectLst/>
                <a:latin typeface="-apple-system"/>
              </a:rPr>
              <a:t>Risposta</a:t>
            </a:r>
            <a:r>
              <a:rPr lang="it-IT" b="0" i="0" dirty="0">
                <a:solidFill>
                  <a:srgbClr val="28303D"/>
                </a:solidFill>
                <a:effectLst/>
                <a:latin typeface="-apple-system"/>
              </a:rPr>
              <a:t>:</a:t>
            </a:r>
            <a:r>
              <a:rPr lang="it-IT" dirty="0">
                <a:solidFill>
                  <a:srgbClr val="28303D"/>
                </a:solidFill>
                <a:latin typeface="-apple-system"/>
              </a:rPr>
              <a:t> e… </a:t>
            </a:r>
            <a:r>
              <a:rPr lang="it-IT" b="0" i="1" dirty="0">
                <a:solidFill>
                  <a:srgbClr val="28303D"/>
                </a:solidFill>
                <a:effectLst/>
                <a:latin typeface="-apple-system"/>
              </a:rPr>
              <a:t>hai letto, commentato l’articolo e gli approfondimenti non ancora passati al </a:t>
            </a:r>
            <a:r>
              <a:rPr lang="it-IT" b="0" i="1" dirty="0">
                <a:solidFill>
                  <a:srgbClr val="00B050"/>
                </a:solidFill>
                <a:effectLst/>
                <a:latin typeface="-apple-system"/>
              </a:rPr>
              <a:t>setaccio</a:t>
            </a:r>
            <a:r>
              <a:rPr lang="it-IT" b="0" i="1" dirty="0">
                <a:solidFill>
                  <a:srgbClr val="28303D"/>
                </a:solidFill>
                <a:effectLst/>
                <a:latin typeface="-apple-system"/>
              </a:rPr>
              <a:t> da collezionisti ed esperti sui social, ed in particolare dagli </a:t>
            </a:r>
            <a:r>
              <a:rPr lang="it-IT" b="0" i="1" dirty="0">
                <a:solidFill>
                  <a:srgbClr val="00B050"/>
                </a:solidFill>
                <a:effectLst/>
                <a:latin typeface="-apple-system"/>
              </a:rPr>
              <a:t>“esperti umani del team di progetto”. </a:t>
            </a:r>
            <a:endParaRPr lang="it-IT" i="1" dirty="0">
              <a:solidFill>
                <a:srgbClr val="00B050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1CFD333-8156-4F1D-A0B1-137D158F98FA}"/>
              </a:ext>
            </a:extLst>
          </p:cNvPr>
          <p:cNvSpPr txBox="1"/>
          <p:nvPr/>
        </p:nvSpPr>
        <p:spPr>
          <a:xfrm>
            <a:off x="131993" y="3683449"/>
            <a:ext cx="39292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  <a:latin typeface="-apple-system"/>
              </a:rPr>
              <a:t>È</a:t>
            </a:r>
            <a:r>
              <a:rPr lang="it-IT" b="0" i="0" dirty="0">
                <a:solidFill>
                  <a:srgbClr val="FF0000"/>
                </a:solidFill>
                <a:effectLst/>
                <a:latin typeface="-apple-system"/>
              </a:rPr>
              <a:t> la nostra </a:t>
            </a:r>
            <a:r>
              <a:rPr lang="it-IT" b="0" i="0" dirty="0">
                <a:solidFill>
                  <a:srgbClr val="00B050"/>
                </a:solidFill>
                <a:effectLst/>
                <a:latin typeface="-apple-system"/>
              </a:rPr>
              <a:t>Esperta in paleografia (Giulia </a:t>
            </a:r>
            <a:r>
              <a:rPr lang="it-IT" b="0" i="0" dirty="0" err="1">
                <a:solidFill>
                  <a:srgbClr val="00B050"/>
                </a:solidFill>
                <a:effectLst/>
                <a:latin typeface="-apple-system"/>
              </a:rPr>
              <a:t>Laboranti</a:t>
            </a:r>
            <a:r>
              <a:rPr lang="it-IT" b="0" i="0" dirty="0">
                <a:solidFill>
                  <a:srgbClr val="00B050"/>
                </a:solidFill>
                <a:effectLst/>
                <a:latin typeface="-apple-system"/>
              </a:rPr>
              <a:t>)</a:t>
            </a:r>
            <a:r>
              <a:rPr lang="it-IT" b="0" i="0" dirty="0">
                <a:solidFill>
                  <a:srgbClr val="28303D"/>
                </a:solidFill>
                <a:effectLst/>
                <a:latin typeface="-apple-system"/>
              </a:rPr>
              <a:t> che con metodo scientifico corregge </a:t>
            </a:r>
            <a:r>
              <a:rPr lang="it-IT" b="0" i="0" dirty="0">
                <a:solidFill>
                  <a:srgbClr val="0070C0"/>
                </a:solidFill>
                <a:effectLst/>
                <a:latin typeface="-apple-system"/>
              </a:rPr>
              <a:t>Claude</a:t>
            </a:r>
            <a:r>
              <a:rPr lang="it-IT" b="0" i="0" dirty="0">
                <a:solidFill>
                  <a:srgbClr val="28303D"/>
                </a:solidFill>
                <a:effectLst/>
                <a:latin typeface="-apple-system"/>
              </a:rPr>
              <a:t> puntualizzando </a:t>
            </a:r>
            <a:r>
              <a:rPr lang="it-IT" b="0" i="0" dirty="0">
                <a:solidFill>
                  <a:srgbClr val="00B050"/>
                </a:solidFill>
                <a:effectLst/>
                <a:latin typeface="-apple-system"/>
              </a:rPr>
              <a:t>che il Monastero non è di </a:t>
            </a:r>
            <a:r>
              <a:rPr lang="it-IT" b="0" i="0" dirty="0" err="1">
                <a:solidFill>
                  <a:srgbClr val="00B050"/>
                </a:solidFill>
                <a:effectLst/>
                <a:latin typeface="-apple-system"/>
              </a:rPr>
              <a:t>Collole</a:t>
            </a:r>
            <a:r>
              <a:rPr lang="it-IT" b="0" i="0" dirty="0">
                <a:solidFill>
                  <a:srgbClr val="00B050"/>
                </a:solidFill>
                <a:effectLst/>
                <a:latin typeface="-apple-system"/>
              </a:rPr>
              <a:t> (San Gimignano) ma di Collazzone (vicino a Todi Diocesi del Vescovo che scrive)</a:t>
            </a: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0D05884-28EF-422F-B55B-977BAAB93425}"/>
              </a:ext>
            </a:extLst>
          </p:cNvPr>
          <p:cNvSpPr txBox="1"/>
          <p:nvPr/>
        </p:nvSpPr>
        <p:spPr>
          <a:xfrm>
            <a:off x="131993" y="5611504"/>
            <a:ext cx="376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0" i="0" dirty="0">
                <a:solidFill>
                  <a:srgbClr val="FF0000"/>
                </a:solidFill>
                <a:effectLst/>
                <a:latin typeface="-apple-system"/>
              </a:rPr>
              <a:t>Gli aggiornamenti faranno parte dell’articolo di prossima pubblicazione</a:t>
            </a:r>
          </a:p>
          <a:p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99BECEC-005C-403F-9731-EEB3D8AB1978}"/>
              </a:ext>
            </a:extLst>
          </p:cNvPr>
          <p:cNvSpPr txBox="1"/>
          <p:nvPr/>
        </p:nvSpPr>
        <p:spPr>
          <a:xfrm>
            <a:off x="4109987" y="6534834"/>
            <a:ext cx="8082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FF0000"/>
                </a:solidFill>
                <a:latin typeface="-apple-system"/>
              </a:rPr>
              <a:t>A proposito, </a:t>
            </a:r>
            <a:r>
              <a:rPr lang="it-IT" sz="2400" b="1" i="1" dirty="0">
                <a:solidFill>
                  <a:srgbClr val="FF0000"/>
                </a:solidFill>
                <a:effectLst/>
                <a:latin typeface="-apple-system"/>
              </a:rPr>
              <a:t>entrambi i conventi oggi sono strutture turistiche.</a:t>
            </a:r>
          </a:p>
          <a:p>
            <a:endParaRPr lang="it-IT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53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0C5F62E-B1AA-4F79-A87E-8EA4E1B8E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516" y="209666"/>
            <a:ext cx="6252515" cy="349143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41ADC43-0535-4535-A7D0-7902720F7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9666"/>
            <a:ext cx="5396564" cy="35394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B4151AE-957C-4E3D-BE3C-8F22DB7F1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36" y="3429000"/>
            <a:ext cx="3730198" cy="345019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12DF09D-6250-47BA-9F6E-F0A5EA0358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412" y="3452416"/>
            <a:ext cx="3739367" cy="330649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07ACF47-87AA-412A-B5BE-3686A64CB4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557" y="3446053"/>
            <a:ext cx="3335331" cy="339130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81FF1CE-E270-45DA-B2C3-FB719559ACA1}"/>
              </a:ext>
            </a:extLst>
          </p:cNvPr>
          <p:cNvSpPr txBox="1"/>
          <p:nvPr/>
        </p:nvSpPr>
        <p:spPr>
          <a:xfrm>
            <a:off x="6096000" y="209666"/>
            <a:ext cx="4991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1722_09_22-da ROMA LEANDRO ORSINI a RIETI per MARIANO CLARELLI – </a:t>
            </a:r>
            <a:r>
              <a:rPr lang="it-IT" sz="1400" b="1" dirty="0">
                <a:solidFill>
                  <a:srgbClr val="FF0000"/>
                </a:solidFill>
              </a:rPr>
              <a:t>RARITÀ</a:t>
            </a: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E7B0368F-5BD2-4EF3-8CFE-E2B30B212950}"/>
              </a:ext>
            </a:extLst>
          </p:cNvPr>
          <p:cNvCxnSpPr/>
          <p:nvPr/>
        </p:nvCxnSpPr>
        <p:spPr>
          <a:xfrm>
            <a:off x="7661709" y="1309036"/>
            <a:ext cx="192505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FED0C0C3-197C-45E4-B7C9-DECDD1C75B73}"/>
              </a:ext>
            </a:extLst>
          </p:cNvPr>
          <p:cNvCxnSpPr/>
          <p:nvPr/>
        </p:nvCxnSpPr>
        <p:spPr>
          <a:xfrm>
            <a:off x="1232034" y="2059806"/>
            <a:ext cx="311858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0A52B62D-9277-4E87-AE2F-5ED6CB06FC9F}"/>
              </a:ext>
            </a:extLst>
          </p:cNvPr>
          <p:cNvCxnSpPr/>
          <p:nvPr/>
        </p:nvCxnSpPr>
        <p:spPr>
          <a:xfrm>
            <a:off x="1376413" y="3701099"/>
            <a:ext cx="80852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57E06E79-49A1-44AD-8F4A-EBBEA4D1D9AF}"/>
              </a:ext>
            </a:extLst>
          </p:cNvPr>
          <p:cNvCxnSpPr/>
          <p:nvPr/>
        </p:nvCxnSpPr>
        <p:spPr>
          <a:xfrm>
            <a:off x="972152" y="4273617"/>
            <a:ext cx="136678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6F662A4A-CF8F-4636-B5F2-800D4E58FBEE}"/>
              </a:ext>
            </a:extLst>
          </p:cNvPr>
          <p:cNvCxnSpPr/>
          <p:nvPr/>
        </p:nvCxnSpPr>
        <p:spPr>
          <a:xfrm>
            <a:off x="1376413" y="5746282"/>
            <a:ext cx="87589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8362C659-99DE-4DE0-AE5F-DD300F91F563}"/>
              </a:ext>
            </a:extLst>
          </p:cNvPr>
          <p:cNvCxnSpPr/>
          <p:nvPr/>
        </p:nvCxnSpPr>
        <p:spPr>
          <a:xfrm>
            <a:off x="4822257" y="3850105"/>
            <a:ext cx="28394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9CA4A3BA-9264-4386-8F80-6B06B34BD009}"/>
              </a:ext>
            </a:extLst>
          </p:cNvPr>
          <p:cNvCxnSpPr/>
          <p:nvPr/>
        </p:nvCxnSpPr>
        <p:spPr>
          <a:xfrm>
            <a:off x="5168766" y="5034013"/>
            <a:ext cx="5486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56775D1C-ABC5-4C64-8CE4-13D5EFAF96C1}"/>
              </a:ext>
            </a:extLst>
          </p:cNvPr>
          <p:cNvCxnSpPr/>
          <p:nvPr/>
        </p:nvCxnSpPr>
        <p:spPr>
          <a:xfrm>
            <a:off x="6095999" y="5236143"/>
            <a:ext cx="21617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CEAF2996-DFBB-4089-93F9-3389F0A66D45}"/>
              </a:ext>
            </a:extLst>
          </p:cNvPr>
          <p:cNvCxnSpPr/>
          <p:nvPr/>
        </p:nvCxnSpPr>
        <p:spPr>
          <a:xfrm>
            <a:off x="8794282" y="4360244"/>
            <a:ext cx="67697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diritto 30">
            <a:extLst>
              <a:ext uri="{FF2B5EF4-FFF2-40B4-BE49-F238E27FC236}">
                <a16:creationId xmlns:a16="http://schemas.microsoft.com/office/drawing/2014/main" id="{10BEDE6F-19DE-49A4-B9D0-1AA0C1BB68D5}"/>
              </a:ext>
            </a:extLst>
          </p:cNvPr>
          <p:cNvCxnSpPr/>
          <p:nvPr/>
        </p:nvCxnSpPr>
        <p:spPr>
          <a:xfrm>
            <a:off x="8794282" y="5313145"/>
            <a:ext cx="22930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018ED16C-0187-4445-BBCA-6542479EC95B}"/>
              </a:ext>
            </a:extLst>
          </p:cNvPr>
          <p:cNvCxnSpPr/>
          <p:nvPr/>
        </p:nvCxnSpPr>
        <p:spPr>
          <a:xfrm>
            <a:off x="9586762" y="5659655"/>
            <a:ext cx="150059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81A6E031-BF97-4EE5-BDD9-C67C68AABC9B}"/>
              </a:ext>
            </a:extLst>
          </p:cNvPr>
          <p:cNvCxnSpPr/>
          <p:nvPr/>
        </p:nvCxnSpPr>
        <p:spPr>
          <a:xfrm>
            <a:off x="8908133" y="6516303"/>
            <a:ext cx="209354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78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DFB0845-3919-4F03-8CBC-6BA37615D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640" y="561838"/>
            <a:ext cx="5473981" cy="448333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85F2699-18E0-46AA-A315-1110DFEB6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031" y="3823403"/>
            <a:ext cx="5391427" cy="292115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C3BCE57-E40B-4E51-BA35-B12DAEC090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09" y="1184841"/>
            <a:ext cx="5002440" cy="567315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17479707-F035-49FC-956B-1A94661FE1EB}"/>
              </a:ext>
            </a:extLst>
          </p:cNvPr>
          <p:cNvSpPr txBox="1"/>
          <p:nvPr/>
        </p:nvSpPr>
        <p:spPr>
          <a:xfrm>
            <a:off x="6563422" y="0"/>
            <a:ext cx="3716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1647_06_13-Avvocato M. de la Bastie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B86005B-E2FD-43DE-A7B6-439CDA649902}"/>
              </a:ext>
            </a:extLst>
          </p:cNvPr>
          <p:cNvSpPr txBox="1"/>
          <p:nvPr/>
        </p:nvSpPr>
        <p:spPr>
          <a:xfrm>
            <a:off x="227741" y="238672"/>
            <a:ext cx="5114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solidFill>
                  <a:srgbClr val="FF0000"/>
                </a:solidFill>
              </a:rPr>
              <a:t>Il «ramo </a:t>
            </a:r>
            <a:r>
              <a:rPr lang="it-IT" i="1" u="sng" dirty="0">
                <a:solidFill>
                  <a:srgbClr val="FF0000"/>
                </a:solidFill>
              </a:rPr>
              <a:t>numismatico</a:t>
            </a:r>
            <a:r>
              <a:rPr lang="it-IT" i="1" dirty="0">
                <a:solidFill>
                  <a:srgbClr val="FF0000"/>
                </a:solidFill>
              </a:rPr>
              <a:t>» di AFI ci consente di </a:t>
            </a:r>
            <a:r>
              <a:rPr lang="it-IT" i="1" u="sng" dirty="0">
                <a:solidFill>
                  <a:srgbClr val="FF0000"/>
                </a:solidFill>
              </a:rPr>
              <a:t>attualizzare </a:t>
            </a:r>
            <a:r>
              <a:rPr lang="it-IT" i="1" dirty="0">
                <a:solidFill>
                  <a:srgbClr val="FF0000"/>
                </a:solidFill>
              </a:rPr>
              <a:t>non solo il linguaggio ma </a:t>
            </a:r>
            <a:r>
              <a:rPr lang="it-IT" i="1" u="sng" dirty="0">
                <a:solidFill>
                  <a:srgbClr val="FF0000"/>
                </a:solidFill>
              </a:rPr>
              <a:t>anche i valori</a:t>
            </a:r>
          </a:p>
        </p:txBody>
      </p: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2006D049-ED1D-44DD-AAAD-FA5979137996}"/>
              </a:ext>
            </a:extLst>
          </p:cNvPr>
          <p:cNvCxnSpPr/>
          <p:nvPr/>
        </p:nvCxnSpPr>
        <p:spPr>
          <a:xfrm>
            <a:off x="7642459" y="6314173"/>
            <a:ext cx="36383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79B94E33-C8BF-4AD5-A3B8-4A48A2780048}"/>
              </a:ext>
            </a:extLst>
          </p:cNvPr>
          <p:cNvCxnSpPr/>
          <p:nvPr/>
        </p:nvCxnSpPr>
        <p:spPr>
          <a:xfrm>
            <a:off x="3647975" y="4860758"/>
            <a:ext cx="11454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8DB811F4-CC25-40EB-BA4B-3EF8BD3EF4B5}"/>
              </a:ext>
            </a:extLst>
          </p:cNvPr>
          <p:cNvCxnSpPr/>
          <p:nvPr/>
        </p:nvCxnSpPr>
        <p:spPr>
          <a:xfrm>
            <a:off x="1684421" y="5120640"/>
            <a:ext cx="28202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ccia a sinistra 14">
            <a:extLst>
              <a:ext uri="{FF2B5EF4-FFF2-40B4-BE49-F238E27FC236}">
                <a16:creationId xmlns:a16="http://schemas.microsoft.com/office/drawing/2014/main" id="{BBD0CE81-804F-487D-BF10-C40337C7F524}"/>
              </a:ext>
            </a:extLst>
          </p:cNvPr>
          <p:cNvSpPr/>
          <p:nvPr/>
        </p:nvSpPr>
        <p:spPr>
          <a:xfrm>
            <a:off x="10607508" y="2124018"/>
            <a:ext cx="978408" cy="484632"/>
          </a:xfrm>
          <a:prstGeom prst="left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8368D97-6EA6-4BB4-825C-39C8F70CB300}"/>
              </a:ext>
            </a:extLst>
          </p:cNvPr>
          <p:cNvSpPr txBox="1"/>
          <p:nvPr/>
        </p:nvSpPr>
        <p:spPr>
          <a:xfrm>
            <a:off x="10803369" y="2181668"/>
            <a:ext cx="867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Dubbio</a:t>
            </a:r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5B289ACE-E833-4FB9-AF1C-47E5585E1E7D}"/>
              </a:ext>
            </a:extLst>
          </p:cNvPr>
          <p:cNvCxnSpPr/>
          <p:nvPr/>
        </p:nvCxnSpPr>
        <p:spPr>
          <a:xfrm>
            <a:off x="875899" y="2954956"/>
            <a:ext cx="186730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61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15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82EA624-4FFD-4E01-B5E2-855095B11013}"/>
              </a:ext>
            </a:extLst>
          </p:cNvPr>
          <p:cNvSpPr txBox="1"/>
          <p:nvPr/>
        </p:nvSpPr>
        <p:spPr>
          <a:xfrm>
            <a:off x="640080" y="4450000"/>
            <a:ext cx="10515600" cy="7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0" dirty="0" err="1">
                <a:solidFill>
                  <a:srgbClr val="1F1F1F"/>
                </a:solidFill>
                <a:effectLst/>
                <a:latin typeface="Google Sans Text"/>
              </a:rPr>
              <a:t>OpenAI-ChatGPT</a:t>
            </a:r>
            <a:r>
              <a:rPr lang="it-IT" b="1" i="0" dirty="0">
                <a:solidFill>
                  <a:srgbClr val="1F1F1F"/>
                </a:solidFill>
                <a:effectLst/>
                <a:latin typeface="Google Sans Text"/>
              </a:rPr>
              <a:t> for </a:t>
            </a:r>
            <a:r>
              <a:rPr lang="it-IT" b="1" i="0" dirty="0" err="1">
                <a:solidFill>
                  <a:srgbClr val="1F1F1F"/>
                </a:solidFill>
                <a:effectLst/>
                <a:latin typeface="Google Sans Text"/>
              </a:rPr>
              <a:t>Academic</a:t>
            </a:r>
            <a:r>
              <a:rPr lang="it-IT" b="1" i="0" dirty="0">
                <a:solidFill>
                  <a:srgbClr val="1F1F1F"/>
                </a:solidFill>
                <a:effectLst/>
                <a:latin typeface="Google Sans Text"/>
              </a:rPr>
              <a:t> </a:t>
            </a:r>
            <a:r>
              <a:rPr lang="it-IT" b="1" i="0" dirty="0" err="1">
                <a:solidFill>
                  <a:srgbClr val="1F1F1F"/>
                </a:solidFill>
                <a:effectLst/>
                <a:latin typeface="Google Sans Text"/>
              </a:rPr>
              <a:t>Researchers</a:t>
            </a:r>
            <a:r>
              <a:rPr lang="it-IT" b="1" i="0" dirty="0">
                <a:solidFill>
                  <a:srgbClr val="1F1F1F"/>
                </a:solidFill>
                <a:effectLst/>
                <a:latin typeface="Google Sans Text"/>
              </a:rPr>
              <a:t> </a:t>
            </a:r>
            <a:r>
              <a:rPr lang="it-IT" i="0" u="sng" dirty="0">
                <a:solidFill>
                  <a:srgbClr val="1F1F1F"/>
                </a:solidFill>
                <a:effectLst/>
                <a:latin typeface="Google Sans Text"/>
              </a:rPr>
              <a:t> finanzia</a:t>
            </a:r>
            <a:r>
              <a:rPr lang="it-IT" b="1" i="0" dirty="0">
                <a:solidFill>
                  <a:srgbClr val="1F1F1F"/>
                </a:solidFill>
                <a:effectLst/>
                <a:latin typeface="Google Sans Text"/>
              </a:rPr>
              <a:t> </a:t>
            </a:r>
            <a:r>
              <a:rPr lang="it-IT" b="0" i="0" dirty="0">
                <a:solidFill>
                  <a:srgbClr val="1F1F1F"/>
                </a:solidFill>
                <a:effectLst/>
                <a:latin typeface="Google Sans Text"/>
              </a:rPr>
              <a:t>100.000 progetti dei quali </a:t>
            </a:r>
            <a:r>
              <a:rPr lang="it-IT" b="1" i="0" dirty="0">
                <a:solidFill>
                  <a:srgbClr val="1F1F1F"/>
                </a:solidFill>
                <a:effectLst/>
                <a:latin typeface="Google Sans Text"/>
              </a:rPr>
              <a:t>10mila riservati all'Italia</a:t>
            </a:r>
            <a:r>
              <a:rPr lang="it-IT" b="0" i="0" dirty="0">
                <a:solidFill>
                  <a:srgbClr val="1F1F1F"/>
                </a:solidFill>
                <a:effectLst/>
                <a:latin typeface="Google Sans Text"/>
              </a:rPr>
              <a:t>, </a:t>
            </a:r>
            <a:r>
              <a:rPr lang="it-IT" b="1" i="0" u="sng" dirty="0">
                <a:solidFill>
                  <a:srgbClr val="1F1F1F"/>
                </a:solidFill>
                <a:effectLst/>
                <a:latin typeface="Google Sans Text"/>
              </a:rPr>
              <a:t>nessuno per le scienze umane e sociali</a:t>
            </a:r>
            <a:r>
              <a:rPr lang="it-IT" b="0" i="0" dirty="0">
                <a:solidFill>
                  <a:srgbClr val="1F1F1F"/>
                </a:solidFill>
                <a:effectLst/>
                <a:latin typeface="Google Sans Text"/>
              </a:rPr>
              <a:t>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1F6C161-99AE-4E77-B0A1-D478610B6746}"/>
              </a:ext>
            </a:extLst>
          </p:cNvPr>
          <p:cNvSpPr txBox="1"/>
          <p:nvPr/>
        </p:nvSpPr>
        <p:spPr>
          <a:xfrm>
            <a:off x="640080" y="1950000"/>
            <a:ext cx="10515600" cy="11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progetto nazionale con </a:t>
            </a:r>
            <a:r>
              <a:rPr lang="it-IT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Transkribus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(nell'ambito del progetto europeo Horizon 2020 "READ") per la trascrizione automatica dei manoscritti ha coinvolto tutti i </a:t>
            </a:r>
            <a:r>
              <a:rPr lang="it-IT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102 Archivi di Stato italiani 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che hanno 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fornito immagini, materiale di allenamento, corretto i testi prodotti dalla «macchina» … </a:t>
            </a:r>
          </a:p>
          <a:p>
            <a:r>
              <a:rPr lang="it-IT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 momento sembra sospeso</a:t>
            </a:r>
            <a:endParaRPr lang="it-IT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F4DB5CC-9281-4ABF-AD09-F993112D8127}"/>
              </a:ext>
            </a:extLst>
          </p:cNvPr>
          <p:cNvSpPr txBox="1"/>
          <p:nvPr/>
        </p:nvSpPr>
        <p:spPr>
          <a:xfrm>
            <a:off x="640080" y="3200000"/>
            <a:ext cx="10515600" cy="11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</a:t>
            </a:r>
            <a:r>
              <a:rPr lang="it-IT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Archivio di Stato di Prato 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 all'avanguardia: ospita il </a:t>
            </a:r>
            <a:r>
              <a:rPr lang="it-IT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Fondo </a:t>
            </a:r>
            <a:r>
              <a:rPr lang="it-IT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Datini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uno degli archivi mercantili medievali più studiati al mondo (150.000 lettere digitalizzate), è sede di un progetto di ricerca digitale specifico — "</a:t>
            </a:r>
            <a:r>
              <a:rPr lang="it-IT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Strumenti digitali per la trascrizione e la lemmatizzazione di testi in italiano antico</a:t>
            </a:r>
            <a:r>
              <a:rPr lang="it-I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(cluster H2IOSC, con l'OVI-CNR) che usa proprio il </a:t>
            </a:r>
            <a:r>
              <a:rPr lang="it-IT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Fondo </a:t>
            </a:r>
            <a:r>
              <a:rPr lang="it-IT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Datini</a:t>
            </a:r>
            <a:r>
              <a:rPr lang="it-IT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come caso di studio</a:t>
            </a:r>
            <a:endParaRPr lang="it-IT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16A3BF7-F791-477D-BE62-FA5F6152BA4B}"/>
              </a:ext>
            </a:extLst>
          </p:cNvPr>
          <p:cNvSpPr txBox="1"/>
          <p:nvPr/>
        </p:nvSpPr>
        <p:spPr>
          <a:xfrm>
            <a:off x="640080" y="1097280"/>
            <a:ext cx="10515600" cy="7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B3D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 cosa sta succedendo con l’entrata a gamba tesa dell’intelligenza artificiale?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3EC98CD-59ED-4B4D-9BAE-E53A87E76E56}"/>
              </a:ext>
            </a:extLst>
          </p:cNvPr>
          <p:cNvSpPr txBox="1"/>
          <p:nvPr/>
        </p:nvSpPr>
        <p:spPr>
          <a:xfrm>
            <a:off x="640080" y="5750000"/>
            <a:ext cx="10515600" cy="6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0" i="0" dirty="0">
                <a:solidFill>
                  <a:srgbClr val="1F1F1F"/>
                </a:solidFill>
                <a:effectLst/>
                <a:latin typeface="Google Sans Text"/>
              </a:rPr>
              <a:t>Un invito ai collezionisti: </a:t>
            </a:r>
            <a:r>
              <a:rPr lang="it-IT" b="0" i="0" dirty="0">
                <a:solidFill>
                  <a:srgbClr val="1F5C4A"/>
                </a:solidFill>
                <a:effectLst/>
                <a:latin typeface="Google Sans Text"/>
              </a:rPr>
              <a:t>Auto-organizziamoci digitalizzando e trascrivendo nel nostro piccolo!</a:t>
            </a:r>
            <a:endParaRPr lang="it-IT" dirty="0">
              <a:solidFill>
                <a:srgbClr val="1F5C4A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4FF1C96-FC0B-45F9-8F44-A6C6630CEBA1}"/>
              </a:ext>
            </a:extLst>
          </p:cNvPr>
          <p:cNvSpPr txBox="1"/>
          <p:nvPr/>
        </p:nvSpPr>
        <p:spPr>
          <a:xfrm>
            <a:off x="640080" y="5250000"/>
            <a:ext cx="10515600" cy="400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0" i="1" u="sng" dirty="0">
                <a:solidFill>
                  <a:srgbClr val="6B5D4F"/>
                </a:solidFill>
                <a:effectLst/>
                <a:latin typeface="Google Sans Text"/>
              </a:rPr>
              <a:t>(</a:t>
            </a:r>
            <a:r>
              <a:rPr lang="it-IT" b="0" i="1" u="sng" dirty="0" err="1">
                <a:solidFill>
                  <a:srgbClr val="6B5D4F"/>
                </a:solidFill>
                <a:effectLst/>
                <a:latin typeface="Google Sans Text"/>
              </a:rPr>
              <a:t>NdR</a:t>
            </a:r>
            <a:r>
              <a:rPr lang="it-IT" b="0" i="1" u="sng" dirty="0">
                <a:solidFill>
                  <a:srgbClr val="6B5D4F"/>
                </a:solidFill>
                <a:effectLst/>
                <a:latin typeface="Google Sans Text"/>
              </a:rPr>
              <a:t> tutti iscritti al pensiero di Tremonti, che «con la cultura non si mangia»)</a:t>
            </a:r>
            <a:endParaRPr lang="it-IT" i="1" u="sng" dirty="0"/>
          </a:p>
          <a:p>
            <a:endParaRPr lang="it-IT" dirty="0"/>
          </a:p>
        </p:txBody>
      </p:sp>
      <p:sp>
        <p:nvSpPr>
          <p:cNvPr id="101" name="Shape pill"/>
          <p:cNvSpPr/>
          <p:nvPr/>
        </p:nvSpPr>
        <p:spPr>
          <a:xfrm>
            <a:off x="640080" y="502920"/>
            <a:ext cx="2000000" cy="384048"/>
          </a:xfrm>
          <a:prstGeom prst="roundRect">
            <a:avLst>
              <a:gd name="adj" fmla="val 50000"/>
            </a:avLst>
          </a:prstGeom>
          <a:solidFill>
            <a:srgbClr val="12463C"/>
          </a:solidFill>
          <a:ln/>
        </p:spPr>
      </p:sp>
      <p:sp>
        <p:nvSpPr>
          <p:cNvPr id="102" name="Text eyebrow"/>
          <p:cNvSpPr txBox="1"/>
          <p:nvPr/>
        </p:nvSpPr>
        <p:spPr>
          <a:xfrm>
            <a:off x="640080" y="502920"/>
            <a:ext cx="2000000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it-IT" sz="1200" b="1" i="0" dirty="0">
                <a:solidFill>
                  <a:srgbClr val="FFFFFF"/>
                </a:solidFill>
                <a:latin typeface="Calibri" pitchFamily="34" charset="0"/>
              </a:rPr>
              <a:t>IL CONTESTO</a:t>
            </a:r>
          </a:p>
        </p:txBody>
      </p:sp>
      <p:sp>
        <p:nvSpPr>
          <p:cNvPr id="103" name="Text footer tagline"/>
          <p:cNvSpPr txBox="1"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it-IT" sz="1000" b="0" i="1" dirty="0">
                <a:solidFill>
                  <a:srgbClr val="1F5C4A"/>
                </a:solidFill>
                <a:latin typeface="Calibri" pitchFamily="34" charset="0"/>
              </a:rPr>
              <a:t>Quattrocento anni di storie sommerse! — USFI Prato 2026</a:t>
            </a:r>
          </a:p>
        </p:txBody>
      </p:sp>
    </p:spTree>
    <p:extLst>
      <p:ext uri="{BB962C8B-B14F-4D97-AF65-F5344CB8AC3E}">
        <p14:creationId xmlns:p14="http://schemas.microsoft.com/office/powerpoint/2010/main" val="323572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D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48495" y="3931920"/>
            <a:ext cx="4937760" cy="4937760"/>
          </a:xfrm>
          <a:prstGeom prst="ellipse">
            <a:avLst/>
          </a:prstGeom>
          <a:solidFill>
            <a:srgbClr val="1F5C4A">
              <a:alpha val="28000"/>
            </a:srgbClr>
          </a:solidFill>
          <a:ln w="12700">
            <a:solidFill>
              <a:srgbClr val="1F5C4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1371600"/>
            <a:ext cx="10241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Le storie non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finiscono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qui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868680" y="2502568"/>
            <a:ext cx="9875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Ogni piego ancora chiuso in un archivio o in una collezione privata è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una storia che aspetta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rgbClr val="D1E4DD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D1E4DD"/>
              </a:solidFill>
              <a:effectLst/>
              <a:uLnTx/>
              <a:uFillTx/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                                                                                         Una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Capsula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del Tempo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D1E4DD"/>
              </a:solidFill>
              <a:effectLst/>
              <a:uLnTx/>
              <a:uFillTx/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68680" y="5074920"/>
            <a:ext cx="2926080" cy="0"/>
          </a:xfrm>
          <a:prstGeom prst="line">
            <a:avLst/>
          </a:prstGeom>
          <a:noFill/>
          <a:ln w="38100">
            <a:solidFill>
              <a:srgbClr val="C9A8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52578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https://gabrieleguglielmi.org/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·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gabriele-guglielmi@outlook.it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Quattrocento anni di storie sommerse! — USFI Prato 2026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991295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rgbClr val="D1E4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D1E4D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189673D-1991-481C-810A-FEF43EC0C9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2526" y="1603046"/>
            <a:ext cx="2328874" cy="232887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640080" y="502920"/>
            <a:ext cx="1154000" cy="384048"/>
          </a:xfrm>
          <a:prstGeom prst="roundRect">
            <a:avLst>
              <a:gd name="adj" fmla="val 50000"/>
            </a:avLst>
          </a:prstGeom>
          <a:solidFill>
            <a:srgbClr val="12463C"/>
          </a:solidFill>
          <a:ln/>
        </p:spPr>
      </p:sp>
      <p:sp>
        <p:nvSpPr>
          <p:cNvPr id="51" name="Text 51"/>
          <p:cNvSpPr/>
          <p:nvPr/>
        </p:nvSpPr>
        <p:spPr>
          <a:xfrm>
            <a:off x="640080" y="502920"/>
            <a:ext cx="1154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CREDITI</a:t>
            </a:r>
          </a:p>
        </p:txBody>
      </p:sp>
      <p:sp>
        <p:nvSpPr>
          <p:cNvPr id="52" name="Text 52"/>
          <p:cNvSpPr/>
          <p:nvPr/>
        </p:nvSpPr>
        <p:spPr>
          <a:xfrm>
            <a:off x="640080" y="10972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Crediti</a:t>
            </a:r>
          </a:p>
        </p:txBody>
      </p:sp>
      <p:sp>
        <p:nvSpPr>
          <p:cNvPr id="53" name="Shape 53"/>
          <p:cNvSpPr/>
          <p:nvPr/>
        </p:nvSpPr>
        <p:spPr>
          <a:xfrm>
            <a:off x="640080" y="1965960"/>
            <a:ext cx="10515600" cy="4373880"/>
          </a:xfrm>
          <a:prstGeom prst="roundRect">
            <a:avLst>
              <a:gd name="adj" fmla="val 2500"/>
            </a:avLst>
          </a:prstGeom>
          <a:solidFill>
            <a:srgbClr val="F7F4EC"/>
          </a:solidFill>
          <a:ln/>
        </p:spPr>
      </p:sp>
      <p:sp>
        <p:nvSpPr>
          <p:cNvPr id="54" name="Text 54"/>
          <p:cNvSpPr/>
          <p:nvPr/>
        </p:nvSpPr>
        <p:spPr>
          <a:xfrm>
            <a:off x="1040080" y="2165960"/>
            <a:ext cx="36000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Progetto e collezione</a:t>
            </a:r>
          </a:p>
        </p:txBody>
      </p:sp>
      <p:sp>
        <p:nvSpPr>
          <p:cNvPr id="55" name="Text 55"/>
          <p:cNvSpPr/>
          <p:nvPr/>
        </p:nvSpPr>
        <p:spPr>
          <a:xfrm>
            <a:off x="4840080" y="2165960"/>
            <a:ext cx="58156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Gabriele Guglielmi —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  <a:hlinkClick r:id="rId2"/>
              </a:rPr>
              <a:t>https://gabrieleguglielmi.org/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</p:txBody>
      </p:sp>
      <p:sp>
        <p:nvSpPr>
          <p:cNvPr id="56" name="Text 56"/>
          <p:cNvSpPr/>
          <p:nvPr/>
        </p:nvSpPr>
        <p:spPr>
          <a:xfrm>
            <a:off x="1040080" y="2828273"/>
            <a:ext cx="36000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IA trascrizione paleografica e commento storico</a:t>
            </a:r>
          </a:p>
        </p:txBody>
      </p:sp>
      <p:sp>
        <p:nvSpPr>
          <p:cNvPr id="57" name="Text 57"/>
          <p:cNvSpPr/>
          <p:nvPr/>
        </p:nvSpPr>
        <p:spPr>
          <a:xfrm>
            <a:off x="4840080" y="2828273"/>
            <a:ext cx="58156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Claude (Anthropic — modello Claude Sonnet 4.6) </a:t>
            </a:r>
          </a:p>
        </p:txBody>
      </p:sp>
      <p:sp>
        <p:nvSpPr>
          <p:cNvPr id="58" name="Text 58"/>
          <p:cNvSpPr/>
          <p:nvPr/>
        </p:nvSpPr>
        <p:spPr>
          <a:xfrm>
            <a:off x="1040080" y="3490586"/>
            <a:ext cx="36000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Revisioni paleografica e commento storico esperti</a:t>
            </a:r>
          </a:p>
        </p:txBody>
      </p:sp>
      <p:sp>
        <p:nvSpPr>
          <p:cNvPr id="59" name="Text 59"/>
          <p:cNvSpPr/>
          <p:nvPr/>
        </p:nvSpPr>
        <p:spPr>
          <a:xfrm>
            <a:off x="4840080" y="3490586"/>
            <a:ext cx="58156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Giulia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Laboranti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– Simona Lanzi</a:t>
            </a:r>
          </a:p>
        </p:txBody>
      </p:sp>
      <p:sp>
        <p:nvSpPr>
          <p:cNvPr id="60" name="Text 60"/>
          <p:cNvSpPr/>
          <p:nvPr/>
        </p:nvSpPr>
        <p:spPr>
          <a:xfrm>
            <a:off x="1040080" y="4152899"/>
            <a:ext cx="36000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Rete e competenze</a:t>
            </a:r>
          </a:p>
        </p:txBody>
      </p:sp>
      <p:sp>
        <p:nvSpPr>
          <p:cNvPr id="61" name="Text 61"/>
          <p:cNvSpPr/>
          <p:nvPr/>
        </p:nvSpPr>
        <p:spPr>
          <a:xfrm>
            <a:off x="4840080" y="4152899"/>
            <a:ext cx="58156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AFI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“Alberto Diena” ·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AISP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-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Laboratorio di Storia e Filatelia Narrativa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(Associazione Volontari Televita ODV) Un ringraziamento speciale a Sergio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Cametti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che in IBM, come Gabriele Guglielmi in Filcams-CGIL con Text-Bridge, «secoli» fa digitalizzavano testi</a:t>
            </a:r>
          </a:p>
        </p:txBody>
      </p:sp>
      <p:sp>
        <p:nvSpPr>
          <p:cNvPr id="62" name="Text 62"/>
          <p:cNvSpPr/>
          <p:nvPr/>
        </p:nvSpPr>
        <p:spPr>
          <a:xfrm>
            <a:off x="1040080" y="4815212"/>
            <a:ext cx="36000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Community</a:t>
            </a:r>
          </a:p>
        </p:txBody>
      </p:sp>
      <p:sp>
        <p:nvSpPr>
          <p:cNvPr id="63" name="Text 63"/>
          <p:cNvSpPr/>
          <p:nvPr/>
        </p:nvSpPr>
        <p:spPr>
          <a:xfrm>
            <a:off x="4840080" y="4815212"/>
            <a:ext cx="58156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Collezionisti, «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condivisori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» sui social — Facebook, Instagram,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Reddit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, X,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Threads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, LinkedIn</a:t>
            </a:r>
          </a:p>
        </p:txBody>
      </p:sp>
      <p:sp>
        <p:nvSpPr>
          <p:cNvPr id="64" name="Text 64"/>
          <p:cNvSpPr/>
          <p:nvPr/>
        </p:nvSpPr>
        <p:spPr>
          <a:xfrm>
            <a:off x="1040080" y="5477525"/>
            <a:ext cx="36000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B3D3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Contatti</a:t>
            </a:r>
          </a:p>
        </p:txBody>
      </p:sp>
      <p:sp>
        <p:nvSpPr>
          <p:cNvPr id="65" name="Text 65"/>
          <p:cNvSpPr/>
          <p:nvPr/>
        </p:nvSpPr>
        <p:spPr>
          <a:xfrm>
            <a:off x="4840080" y="5477525"/>
            <a:ext cx="5815600" cy="662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  <a:defRPr/>
            </a:pPr>
            <a:r>
              <a:rPr lang="it-IT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metodologia e lo stato di avanzamento del progetto sono consultabili qui “</a:t>
            </a:r>
            <a:r>
              <a:rPr lang="it-IT" sz="11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Guida alla lettura degli articoli e alla navigazione del sito</a:t>
            </a:r>
            <a:r>
              <a:rPr lang="it-IT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it-IT" sz="11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https://gabrieleguglielmi.org/2026/09/04/guida-alla-lettura-degli-articoli-e-alla-navigazione-del-sito/</a:t>
            </a:r>
            <a:r>
              <a:rPr lang="it-IT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gabriele-guglielmi@outlook.it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1B2E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</p:txBody>
      </p:sp>
      <p:sp>
        <p:nvSpPr>
          <p:cNvPr id="66" name="Text 66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5FA29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Quattrocento anni di storie sommerse! — USFI Prato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3913</TotalTime>
  <Words>1696</Words>
  <Application>Microsoft Office PowerPoint</Application>
  <PresentationFormat>Widescreen</PresentationFormat>
  <Paragraphs>167</Paragraphs>
  <Slides>20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20</vt:i4>
      </vt:variant>
    </vt:vector>
  </HeadingPairs>
  <TitlesOfParts>
    <vt:vector size="30" baseType="lpstr">
      <vt:lpstr>-apple-system</vt:lpstr>
      <vt:lpstr>Arial</vt:lpstr>
      <vt:lpstr>Calibri</vt:lpstr>
      <vt:lpstr>Calibri Light</vt:lpstr>
      <vt:lpstr>Cambria</vt:lpstr>
      <vt:lpstr>Georgia</vt:lpstr>
      <vt:lpstr>Google Sans Text</vt:lpstr>
      <vt:lpstr>Times New Roman</vt:lpstr>
      <vt:lpstr>Tema di Office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gabriele guglielmi</dc:creator>
  <cp:lastModifiedBy>gabriele guglielmi</cp:lastModifiedBy>
  <cp:revision>66</cp:revision>
  <dcterms:created xsi:type="dcterms:W3CDTF">2026-09-04T16:24:22Z</dcterms:created>
  <dcterms:modified xsi:type="dcterms:W3CDTF">2026-09-09T03:30:52Z</dcterms:modified>
</cp:coreProperties>
</file>