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4"/>
  </p:notesMasterIdLst>
  <p:handoutMasterIdLst>
    <p:handoutMasterId r:id="rId25"/>
  </p:handoutMasterIdLst>
  <p:sldIdLst>
    <p:sldId id="293" r:id="rId5"/>
    <p:sldId id="298" r:id="rId6"/>
    <p:sldId id="299" r:id="rId7"/>
    <p:sldId id="301" r:id="rId8"/>
    <p:sldId id="300" r:id="rId9"/>
    <p:sldId id="304" r:id="rId10"/>
    <p:sldId id="306" r:id="rId11"/>
    <p:sldId id="307" r:id="rId12"/>
    <p:sldId id="305" r:id="rId13"/>
    <p:sldId id="318" r:id="rId14"/>
    <p:sldId id="317" r:id="rId15"/>
    <p:sldId id="308" r:id="rId16"/>
    <p:sldId id="309" r:id="rId17"/>
    <p:sldId id="310" r:id="rId18"/>
    <p:sldId id="311" r:id="rId19"/>
    <p:sldId id="312" r:id="rId20"/>
    <p:sldId id="314" r:id="rId21"/>
    <p:sldId id="303" r:id="rId22"/>
    <p:sldId id="316" r:id="rId23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3FBCD5-6812-4BC7-B144-862B2D6BB818}" v="39" dt="2026-09-12T17:53:14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19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A3785-7EF7-43DC-AABF-0EAEBECB7270}" type="datetimeFigureOut">
              <a:rPr lang="it-IT" smtClean="0"/>
              <a:t>12/09/2026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FC9BF-88E6-45CF-B367-829D77F8FF4A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124353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406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6648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2C807-F7F7-3892-D6DE-BC325682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0C1A223-1C45-9BC0-5E20-F9ECD5ED9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948243D-2C59-1668-93DE-A8644ACBAC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DF78EF6-55EC-64A7-7154-BF4534C685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54121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37474-0AA2-C480-ED92-B78C852D0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58B6CF4-B139-28A9-05F2-0BDDA0C01B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6411E15-C44C-7D52-7A7D-FF9F5E3E9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E4A7AD8-FA79-7121-ACEC-A02AC163D9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9213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47EC8-E1F7-6273-0290-C8A4B0476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803A9A0-3A35-C5EA-90A5-693AB73610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95E40C5-DA41-9D83-BA0D-3185890C1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C7F570E-542E-539E-5D91-F69AFAF118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903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6E22B-EE86-8886-B003-FA3B07123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2E2EC64-77F9-C320-4210-74601D23B0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9327AA9-50D5-68FB-DBB4-2E71E343FF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FD14693-0B17-B0B0-217C-D030847703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185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6BA33-C8B6-E490-5ADD-88DD304D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F631BFDE-87F6-603F-7B58-853CC06DF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108DD86B-78A0-2005-FA54-3EB4ADD942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D609E45-1E43-A4EC-344E-72F3286FE0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6839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BC1D4-98E8-5A60-271E-608B247EE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4C539F5-C9F3-19E7-8077-E31D366B0F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5BAD8B0D-07F5-D846-FC00-63287C020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C98A079-AF9A-04DE-7D2A-A39D966F09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9231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DC385-E49B-92E9-FEAD-23F2EB22B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DC7D642C-5F19-2301-709E-8139E155C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0B6F1EB3-76CE-5430-7107-58226CAFEE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B284C14-4A9F-491C-AEA7-F0FA29ED50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8679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E85F9-B764-4271-9D01-B9A72305D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AD155291-46CA-438A-F057-FB0DD85C2F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D6379D5A-DF9B-34C7-9576-7B2F2BF74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023922F-F758-ACC6-4B5D-66D598E764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8193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ED461-E074-5BF1-70EA-714311220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5E702400-F1C4-4DC5-3157-C48F7CB227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9C36C8BC-CBB6-8870-186D-59E02EBAAF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C915832-CDA2-D1EB-A459-BB66A4708A3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7385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5CC2A-2A65-10D1-8737-E891B3AE0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D7EDD62-02A3-C030-380B-82DF7C04D3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FC5C735-817D-3782-1940-AF30F7508D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20FC79D-D3BA-4838-FCD3-27C9FF7359F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9717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62B30-0855-4E1D-D9AB-9F9C0A700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9A7A28A4-C50F-EB5D-5C6D-CF95668448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AF07858D-538A-8F3B-EC11-73463F1A1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16B2670-C38F-9DA6-BDD0-4656AA720C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6127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CF100-ACFF-2381-09BC-7DA9C08C7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1A34AC0F-FEAB-A493-CE93-7F3EF3CF20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4D7488B-2074-2E30-25D3-F8BB4B3A56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B78A148-6898-2A25-A116-7AD959E1F0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977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ADEC5-5A65-426F-09AE-34EB6CC06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418A0B6-FF80-A2DD-6809-3B390055F2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861D601-D4E6-7EB0-FF9E-F431E6F7D9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49425D6-F0AD-FB82-DDAB-8EA614E5A00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21754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43579-D31F-5AE2-E085-BEF6AFD8E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CF59B126-0C59-6873-61BE-5BE0243729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25B783D-7566-36F7-4991-69C8D4FA86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167AC55-F173-93F5-DF5B-071680151F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00968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62828-64D2-D35B-0143-00EEF2AE3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3EB9D765-AAC1-A480-B4D6-AF1C881F4A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BF71E762-8464-0F10-99FC-C739AC719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A13C49-013A-D6DD-0C15-0C49FA5918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10029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A2B8F-B5F6-2BCC-B559-3A8FA1844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753DC2AE-38FF-C393-FB0D-490E8930ED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2897043E-EC05-0A44-223C-15EA06F0B9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E6F493D-3FEF-2225-B0C3-09C0FBA0C7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52136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1B43C-17F9-6C3A-91FE-186577EA0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F60E186-31F7-8C74-0490-B64FBA6697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B0F047C-3954-68D0-014E-5A764BCF0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7594CD7-920C-85A0-2230-019C3A2CA6A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6792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5E38C-535E-188A-A500-ADDC9A0A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4E209225-0E06-D250-A55D-CE058F5443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79A2FF78-6017-EE88-6A47-F66714A0BD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43014B6-AF4F-D3E6-4677-C801B107D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23D6E8-007F-4416-9DC1-3193FB85EE45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608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 useBgFill="1">
        <p:nvSpPr>
          <p:cNvPr id="10" name="Rettangolo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it-IT"/>
          </a:p>
        </p:txBody>
      </p:sp>
      <p:sp>
        <p:nvSpPr>
          <p:cNvPr id="11" name="Rettangolo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5" name="Rettangolo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nettore diritto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0" name="Segnaposto data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6900EB5D-66D0-4B8E-A382-01FD75A4ACA8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471344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C2EB247-BC3C-495F-A3C2-4737418D8D02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80400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 useBgFill="1">
        <p:nvSpPr>
          <p:cNvPr id="23" name="Rettangolo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ttangolo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ttangolo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Connettore diritto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diritto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ttore diritto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 rtl="0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DD10A6E7-388B-431F-93FC-C2569978A33B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157960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0F46AC-67D2-4C0E-94F7-6AD8AB275646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819987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795C0AD-9491-4146-9CB7-850134012D87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37686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BD38561-C1D5-4CFB-A98B-1E09BB4E5EC3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071967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741B1A0-8A27-4516-A286-63A1ED9CA918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97824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 rtl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9913DEDC-1630-4703-91C3-3B8F5B488E5C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9" name="Segnaposto piè di pagina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it-IT" noProof="0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268863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A1E0F07D-516C-4EFF-B758-8CD4D7A72C5D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4291304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ED1EABA-005E-40CB-A198-2EADCD87BCA3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203008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FA4383-1866-4A8F-9B40-BF5615CDD7A4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899999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ttangolo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7" name="Rettangolo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CA03CD9-3C27-4C20-A55E-F1F7A1A0D010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113215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jpeg"/><Relationship Id="rId5" Type="http://schemas.openxmlformats.org/officeDocument/2006/relationships/hyperlink" Target="mailto:oldstylejournalist@gmail.com" TargetMode="Externa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jpe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9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4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7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8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29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30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34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7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40.jpeg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9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41.jpe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42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9F73848-91FE-4D29-B0DC-BFC4084166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>
        <p:nvSpPr>
          <p:cNvPr id="89" name="Rettangolo 88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it-IT" noProof="0" dirty="0"/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 rtlCol="0">
            <a:normAutofit fontScale="90000"/>
          </a:bodyPr>
          <a:lstStyle/>
          <a:p>
            <a:r>
              <a:rPr lang="it-IT" sz="4400" noProof="0" dirty="0">
                <a:solidFill>
                  <a:schemeClr val="tx1"/>
                </a:solidFill>
              </a:rPr>
              <a:t>I francobolli </a:t>
            </a:r>
            <a:br>
              <a:rPr lang="it-IT" sz="4400" noProof="0" dirty="0">
                <a:solidFill>
                  <a:schemeClr val="tx1"/>
                </a:solidFill>
              </a:rPr>
            </a:br>
            <a:r>
              <a:rPr lang="it-IT" sz="4400" noProof="0" dirty="0">
                <a:solidFill>
                  <a:schemeClr val="tx1"/>
                </a:solidFill>
              </a:rPr>
              <a:t>di fiume </a:t>
            </a:r>
            <a:br>
              <a:rPr lang="it-IT" sz="4400" noProof="0" dirty="0">
                <a:solidFill>
                  <a:schemeClr val="tx1"/>
                </a:solidFill>
              </a:rPr>
            </a:br>
            <a:r>
              <a:rPr lang="it-IT" sz="4400" i="1" noProof="0" dirty="0">
                <a:solidFill>
                  <a:schemeClr val="tx1"/>
                </a:solidFill>
              </a:rPr>
              <a:t>a fiume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8"/>
            <a:ext cx="4775075" cy="559656"/>
          </a:xfrm>
        </p:spPr>
        <p:txBody>
          <a:bodyPr rtlCol="0">
            <a:normAutofit fontScale="92500" lnSpcReduction="20000"/>
          </a:bodyPr>
          <a:lstStyle/>
          <a:p>
            <a:pPr rtl="0">
              <a:spcAft>
                <a:spcPts val="600"/>
              </a:spcAft>
            </a:pPr>
            <a:r>
              <a:rPr lang="it-IT" i="1" noProof="0" dirty="0">
                <a:solidFill>
                  <a:schemeClr val="tx1"/>
                </a:solidFill>
              </a:rPr>
              <a:t>Genesi e realizzazione </a:t>
            </a:r>
            <a:br>
              <a:rPr lang="it-IT" i="1" noProof="0" dirty="0">
                <a:solidFill>
                  <a:schemeClr val="tx1"/>
                </a:solidFill>
              </a:rPr>
            </a:br>
            <a:r>
              <a:rPr lang="it-IT" i="1" noProof="0" dirty="0">
                <a:solidFill>
                  <a:schemeClr val="tx1"/>
                </a:solidFill>
              </a:rPr>
              <a:t>di una mostra filatelica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8DAE135-D90B-335B-4D14-CE43F4438CA9}"/>
              </a:ext>
            </a:extLst>
          </p:cNvPr>
          <p:cNvSpPr txBox="1"/>
          <p:nvPr/>
        </p:nvSpPr>
        <p:spPr>
          <a:xfrm>
            <a:off x="467587" y="5913039"/>
            <a:ext cx="1097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noProof="0" dirty="0"/>
              <a:t>Alberto Gerosa, </a:t>
            </a:r>
            <a:r>
              <a:rPr lang="it-IT" b="1" noProof="0" dirty="0">
                <a:hlinkClick r:id="rId5"/>
              </a:rPr>
              <a:t>oldstylejournalist@gmail.com</a:t>
            </a:r>
            <a:endParaRPr lang="it-IT" b="1" noProof="0" dirty="0"/>
          </a:p>
          <a:p>
            <a:r>
              <a:rPr lang="it-IT" b="1" noProof="0" dirty="0"/>
              <a:t>Congresso USFI «Ritorno a Prato» - Prato, 13 settembre 2026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679857E-D173-C905-0475-F8D041802F4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3132" y="595354"/>
            <a:ext cx="3642201" cy="5151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69681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FA9CA-A1F1-2D6A-08B4-82C2759B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282924-526A-92E2-84B0-DE037260D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Una sinergia vincente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87E24E0-DBC0-30C3-A27B-AD934AF63EBD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noProof="0" dirty="0"/>
              <a:t>Ottobre 2025: AFIM-LCFE</a:t>
            </a:r>
            <a:r>
              <a:rPr lang="it-IT" dirty="0"/>
              <a:t>, l’</a:t>
            </a:r>
            <a:r>
              <a:rPr lang="it-IT" noProof="0" dirty="0"/>
              <a:t>Associazione dei Fiumani Italiani nel Mondo, contatta gli autori della mostra </a:t>
            </a:r>
            <a:r>
              <a:rPr lang="it-IT" i="1" dirty="0"/>
              <a:t>Fiume 1850-2018. La filatelia fiumana fra mito, storia ed economia 1918-1924</a:t>
            </a:r>
            <a:r>
              <a:rPr lang="it-IT" dirty="0"/>
              <a:t> (Bruno </a:t>
            </a:r>
            <a:r>
              <a:rPr lang="it-IT" dirty="0" err="1"/>
              <a:t>Crevato</a:t>
            </a:r>
            <a:r>
              <a:rPr lang="it-IT" dirty="0"/>
              <a:t>-Selvaggi, Carlo Giovanardi, Oliviero </a:t>
            </a:r>
            <a:r>
              <a:rPr lang="it-IT" dirty="0" err="1"/>
              <a:t>Emoroso</a:t>
            </a:r>
            <a:r>
              <a:rPr lang="it-IT" dirty="0"/>
              <a:t>, Fabio Bonacina) per portarla a Fiume-Rijeka, in Croazia, dopo le tappe di Gardone Riviera (Vittoriale, 2018) e Monfalcone (2021).</a:t>
            </a:r>
            <a:endParaRPr lang="it-IT" noProof="0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noProof="0" dirty="0"/>
              <a:t>Sul posto, AFIM-LCFE può contare sull’aiuto della Comunità degli Italiani di Fiume (presidente: Enea </a:t>
            </a:r>
            <a:r>
              <a:rPr lang="it-IT" noProof="0" dirty="0" err="1"/>
              <a:t>Dessardo</a:t>
            </a:r>
            <a:r>
              <a:rPr lang="it-IT" noProof="0" dirty="0"/>
              <a:t>) e dell’Associazione filatelico-numismatica di Rijeka (vicepresidente: Ivan </a:t>
            </a:r>
            <a:r>
              <a:rPr lang="it-IT" dirty="0"/>
              <a:t>Martinaš).</a:t>
            </a:r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A5FEB98-D97E-494C-276E-8C965AB4F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8441" y="2987036"/>
            <a:ext cx="1189118" cy="141427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5E170C22-3EDE-F052-DB05-B9914D5A787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76" y="4496267"/>
            <a:ext cx="1746048" cy="1401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3CEE2B2-579B-7230-7749-572205AD15C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230" y="502814"/>
            <a:ext cx="1400896" cy="1408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CEF961D5-6BD6-050B-57DC-8F94DF30355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13618" y="502814"/>
            <a:ext cx="2113406" cy="1408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C853282E-0FAC-A424-FB1C-25244327207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0063" y="497882"/>
            <a:ext cx="1427803" cy="1413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C4E5EF4-955A-CABF-79A2-25E640793F2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0903" y="497882"/>
            <a:ext cx="1677297" cy="1384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4AD578F6-A2F9-AB71-1386-3311A652638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8779" y="3154677"/>
            <a:ext cx="3596647" cy="1078994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03F9C14B-25CE-1C26-1E85-512DDBF8174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1612" y="4503591"/>
            <a:ext cx="1688021" cy="14085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C9A22411-7A9D-13BB-5017-DE331C0EC98E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5426" y="2987788"/>
            <a:ext cx="2064534" cy="1413525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0E87A6CC-95E7-ABC7-1746-04788F2AF93D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5222" y="4496267"/>
            <a:ext cx="1288661" cy="14159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3F751B3F-A478-1658-2E7B-E8975F5E8E21}"/>
              </a:ext>
            </a:extLst>
          </p:cNvPr>
          <p:cNvSpPr txBox="1"/>
          <p:nvPr/>
        </p:nvSpPr>
        <p:spPr>
          <a:xfrm>
            <a:off x="526230" y="2006361"/>
            <a:ext cx="1400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noProof="0" dirty="0"/>
              <a:t>Bruno </a:t>
            </a:r>
          </a:p>
          <a:p>
            <a:pPr algn="ctr"/>
            <a:r>
              <a:rPr lang="it-IT" sz="1200" noProof="0" dirty="0" err="1"/>
              <a:t>Crevato</a:t>
            </a:r>
            <a:r>
              <a:rPr lang="it-IT" sz="1200" noProof="0" dirty="0"/>
              <a:t>-Selvaggi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79D0601F-C01E-E0A7-587C-6D0A94E10695}"/>
              </a:ext>
            </a:extLst>
          </p:cNvPr>
          <p:cNvSpPr txBox="1"/>
          <p:nvPr/>
        </p:nvSpPr>
        <p:spPr>
          <a:xfrm>
            <a:off x="2113618" y="2017252"/>
            <a:ext cx="2113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noProof="0" dirty="0"/>
              <a:t>Carlo Giovanardi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720DAB6D-79EA-1AF2-48A2-947195FE05BF}"/>
              </a:ext>
            </a:extLst>
          </p:cNvPr>
          <p:cNvSpPr txBox="1"/>
          <p:nvPr/>
        </p:nvSpPr>
        <p:spPr>
          <a:xfrm>
            <a:off x="4407623" y="1958253"/>
            <a:ext cx="1427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noProof="0" dirty="0"/>
              <a:t>Oliviero </a:t>
            </a:r>
            <a:r>
              <a:rPr lang="it-IT" sz="1200" noProof="0" dirty="0" err="1"/>
              <a:t>Emoroso</a:t>
            </a:r>
            <a:endParaRPr lang="it-IT" sz="1200" noProof="0" dirty="0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F70EB5FD-21FF-58C4-EB58-5ECE96816011}"/>
              </a:ext>
            </a:extLst>
          </p:cNvPr>
          <p:cNvSpPr txBox="1"/>
          <p:nvPr/>
        </p:nvSpPr>
        <p:spPr>
          <a:xfrm>
            <a:off x="6000902" y="1946332"/>
            <a:ext cx="16772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noProof="0" dirty="0"/>
              <a:t>Fabio Bonacina</a:t>
            </a:r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C95F1679-9462-C685-45CC-A540C56C0368}"/>
              </a:ext>
            </a:extLst>
          </p:cNvPr>
          <p:cNvSpPr txBox="1"/>
          <p:nvPr/>
        </p:nvSpPr>
        <p:spPr>
          <a:xfrm>
            <a:off x="569976" y="5912184"/>
            <a:ext cx="17460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noProof="0" dirty="0"/>
              <a:t>Franco Papetti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A99131C2-DA3F-1716-791C-4BDBDB5DCA07}"/>
              </a:ext>
            </a:extLst>
          </p:cNvPr>
          <p:cNvSpPr txBox="1"/>
          <p:nvPr/>
        </p:nvSpPr>
        <p:spPr>
          <a:xfrm>
            <a:off x="3402970" y="5897880"/>
            <a:ext cx="16880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noProof="0" dirty="0"/>
              <a:t>Enea </a:t>
            </a:r>
            <a:r>
              <a:rPr lang="it-IT" sz="1200" noProof="0" dirty="0" err="1"/>
              <a:t>Dessardo</a:t>
            </a:r>
            <a:endParaRPr lang="it-IT" sz="1200" noProof="0" dirty="0"/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E1D97A54-868E-0789-8B29-115D2755E318}"/>
              </a:ext>
            </a:extLst>
          </p:cNvPr>
          <p:cNvSpPr txBox="1"/>
          <p:nvPr/>
        </p:nvSpPr>
        <p:spPr>
          <a:xfrm>
            <a:off x="6177937" y="5912184"/>
            <a:ext cx="12886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200" noProof="0" dirty="0"/>
              <a:t>Ivan </a:t>
            </a:r>
            <a:r>
              <a:rPr lang="it-IT" sz="1200" noProof="0" dirty="0" err="1"/>
              <a:t>Martinaš</a:t>
            </a:r>
            <a:endParaRPr lang="it-IT" sz="1200" noProof="0" dirty="0"/>
          </a:p>
        </p:txBody>
      </p:sp>
    </p:spTree>
    <p:extLst>
      <p:ext uri="{BB962C8B-B14F-4D97-AF65-F5344CB8AC3E}">
        <p14:creationId xmlns:p14="http://schemas.microsoft.com/office/powerpoint/2010/main" val="257336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54FB4-EC80-823D-57B3-E177EECD9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005B7E7-5F70-B1AD-BEC5-C0EDDB66C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6D173E8-ADCE-40DF-DB32-65F03B18A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Una mostra </a:t>
            </a:r>
            <a:br>
              <a:rPr lang="it-IT" noProof="0" dirty="0"/>
            </a:br>
            <a:r>
              <a:rPr lang="it-IT" noProof="0" dirty="0"/>
              <a:t>che parla a tutti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42A8B41-901D-CEC4-7A8E-D4FE319A642E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dirty="0"/>
              <a:t>La nuova esposizione, </a:t>
            </a:r>
            <a:r>
              <a:rPr lang="it-IT" i="1" dirty="0"/>
              <a:t>Fiume 1850-2026 Rijeka</a:t>
            </a:r>
            <a:r>
              <a:rPr lang="it-IT" dirty="0"/>
              <a:t> , viene fissata per due settimane in settembre (4-18.9), è aggiornata nei contenuti e soprattutto presenta le </a:t>
            </a:r>
            <a:r>
              <a:rPr lang="it-IT" b="1" dirty="0"/>
              <a:t>traduzioni in croato</a:t>
            </a:r>
            <a:r>
              <a:rPr lang="it-IT" dirty="0"/>
              <a:t> dei testi principali del percorso.</a:t>
            </a:r>
            <a:endParaRPr lang="it-IT" noProof="0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02000632-6D3F-296B-E95C-F896FB80A98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1378" y="644235"/>
            <a:ext cx="7201300" cy="50603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308778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F224D-230C-E9FC-8AD1-45D62891D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fondo blu ricorrente" descr="image.jpe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25722519-0E39-FF62-5CED-A0D46C35684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970" y="3546182"/>
            <a:ext cx="3628071" cy="2850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DD98930F-E720-FCF9-F980-771D5D28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La location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0821751-A503-369E-BDA0-DDFD4D278607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dirty="0"/>
              <a:t>Viene concessa la prestigiosa </a:t>
            </a:r>
            <a:r>
              <a:rPr lang="it-IT" b="1" dirty="0"/>
              <a:t>Casa </a:t>
            </a:r>
            <a:r>
              <a:rPr lang="it-IT" b="1" dirty="0" err="1"/>
              <a:t>Garbas</a:t>
            </a:r>
            <a:r>
              <a:rPr lang="it-IT" dirty="0"/>
              <a:t>, il palazzo residenziale più antico della città, costruito nel </a:t>
            </a:r>
            <a:r>
              <a:rPr lang="it-IT" b="1" dirty="0"/>
              <a:t>1690</a:t>
            </a:r>
            <a:r>
              <a:rPr lang="it-IT" dirty="0"/>
              <a:t> e situato in </a:t>
            </a:r>
            <a:r>
              <a:rPr lang="it-IT" dirty="0" err="1"/>
              <a:t>Užarska</a:t>
            </a:r>
            <a:r>
              <a:rPr lang="it-IT" dirty="0"/>
              <a:t> 26, l’antica Calle dei Canapini, a due passi dal Duomo di S. Vito.</a:t>
            </a:r>
            <a:endParaRPr lang="it-IT" noProof="0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026F128-4252-02DB-70D9-03C13F1944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970" y="409324"/>
            <a:ext cx="4277438" cy="28516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F02969FE-A006-64A1-F3EA-204236A32F2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5813" y="1603751"/>
            <a:ext cx="3626646" cy="4835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C97BA37-6E9A-9D85-A104-E83701A2CBCE}"/>
              </a:ext>
            </a:extLst>
          </p:cNvPr>
          <p:cNvSpPr txBox="1"/>
          <p:nvPr/>
        </p:nvSpPr>
        <p:spPr>
          <a:xfrm>
            <a:off x="393970" y="3228328"/>
            <a:ext cx="40940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Foto: Željko </a:t>
            </a:r>
            <a:r>
              <a:rPr lang="it-IT" sz="1000" dirty="0" err="1">
                <a:solidFill>
                  <a:schemeClr val="bg1"/>
                </a:solidFill>
              </a:rPr>
              <a:t>Jerneić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sz="1000" dirty="0">
              <a:solidFill>
                <a:schemeClr val="bg1"/>
              </a:solidFill>
            </a:endParaRPr>
          </a:p>
        </p:txBody>
      </p:sp>
      <p:sp>
        <p:nvSpPr>
          <p:cNvPr id="17" name="Cerchio vuoto 16">
            <a:extLst>
              <a:ext uri="{FF2B5EF4-FFF2-40B4-BE49-F238E27FC236}">
                <a16:creationId xmlns:a16="http://schemas.microsoft.com/office/drawing/2014/main" id="{C68BC6BF-E826-B0CD-E15A-2F59D1B25E4D}"/>
              </a:ext>
            </a:extLst>
          </p:cNvPr>
          <p:cNvSpPr/>
          <p:nvPr/>
        </p:nvSpPr>
        <p:spPr>
          <a:xfrm>
            <a:off x="2076393" y="5915803"/>
            <a:ext cx="269809" cy="266409"/>
          </a:xfrm>
          <a:prstGeom prst="donut">
            <a:avLst>
              <a:gd name="adj" fmla="val 13699"/>
            </a:avLst>
          </a:prstGeom>
          <a:solidFill>
            <a:srgbClr val="F2B73D"/>
          </a:solidFill>
          <a:ln>
            <a:solidFill>
              <a:srgbClr val="F2B7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9895E29D-BD69-F567-A26F-262C15AFED9B}"/>
              </a:ext>
            </a:extLst>
          </p:cNvPr>
          <p:cNvSpPr txBox="1"/>
          <p:nvPr/>
        </p:nvSpPr>
        <p:spPr>
          <a:xfrm>
            <a:off x="393970" y="6374035"/>
            <a:ext cx="28479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>
                <a:solidFill>
                  <a:schemeClr val="bg1"/>
                </a:solidFill>
              </a:rPr>
              <a:t>OpenTopoMap</a:t>
            </a:r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79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2E92EC-AEBC-520A-A16B-4C1CF746E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479926C0-B49C-01B1-D6D6-686DAD868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5D204BAE-1A8A-97BC-3496-18AC66452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 fontScale="90000"/>
          </a:bodyPr>
          <a:lstStyle/>
          <a:p>
            <a:r>
              <a:rPr lang="it-IT" dirty="0"/>
              <a:t>Quadri </a:t>
            </a:r>
            <a:br>
              <a:rPr lang="it-IT" dirty="0"/>
            </a:br>
            <a:r>
              <a:rPr lang="it-IT" dirty="0"/>
              <a:t>(e numeri) </a:t>
            </a:r>
            <a:br>
              <a:rPr lang="it-IT" dirty="0"/>
            </a:br>
            <a:r>
              <a:rPr lang="it-IT" dirty="0"/>
              <a:t>di un</a:t>
            </a:r>
            <a:r>
              <a:rPr lang="it-IT" noProof="0" dirty="0"/>
              <a:t>’esposizione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0B12749-A5CA-9604-4325-DB34FEEEC381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it-IT" b="1" noProof="0" dirty="0"/>
              <a:t>13 pannelli</a:t>
            </a:r>
            <a:r>
              <a:rPr lang="it-IT" noProof="0" dirty="0"/>
              <a:t> con testi bilingui italiano/croato e immagini; </a:t>
            </a:r>
          </a:p>
          <a:p>
            <a:pPr marL="285750" indent="-285750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  <a:buFont typeface="Arial" panose="020B0604020202020204" pitchFamily="34" charset="0"/>
              <a:buChar char="•"/>
            </a:pPr>
            <a:r>
              <a:rPr lang="it-IT" b="1" noProof="0" dirty="0"/>
              <a:t>4 bacheche</a:t>
            </a:r>
            <a:r>
              <a:rPr lang="it-IT" noProof="0" dirty="0"/>
              <a:t> con 28 fogli montati ciascuna (16 di argomento </a:t>
            </a:r>
            <a:r>
              <a:rPr lang="it-IT" dirty="0"/>
              <a:t>in gran parte </a:t>
            </a:r>
            <a:r>
              <a:rPr lang="it-IT" noProof="0" dirty="0"/>
              <a:t>prefilatelico, dalla collezione di </a:t>
            </a:r>
            <a:r>
              <a:rPr lang="it-IT" noProof="0" dirty="0" err="1"/>
              <a:t>Emoroso</a:t>
            </a:r>
            <a:r>
              <a:rPr lang="it-IT" noProof="0" dirty="0"/>
              <a:t>, e 96 di </a:t>
            </a:r>
            <a:r>
              <a:rPr lang="it-IT" noProof="0" dirty="0" err="1"/>
              <a:t>Martinaš</a:t>
            </a:r>
            <a:r>
              <a:rPr lang="it-IT" noProof="0" dirty="0"/>
              <a:t>), per un totale di </a:t>
            </a:r>
            <a:r>
              <a:rPr lang="it-IT" b="1" noProof="0" dirty="0"/>
              <a:t>112 fogli</a:t>
            </a:r>
            <a:r>
              <a:rPr lang="it-IT" noProof="0" dirty="0"/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8BC4700-1F1D-76A4-0899-5B351900206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171" y="704088"/>
            <a:ext cx="6925056" cy="51937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80929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2A4B00-649F-4BA9-1BC9-1843CCFEB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BCB997E-A855-9FCD-173C-889271C82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98ECF16-16BA-AAE9-E767-44A57DE67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84199E4-16CB-C183-5B5A-470BD8231E71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kern="1200" noProof="0" dirty="0"/>
              <a:t>La mostra ripercorre </a:t>
            </a:r>
            <a:r>
              <a:rPr lang="it-IT" kern="1200" noProof="0" dirty="0" err="1"/>
              <a:t>postalmente</a:t>
            </a:r>
            <a:r>
              <a:rPr lang="it-IT" kern="1200" noProof="0" dirty="0"/>
              <a:t> la complessa storia di Fiume, città che fu </a:t>
            </a:r>
            <a:r>
              <a:rPr lang="it-IT" dirty="0"/>
              <a:t>austriaca, ungherese, autonoma, dannunziana, indipendente, italiana, occupata, jugoslava e, oggi, croata.</a:t>
            </a:r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dirty="0"/>
              <a:t>Qui, il primo timbro di provenienza da Fiume </a:t>
            </a:r>
            <a:br>
              <a:rPr lang="it-IT" dirty="0"/>
            </a:br>
            <a:r>
              <a:rPr lang="it-IT" dirty="0"/>
              <a:t>(</a:t>
            </a:r>
            <a:r>
              <a:rPr lang="it-IT" b="1" dirty="0"/>
              <a:t>V: FIUME</a:t>
            </a:r>
            <a:r>
              <a:rPr lang="it-IT" dirty="0"/>
              <a:t> in cartella), </a:t>
            </a:r>
            <a:br>
              <a:rPr lang="it-IT" dirty="0"/>
            </a:br>
            <a:r>
              <a:rPr lang="it-IT" dirty="0"/>
              <a:t>su documento del </a:t>
            </a:r>
            <a:r>
              <a:rPr lang="it-IT" b="1" dirty="0"/>
              <a:t>7.5.1756</a:t>
            </a:r>
            <a:r>
              <a:rPr lang="it-IT" dirty="0"/>
              <a:t>, in epoca teresiana.</a:t>
            </a:r>
            <a:endParaRPr lang="it-IT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06B8946-60DB-7BFC-65E4-A90ADC80567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4246" y="774623"/>
            <a:ext cx="3720916" cy="53087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5B83CC9-BE68-7143-E45C-E5E9C9B056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106" y="2405650"/>
            <a:ext cx="2848633" cy="1466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12" name="Freccia dal timbro FIVME al dettaglio ingrandito"/>
          <p:cNvCxnSpPr>
            <a:cxnSpLocks/>
          </p:cNvCxnSpPr>
          <p:nvPr/>
        </p:nvCxnSpPr>
        <p:spPr>
          <a:xfrm flipH="1" flipV="1">
            <a:off x="3504608" y="3139067"/>
            <a:ext cx="2729937" cy="861433"/>
          </a:xfrm>
          <a:prstGeom prst="line">
            <a:avLst/>
          </a:prstGeom>
          <a:ln w="50800">
            <a:solidFill>
              <a:srgbClr val="F2B7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49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47072-1016-43BF-308D-33D4A411D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7A51779B-F5DA-CD58-864D-B33C61E97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1DE06B8-9B4D-C993-DAB9-174AFCC5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390EBC2-6416-9CA8-46A0-D43A4231EE77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noProof="0" dirty="0"/>
              <a:t>1° giugno 1850</a:t>
            </a:r>
            <a:r>
              <a:rPr lang="it-IT" noProof="0" dirty="0"/>
              <a:t>: l’Austria adotta i francobolli. Qui, un valore annullato il giorno successivo a Fiume.</a:t>
            </a:r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A877E93-01CE-1660-939A-1558345CE54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7747" y="438912"/>
            <a:ext cx="4031519" cy="57174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0" name="Freccia stile slide 6 dalla marca al campo libero"/>
          <p:cNvCxnSpPr>
            <a:cxnSpLocks/>
          </p:cNvCxnSpPr>
          <p:nvPr/>
        </p:nvCxnSpPr>
        <p:spPr>
          <a:xfrm flipH="1">
            <a:off x="2816352" y="1849582"/>
            <a:ext cx="1329621" cy="1579418"/>
          </a:xfrm>
          <a:prstGeom prst="line">
            <a:avLst/>
          </a:prstGeom>
          <a:ln w="50800">
            <a:solidFill>
              <a:srgbClr val="F2B7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magine 11">
            <a:extLst>
              <a:ext uri="{FF2B5EF4-FFF2-40B4-BE49-F238E27FC236}">
                <a16:creationId xmlns:a16="http://schemas.microsoft.com/office/drawing/2014/main" id="{C0EB9799-7B33-8201-1FBD-054306629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015" y="2305338"/>
            <a:ext cx="1971337" cy="2247324"/>
          </a:xfrm>
          <a:prstGeom prst="rect">
            <a:avLst/>
          </a:prstGeom>
        </p:spPr>
      </p:pic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EF81C435-574D-37E4-6C97-A77A7D02E641}"/>
              </a:ext>
            </a:extLst>
          </p:cNvPr>
          <p:cNvSpPr txBox="1"/>
          <p:nvPr/>
        </p:nvSpPr>
        <p:spPr>
          <a:xfrm>
            <a:off x="3591156" y="6142089"/>
            <a:ext cx="25775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sz="1000" dirty="0">
              <a:solidFill>
                <a:schemeClr val="bg1"/>
              </a:solidFill>
            </a:endParaRPr>
          </a:p>
          <a:p>
            <a:endParaRPr lang="it-IT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769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2B871-AF5B-24AC-ADEE-B6FCE6C35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B3771CE-F280-1E20-510A-82C3A9010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64E30D19-E265-E022-1A08-A93108D88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6F2F1F4-B4AD-ABA2-F152-506639A775A4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dirty="0"/>
              <a:t>Novembre 1911</a:t>
            </a:r>
            <a:r>
              <a:rPr lang="it-IT" dirty="0"/>
              <a:t>: </a:t>
            </a:r>
            <a:r>
              <a:rPr lang="it-IT" noProof="0" dirty="0"/>
              <a:t>questa lettera viaggiò 160 km anziché 1,5 km, a causa di un errore dell’ufficio postale di Fiume che lesse «</a:t>
            </a:r>
            <a:r>
              <a:rPr lang="it-IT" noProof="0" dirty="0" err="1"/>
              <a:t>Trst</a:t>
            </a:r>
            <a:r>
              <a:rPr lang="it-IT" dirty="0"/>
              <a:t>» (Trieste) al posto di «Trsat» (</a:t>
            </a:r>
            <a:r>
              <a:rPr lang="it-IT" dirty="0" err="1"/>
              <a:t>Tersatto</a:t>
            </a:r>
            <a:r>
              <a:rPr lang="it-IT" dirty="0"/>
              <a:t>, rione di Fiume).</a:t>
            </a:r>
            <a:endParaRPr lang="it-IT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F8343DE-6708-2CE9-D6B6-36E52C50710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1351" y="540775"/>
            <a:ext cx="4073116" cy="577645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D773702D-65E4-97F4-6C42-4FDC3E7B9024}"/>
              </a:ext>
            </a:extLst>
          </p:cNvPr>
          <p:cNvSpPr txBox="1"/>
          <p:nvPr/>
        </p:nvSpPr>
        <p:spPr>
          <a:xfrm>
            <a:off x="2013599" y="6317225"/>
            <a:ext cx="30937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85537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242A7-EDA5-38DF-4954-F27FA8280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309EF67F-0F0F-22F9-9915-03BFAE02B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3EE14545-3526-BCCE-CE4D-4A4585D7E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B80EAA0-3228-C60F-80A8-08117FB21F0B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kern="1200" noProof="0" dirty="0"/>
              <a:t>2 dicembre 1918</a:t>
            </a:r>
            <a:r>
              <a:rPr lang="it-IT" kern="1200" noProof="0" dirty="0"/>
              <a:t>: il primo francobollo di Fiume (soprastampa FIUME a mano su valore ungherese da 20 filler).</a:t>
            </a:r>
            <a:endParaRPr lang="it-IT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6A064514-2A2D-2B5F-EA95-DC1EADE9697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495" y="577653"/>
            <a:ext cx="4066357" cy="57026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259099F-AE87-C08E-C2A6-66519E381EC0}"/>
              </a:ext>
            </a:extLst>
          </p:cNvPr>
          <p:cNvSpPr txBox="1"/>
          <p:nvPr/>
        </p:nvSpPr>
        <p:spPr>
          <a:xfrm>
            <a:off x="376977" y="6266991"/>
            <a:ext cx="406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2955948-853A-2E7F-5436-0A32303167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2725" y="1637010"/>
            <a:ext cx="2817007" cy="35839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5" name="Freccia stile slide 6 dalla marca al campo libero">
            <a:extLst>
              <a:ext uri="{FF2B5EF4-FFF2-40B4-BE49-F238E27FC236}">
                <a16:creationId xmlns:a16="http://schemas.microsoft.com/office/drawing/2014/main" id="{8AFB8931-1E5B-ACB5-A329-072369BCBDE0}"/>
              </a:ext>
            </a:extLst>
          </p:cNvPr>
          <p:cNvCxnSpPr>
            <a:cxnSpLocks/>
          </p:cNvCxnSpPr>
          <p:nvPr/>
        </p:nvCxnSpPr>
        <p:spPr>
          <a:xfrm>
            <a:off x="3582094" y="2822540"/>
            <a:ext cx="1196654" cy="211605"/>
          </a:xfrm>
          <a:prstGeom prst="line">
            <a:avLst/>
          </a:prstGeom>
          <a:ln w="50800">
            <a:solidFill>
              <a:srgbClr val="F2B7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8729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D41368-2B60-E500-8C54-59032616C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1AEB2A8-537D-AC8C-FCD3-6ACD9D28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825A497-CA1B-1237-5473-926B13C72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65B430E-EBE5-2597-5107-DD4B4DAF9284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dirty="0"/>
              <a:t>1</a:t>
            </a:r>
            <a:r>
              <a:rPr lang="it-IT" b="1" kern="1200" noProof="0" dirty="0"/>
              <a:t> settembre 1920</a:t>
            </a:r>
            <a:r>
              <a:rPr lang="it-IT" kern="1200" noProof="0" dirty="0"/>
              <a:t>: cartolina affrancata </a:t>
            </a:r>
            <a:br>
              <a:rPr lang="it-IT" kern="1200" noProof="0" dirty="0"/>
            </a:br>
            <a:r>
              <a:rPr lang="it-IT" kern="1200" noProof="0" dirty="0"/>
              <a:t>con il francobollo </a:t>
            </a:r>
            <a:br>
              <a:rPr lang="it-IT" kern="1200" noProof="0" dirty="0"/>
            </a:br>
            <a:r>
              <a:rPr lang="it-IT" kern="1200" noProof="0" dirty="0"/>
              <a:t>pro </a:t>
            </a:r>
            <a:r>
              <a:rPr lang="it-IT" dirty="0"/>
              <a:t>“Fondazione </a:t>
            </a:r>
            <a:r>
              <a:rPr lang="it-IT" dirty="0" err="1"/>
              <a:t>Grossich</a:t>
            </a:r>
            <a:r>
              <a:rPr lang="it-IT" dirty="0"/>
              <a:t>“</a:t>
            </a:r>
            <a:r>
              <a:rPr lang="it-IT" kern="1200" noProof="0" dirty="0"/>
              <a:t> nella rara variante celeste.</a:t>
            </a:r>
            <a:endParaRPr lang="it-IT" noProof="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2BD108A-4CA2-22AB-6300-7AFE9CF7A98C}"/>
              </a:ext>
            </a:extLst>
          </p:cNvPr>
          <p:cNvSpPr txBox="1"/>
          <p:nvPr/>
        </p:nvSpPr>
        <p:spPr>
          <a:xfrm>
            <a:off x="1935613" y="6179001"/>
            <a:ext cx="406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6B3C717-BD91-D3D4-F003-1590C34377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519" y="438912"/>
            <a:ext cx="4136121" cy="58005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7444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46B1B-5CB0-8225-F77D-FC256D331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14DE3F2F-0FA3-8261-DA3C-B16EF1BEA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0273BC1-54E1-6BBB-8CAA-3B8FD5237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FD3FA3D6-419E-8E17-DD69-64A59DCC49BD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kern="1200" noProof="0" dirty="0"/>
              <a:t>12 settembre 1920</a:t>
            </a:r>
            <a:r>
              <a:rPr lang="it-IT" kern="1200" noProof="0" dirty="0"/>
              <a:t> (primo anniversario dell’entrata dei legionari di d’Annnunzio a Fiume), emissione </a:t>
            </a:r>
            <a:r>
              <a:rPr lang="it-IT" dirty="0"/>
              <a:t>“</a:t>
            </a:r>
            <a:r>
              <a:rPr lang="it-IT" kern="1200" noProof="0" dirty="0"/>
              <a:t>Hic </a:t>
            </a:r>
            <a:r>
              <a:rPr lang="it-IT" kern="1200" noProof="0" dirty="0" err="1"/>
              <a:t>manebimus</a:t>
            </a:r>
            <a:r>
              <a:rPr lang="it-IT" kern="1200" noProof="0" dirty="0"/>
              <a:t> </a:t>
            </a:r>
            <a:r>
              <a:rPr lang="it-IT" kern="1200" noProof="0" dirty="0" err="1"/>
              <a:t>optime</a:t>
            </a:r>
            <a:r>
              <a:rPr lang="it-IT" dirty="0"/>
              <a:t>“.</a:t>
            </a:r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dirty="0"/>
              <a:t>«Disegnata da Guido </a:t>
            </a:r>
            <a:r>
              <a:rPr lang="it-IT" dirty="0" err="1"/>
              <a:t>Marussig</a:t>
            </a:r>
            <a:r>
              <a:rPr lang="it-IT" dirty="0"/>
              <a:t> (poi attivo al Vittoriale), rappresenta – scriveva Federico Zeri –  “quasi una sigla di non comune potenza semantica, dell’autoritarismo e del mito del superuomo“».</a:t>
            </a:r>
          </a:p>
          <a:p>
            <a:pPr algn="r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i="1" dirty="0"/>
              <a:t>Fabio Bonacina</a:t>
            </a:r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09E3D6B4-9459-B7D4-5762-3A573E747DC2}"/>
              </a:ext>
            </a:extLst>
          </p:cNvPr>
          <p:cNvSpPr txBox="1"/>
          <p:nvPr/>
        </p:nvSpPr>
        <p:spPr>
          <a:xfrm>
            <a:off x="2043520" y="6117322"/>
            <a:ext cx="4066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C166D49-4EBA-D388-8A93-7216E6F1336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1491" y="434916"/>
            <a:ext cx="4066356" cy="57026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8082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031BF-6D57-CB6A-3CC5-75A2A3C36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D2F44B5D-CFF6-A7C5-FF1C-BCFC9839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CDB9A63D-D59E-B429-FDDA-68332C208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8E895D1-EE3D-F173-3A0B-8C9939DFB681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kern="1200" noProof="0" dirty="0"/>
              <a:t>13 ottobre 1946</a:t>
            </a:r>
            <a:r>
              <a:rPr lang="it-IT" kern="1200" noProof="0" dirty="0"/>
              <a:t>: f</a:t>
            </a:r>
            <a:r>
              <a:rPr lang="it-IT" dirty="0" err="1"/>
              <a:t>rancobolli</a:t>
            </a:r>
            <a:r>
              <a:rPr lang="it-IT" dirty="0"/>
              <a:t> bilingui del periodo dell’occupazione jugoslava dell’Istria e del Littorale (sic!) Sloveno.</a:t>
            </a:r>
            <a:br>
              <a:rPr lang="it-IT" dirty="0"/>
            </a:br>
            <a:endParaRPr lang="it-IT" noProof="0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46C6DC1-E6A5-922C-3E49-EEC1CDA9FC1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0919" y="604402"/>
            <a:ext cx="4028209" cy="5649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F24D86D-FE12-A9DF-C8DF-0FB771DA5225}"/>
              </a:ext>
            </a:extLst>
          </p:cNvPr>
          <p:cNvSpPr txBox="1"/>
          <p:nvPr/>
        </p:nvSpPr>
        <p:spPr>
          <a:xfrm>
            <a:off x="2067791" y="6228518"/>
            <a:ext cx="2483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08368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E94504-1F0D-1F9C-C39E-D9457A3132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03A5E17E-C1ED-345D-B840-5C87046C86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2EB0A34E-27D8-363C-23F3-E5C25DE3B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E731A1D-4AA0-8348-E86A-073348C21F8E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dirty="0"/>
              <a:t>31 dicembre 1953</a:t>
            </a:r>
            <a:r>
              <a:rPr lang="it-IT" dirty="0"/>
              <a:t>: lettera da Rijeka per l’Australia, affrancata con il francobollo “Esperanto“ da 300 dinari, una delle maggiori rarità filateliche della Jugoslavia. </a:t>
            </a:r>
            <a:endParaRPr lang="it-IT" noProof="0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8DC74D43-908A-68DC-EAA9-C6EF351DF98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4861" y="663677"/>
            <a:ext cx="3943676" cy="5530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F4BFAF6-E14C-4EBF-5C97-454FD73AE514}"/>
              </a:ext>
            </a:extLst>
          </p:cNvPr>
          <p:cNvSpPr txBox="1"/>
          <p:nvPr/>
        </p:nvSpPr>
        <p:spPr>
          <a:xfrm>
            <a:off x="2021734" y="6194322"/>
            <a:ext cx="31425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28438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2DAF4-93C2-BE70-C644-129887566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6618CA9-C639-959A-1281-4263A6976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030DAABE-7E3C-187C-BD6E-BBCA6F159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5359736-3F5A-9B8F-F623-9E97B8C91043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dirty="0"/>
              <a:t>23 maggio 1986</a:t>
            </a:r>
            <a:r>
              <a:rPr lang="it-IT" dirty="0"/>
              <a:t>: errore spettacolare su foglietto celebrativo del Campionato europeo di vela, classe Flying Dutchman presso </a:t>
            </a:r>
            <a:r>
              <a:rPr lang="it-IT" dirty="0" err="1"/>
              <a:t>Mošćenička</a:t>
            </a:r>
            <a:r>
              <a:rPr lang="it-IT" dirty="0"/>
              <a:t> Draga: </a:t>
            </a:r>
            <a:br>
              <a:rPr lang="it-IT" dirty="0"/>
            </a:br>
            <a:r>
              <a:rPr lang="it-IT" dirty="0"/>
              <a:t>Fiume-Rijeka si è spostata fino ad Abbazia-Opatija!</a:t>
            </a:r>
            <a:endParaRPr lang="it-IT" noProof="0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8ADCE25-DCD7-237D-8C5C-68068B3AB0D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6415" y="1324006"/>
            <a:ext cx="3001970" cy="42099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411E843F-25F0-8191-3F92-BA6357AF5A8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8146" y="438912"/>
            <a:ext cx="2218156" cy="28070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44B7179-CE4A-34D5-EB03-8844EEFAAAE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1571" y="3453776"/>
            <a:ext cx="1731305" cy="27447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4" name="Freccia stile slide 6 dalla marca al campo libero">
            <a:extLst>
              <a:ext uri="{FF2B5EF4-FFF2-40B4-BE49-F238E27FC236}">
                <a16:creationId xmlns:a16="http://schemas.microsoft.com/office/drawing/2014/main" id="{17DB9E5E-DE6C-F388-4316-ADA9BAFBDAF3}"/>
              </a:ext>
            </a:extLst>
          </p:cNvPr>
          <p:cNvCxnSpPr>
            <a:cxnSpLocks/>
          </p:cNvCxnSpPr>
          <p:nvPr/>
        </p:nvCxnSpPr>
        <p:spPr>
          <a:xfrm flipH="1" flipV="1">
            <a:off x="2358736" y="1465118"/>
            <a:ext cx="2337955" cy="1444337"/>
          </a:xfrm>
          <a:prstGeom prst="line">
            <a:avLst/>
          </a:prstGeom>
          <a:ln w="50800">
            <a:solidFill>
              <a:srgbClr val="F2B73D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erchio vuoto 20">
            <a:extLst>
              <a:ext uri="{FF2B5EF4-FFF2-40B4-BE49-F238E27FC236}">
                <a16:creationId xmlns:a16="http://schemas.microsoft.com/office/drawing/2014/main" id="{485A290B-D9F2-8136-F85E-674E6DDA1F69}"/>
              </a:ext>
            </a:extLst>
          </p:cNvPr>
          <p:cNvSpPr/>
          <p:nvPr/>
        </p:nvSpPr>
        <p:spPr>
          <a:xfrm>
            <a:off x="2527223" y="3974569"/>
            <a:ext cx="500997" cy="498763"/>
          </a:xfrm>
          <a:prstGeom prst="donut">
            <a:avLst>
              <a:gd name="adj" fmla="val 19303"/>
            </a:avLst>
          </a:prstGeom>
          <a:solidFill>
            <a:srgbClr val="F2B73D"/>
          </a:solidFill>
          <a:ln>
            <a:solidFill>
              <a:srgbClr val="F2B73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43D80474-E810-DDB3-05FC-A62BD271BF95}"/>
              </a:ext>
            </a:extLst>
          </p:cNvPr>
          <p:cNvSpPr txBox="1"/>
          <p:nvPr/>
        </p:nvSpPr>
        <p:spPr>
          <a:xfrm>
            <a:off x="4366414" y="5519447"/>
            <a:ext cx="2855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A24A9428-1F2A-6C4A-4CC9-218A5955611E}"/>
              </a:ext>
            </a:extLst>
          </p:cNvPr>
          <p:cNvSpPr txBox="1"/>
          <p:nvPr/>
        </p:nvSpPr>
        <p:spPr>
          <a:xfrm>
            <a:off x="1532171" y="6174617"/>
            <a:ext cx="16531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err="1">
                <a:solidFill>
                  <a:schemeClr val="bg1"/>
                </a:solidFill>
              </a:rPr>
              <a:t>OpenTopoMap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854942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3F83B-1210-22EB-0FE0-B0B0C840C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C818F2C9-1DFB-E521-706C-E9E2283558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A2CFB75-37F7-2E32-1F1E-BB23F55F4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Gli highlight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9E8781B-7D87-2311-D9B2-56A845639648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b="1" kern="1200" noProof="0" dirty="0"/>
              <a:t>3 gennaio 1992</a:t>
            </a:r>
            <a:r>
              <a:rPr lang="it-IT" kern="1200" noProof="0" dirty="0"/>
              <a:t>: prima emissione dell’anno (e settima dal distacco della Croazia dalla Federazione jugoslava), dedicata al 7° centenario della Madonna di </a:t>
            </a:r>
            <a:r>
              <a:rPr lang="it-IT" kern="1200" noProof="0" dirty="0" err="1"/>
              <a:t>Tersatto</a:t>
            </a:r>
            <a:r>
              <a:rPr lang="it-IT" dirty="0"/>
              <a:t>.</a:t>
            </a:r>
            <a:endParaRPr lang="it-IT" noProof="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CED692A-29B6-CEE1-A8DF-3FD0E38B672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64" y="565355"/>
            <a:ext cx="4083895" cy="57272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CEF3535B-12C2-2047-4BC4-DB5D52AA8C9B}"/>
              </a:ext>
            </a:extLst>
          </p:cNvPr>
          <p:cNvSpPr txBox="1"/>
          <p:nvPr/>
        </p:nvSpPr>
        <p:spPr>
          <a:xfrm>
            <a:off x="2102246" y="6260842"/>
            <a:ext cx="3612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bg1"/>
                </a:solidFill>
              </a:rPr>
              <a:t>Collezione I. </a:t>
            </a:r>
            <a:r>
              <a:rPr lang="it-IT" sz="1000" dirty="0" err="1">
                <a:solidFill>
                  <a:schemeClr val="bg1"/>
                </a:solidFill>
              </a:rPr>
              <a:t>Martinaš</a:t>
            </a:r>
            <a:endParaRPr lang="it-IT" sz="1000" dirty="0">
              <a:solidFill>
                <a:schemeClr val="bg1"/>
              </a:solidFill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17927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77B49-1C73-7821-7A64-4E9D3E33E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3DF44C4-06A4-7540-A0E6-94BB850DF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FD1E67B8-503C-A4AA-7AA2-D35BE3E95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740664"/>
            <a:ext cx="3144774" cy="1645920"/>
          </a:xfrm>
        </p:spPr>
        <p:txBody>
          <a:bodyPr rtlCol="0" anchor="b">
            <a:normAutofit fontScale="90000"/>
          </a:bodyPr>
          <a:lstStyle/>
          <a:p>
            <a:r>
              <a:rPr lang="it-IT" noProof="0" dirty="0"/>
              <a:t>L’inaugurazione.</a:t>
            </a:r>
            <a:br>
              <a:rPr lang="it-IT" noProof="0" dirty="0"/>
            </a:br>
            <a:r>
              <a:rPr lang="it-IT" noProof="0" dirty="0"/>
              <a:t>Fiume, </a:t>
            </a:r>
            <a:br>
              <a:rPr lang="it-IT" noProof="0" dirty="0"/>
            </a:br>
            <a:r>
              <a:rPr lang="it-IT" noProof="0" dirty="0"/>
              <a:t>4 settembre 2026</a:t>
            </a:r>
            <a:br>
              <a:rPr lang="it-IT" noProof="0" dirty="0"/>
            </a:br>
            <a:endParaRPr lang="it-IT" noProof="0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B64F555-18E3-8646-FADF-7A210A9BAFB6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dirty="0"/>
              <a:t>«Da dieci anni in questa città non veniva organizzata una mostra filatelica».</a:t>
            </a:r>
          </a:p>
          <a:p>
            <a:pPr algn="r"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i="1" kern="1200" noProof="0" dirty="0"/>
              <a:t>Ivan Martina</a:t>
            </a:r>
            <a:r>
              <a:rPr lang="it-IT" i="1" dirty="0"/>
              <a:t>š</a:t>
            </a:r>
          </a:p>
          <a:p>
            <a:endParaRPr lang="it-IT" dirty="0"/>
          </a:p>
          <a:p>
            <a:r>
              <a:rPr lang="it-IT" dirty="0"/>
              <a:t>«A Fiume i francobolli servirono persino a pagare </a:t>
            </a:r>
            <a:br>
              <a:rPr lang="it-IT" dirty="0"/>
            </a:br>
            <a:r>
              <a:rPr lang="it-IT" dirty="0"/>
              <a:t>gli stipendi degli impiegati</a:t>
            </a:r>
          </a:p>
          <a:p>
            <a:r>
              <a:rPr lang="it-IT" dirty="0"/>
              <a:t>statali. Non sono soltanto belli, perché realizzati </a:t>
            </a:r>
            <a:br>
              <a:rPr lang="it-IT" dirty="0"/>
            </a:br>
            <a:r>
              <a:rPr lang="it-IT" dirty="0"/>
              <a:t>da artisti di valore, </a:t>
            </a:r>
            <a:br>
              <a:rPr lang="it-IT" dirty="0"/>
            </a:br>
            <a:r>
              <a:rPr lang="it-IT" dirty="0"/>
              <a:t>ma raccontano ciò che accadeva in quel periodo».</a:t>
            </a:r>
            <a:endParaRPr lang="it-IT" i="1" dirty="0"/>
          </a:p>
          <a:p>
            <a:pPr algn="r"/>
            <a:r>
              <a:rPr lang="it-IT" i="1" dirty="0"/>
              <a:t>Oliviero </a:t>
            </a:r>
            <a:r>
              <a:rPr lang="it-IT" i="1" dirty="0" err="1"/>
              <a:t>Emoroso</a:t>
            </a:r>
            <a:endParaRPr lang="it-IT" i="1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93C20DB5-CE5C-86E2-A5FE-C8D61E8599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4461" y="431507"/>
            <a:ext cx="3892020" cy="2919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543D690-1820-4394-E482-C6642268173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745" y="927077"/>
            <a:ext cx="3892019" cy="29190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9460A2F-6B0D-E754-8336-893E2109238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3290" y="3544285"/>
            <a:ext cx="3892019" cy="29190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77278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C8994-066B-C97D-8B67-D00FAD476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81C5E28-5A46-3DC6-8AD9-09D87F2BD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1656C01C-82EF-49EE-5C8B-71EDBF469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La copertura mediatica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A1B8BD1-E462-0178-CD28-8988ED580EB2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dirty="0"/>
              <a:t>La stampa e la televisione locali (</a:t>
            </a:r>
            <a:r>
              <a:rPr lang="it-IT" i="1" dirty="0"/>
              <a:t>La Voce del popolo</a:t>
            </a:r>
            <a:r>
              <a:rPr lang="it-IT" dirty="0"/>
              <a:t>, </a:t>
            </a:r>
            <a:r>
              <a:rPr lang="it-IT" i="1" dirty="0"/>
              <a:t>Novi List</a:t>
            </a:r>
            <a:r>
              <a:rPr lang="it-IT" dirty="0"/>
              <a:t>, </a:t>
            </a:r>
            <a:r>
              <a:rPr lang="it-IT" i="1" dirty="0"/>
              <a:t>Kanal </a:t>
            </a:r>
            <a:r>
              <a:rPr lang="it-IT" i="1" dirty="0" err="1"/>
              <a:t>Ri</a:t>
            </a:r>
            <a:r>
              <a:rPr lang="it-IT" dirty="0"/>
              <a:t>, ecc.) hanno dedicato ampi spazi all’evento.</a:t>
            </a:r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r>
              <a:rPr lang="it-IT" dirty="0"/>
              <a:t>In Italia, ne hanno dato notizia </a:t>
            </a:r>
            <a:r>
              <a:rPr lang="it-IT" i="1" dirty="0"/>
              <a:t>Vaccari news</a:t>
            </a:r>
            <a:r>
              <a:rPr lang="it-IT" dirty="0"/>
              <a:t> e arcipelagoadriatico.it.</a:t>
            </a:r>
            <a:endParaRPr lang="it-IT" noProof="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A52A172F-4BCB-5AA2-4E1A-B689347F25D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26704">
            <a:off x="597637" y="3022812"/>
            <a:ext cx="4789043" cy="30445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F600EFD5-094B-E43A-9B99-7F67FC1E994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512" y="618076"/>
            <a:ext cx="5014081" cy="28109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A8A1062-5E41-244C-7855-21145DC1120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0272">
            <a:off x="4204584" y="1560313"/>
            <a:ext cx="3259474" cy="47731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3139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90E58-92AD-4F39-73CC-84EE7F38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FCD35441-7A8D-154B-0DC3-5A41F45C6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8599" y="237744"/>
            <a:ext cx="7696201" cy="63825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8616C464-5D4A-1BA9-6D07-FE9927305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7250" y="438912"/>
            <a:ext cx="3144774" cy="1645920"/>
          </a:xfrm>
        </p:spPr>
        <p:txBody>
          <a:bodyPr rtlCol="0" anchor="b">
            <a:normAutofit/>
          </a:bodyPr>
          <a:lstStyle/>
          <a:p>
            <a:r>
              <a:rPr lang="it-IT" noProof="0" dirty="0"/>
              <a:t>L’annullo speciale e la busta-ricordo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7243731-D965-6972-1BE8-6D653A211255}"/>
              </a:ext>
            </a:extLst>
          </p:cNvPr>
          <p:cNvSpPr txBox="1"/>
          <p:nvPr/>
        </p:nvSpPr>
        <p:spPr>
          <a:xfrm>
            <a:off x="8477250" y="2386584"/>
            <a:ext cx="3144774" cy="3511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 dirty="0"/>
              <a:t>Solo per la giornata del 5.9.2026, l’ufficio postale situato nel centralissimo </a:t>
            </a:r>
            <a:r>
              <a:rPr lang="it-IT" b="1" dirty="0" err="1"/>
              <a:t>Korzo</a:t>
            </a:r>
            <a:r>
              <a:rPr lang="it-IT" b="1" dirty="0"/>
              <a:t>/Corso</a:t>
            </a:r>
            <a:r>
              <a:rPr lang="it-IT" dirty="0"/>
              <a:t> ha applicato, su richiesta, questo speciale annullo al posto dei consueti codici. </a:t>
            </a:r>
            <a:br>
              <a:rPr lang="it-IT" dirty="0"/>
            </a:br>
            <a:r>
              <a:rPr lang="it-IT" dirty="0"/>
              <a:t>Sono state approntate anche buste-ricordo dedicate alla mostra.</a:t>
            </a:r>
            <a:endParaRPr lang="it-IT" noProof="0" dirty="0"/>
          </a:p>
          <a:p>
            <a:pPr>
              <a:spcBef>
                <a:spcPts val="800"/>
              </a:spcBef>
              <a:buClr>
                <a:schemeClr val="tx1">
                  <a:lumMod val="85000"/>
                  <a:lumOff val="15000"/>
                </a:schemeClr>
              </a:buClr>
            </a:pPr>
            <a:endParaRPr lang="it-IT" noProof="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7BD3B09D-10AE-FE45-6C5A-C243C588AC4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2683" y="665018"/>
            <a:ext cx="3908032" cy="55279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0347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0AD87D-45D9-8321-9D1C-7C83257C6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E45CD5B6-0997-FC64-C151-1125DA068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-839"/>
            <a:ext cx="12191980" cy="6858000"/>
          </a:xfrm>
          <a:prstGeom prst="rect">
            <a:avLst/>
          </a:prstGeom>
        </p:spPr>
      </p:pic>
      <p:sp>
        <p:nvSpPr>
          <p:cNvPr id="89" name="Rettangolo 88">
            <a:extLst>
              <a:ext uri="{FF2B5EF4-FFF2-40B4-BE49-F238E27FC236}">
                <a16:creationId xmlns:a16="http://schemas.microsoft.com/office/drawing/2014/main" id="{E4D01586-E5A6-39E2-8612-4AA096D48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it-IT" noProof="0" dirty="0"/>
          </a:p>
        </p:txBody>
      </p:sp>
      <p:sp>
        <p:nvSpPr>
          <p:cNvPr id="91" name="Rettangolo 90">
            <a:extLst>
              <a:ext uri="{FF2B5EF4-FFF2-40B4-BE49-F238E27FC236}">
                <a16:creationId xmlns:a16="http://schemas.microsoft.com/office/drawing/2014/main" id="{9EE8D806-A0C5-12C2-DF7D-8A2FFC1F3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  <p:txBody>
          <a:bodyPr/>
          <a:lstStyle/>
          <a:p>
            <a:endParaRPr lang="it-IT" noProof="0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30EB53E-EF8F-33BA-9ABF-F225DE3FA8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519822"/>
            <a:ext cx="4775075" cy="1630907"/>
          </a:xfrm>
        </p:spPr>
        <p:txBody>
          <a:bodyPr rtlCol="0">
            <a:normAutofit/>
          </a:bodyPr>
          <a:lstStyle/>
          <a:p>
            <a:r>
              <a:rPr lang="it-IT" sz="4400" noProof="0" dirty="0">
                <a:solidFill>
                  <a:schemeClr val="tx1"/>
                </a:solidFill>
              </a:rPr>
              <a:t>… grazie per l’attenzione!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C222C62-CD82-E8E6-4EFA-C8A576B3FA9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3132" y="705480"/>
            <a:ext cx="3711057" cy="544536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456443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Savon">
      <a:majorFont>
        <a:latin typeface="Avenir Next LT Pro 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venir Next LT Pro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5936_TF56219246.potx" id="{DB0EE972-A192-4D7B-B8C6-7DA311D4DF12}" vid="{EE4C72A3-AD2A-405E-A70B-7350983F7A8F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5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6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7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8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9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0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1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2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3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4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5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6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7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8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19.xml><?xml version="1.0" encoding="utf-8"?>
<a:themeOverride xmlns:a="http://schemas.openxmlformats.org/drawingml/2006/main">
  <a:clrScheme name="Blue">
    <a:dk1>
      <a:sysClr val="windowText" lastClr="000000"/>
    </a:dk1>
    <a:lt1>
      <a:sysClr val="window" lastClr="FFFFFF"/>
    </a:lt1>
    <a:dk2>
      <a:srgbClr val="17406D"/>
    </a:dk2>
    <a:lt2>
      <a:srgbClr val="DBEF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4F055B-D391-44D3-A87A-BCD07BD5A3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75FBC4-9D33-46BE-911D-419763BA9AF9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26DBD101-FC0A-4B21-82B0-57CAA7AEEC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{A0548F1C-C763-46C2-ABFE-F844D6B59991}TF993b3720-55e5-4d3e-ae7c-1ec77a73f5a4ae6ec5de_win32-c86e5794a37d</Template>
  <TotalTime>1002</TotalTime>
  <Words>858</Words>
  <Application>Microsoft Office PowerPoint</Application>
  <PresentationFormat>Widescreen</PresentationFormat>
  <Paragraphs>92</Paragraphs>
  <Slides>19</Slides>
  <Notes>19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5" baseType="lpstr">
      <vt:lpstr>Arial</vt:lpstr>
      <vt:lpstr>Avenir Next LT Pro</vt:lpstr>
      <vt:lpstr>Avenir Next LT Pro Light</vt:lpstr>
      <vt:lpstr>Calibri</vt:lpstr>
      <vt:lpstr>Garamond</vt:lpstr>
      <vt:lpstr>SavonVTI</vt:lpstr>
      <vt:lpstr>I francobolli  di fiume  a fiume</vt:lpstr>
      <vt:lpstr>Una sinergia vincente</vt:lpstr>
      <vt:lpstr>Una mostra  che parla a tutti</vt:lpstr>
      <vt:lpstr>La location</vt:lpstr>
      <vt:lpstr>Quadri  (e numeri)  di un’esposizione</vt:lpstr>
      <vt:lpstr>Gli highlight</vt:lpstr>
      <vt:lpstr>Gli highlight</vt:lpstr>
      <vt:lpstr>Gli highlight</vt:lpstr>
      <vt:lpstr>Gli highlight</vt:lpstr>
      <vt:lpstr>Gli highlight</vt:lpstr>
      <vt:lpstr>Gli highlight</vt:lpstr>
      <vt:lpstr>Gli highlight</vt:lpstr>
      <vt:lpstr>Gli highlight</vt:lpstr>
      <vt:lpstr>Gli highlight</vt:lpstr>
      <vt:lpstr>Gli highlight</vt:lpstr>
      <vt:lpstr>L’inaugurazione. Fiume,  4 settembre 2026 </vt:lpstr>
      <vt:lpstr>La copertura mediatica</vt:lpstr>
      <vt:lpstr>L’annullo speciale e la busta-ricordo</vt:lpstr>
      <vt:lpstr>… grazie per l’attenzione!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Alberto Gerosa</dc:creator>
  <cp:lastModifiedBy>Alberto Gerosa</cp:lastModifiedBy>
  <cp:revision>4</cp:revision>
  <dcterms:created xsi:type="dcterms:W3CDTF">2026-09-11T15:55:01Z</dcterms:created>
  <dcterms:modified xsi:type="dcterms:W3CDTF">2026-09-12T18:16:03Z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