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82" r:id="rId2"/>
    <p:sldId id="285" r:id="rId3"/>
    <p:sldId id="283" r:id="rId4"/>
    <p:sldId id="284" r:id="rId5"/>
    <p:sldId id="289" r:id="rId6"/>
    <p:sldId id="288" r:id="rId7"/>
    <p:sldId id="294" r:id="rId8"/>
    <p:sldId id="256" r:id="rId9"/>
    <p:sldId id="287" r:id="rId10"/>
    <p:sldId id="258" r:id="rId11"/>
    <p:sldId id="281" r:id="rId12"/>
    <p:sldId id="277" r:id="rId13"/>
    <p:sldId id="291" r:id="rId14"/>
    <p:sldId id="290" r:id="rId15"/>
    <p:sldId id="259" r:id="rId16"/>
    <p:sldId id="293" r:id="rId17"/>
    <p:sldId id="295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524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969C7-1FC0-4EE4-4ECA-897CBD048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D6BACD5-F130-F8FC-4211-FC4CAF522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C05DC554-9089-0B78-C23D-CE943ACB7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1100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5506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a3a3c6b77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a3a3c6b77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3a3c6b77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a3a3c6b77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a3a3c6b77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a3a3c6b77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4827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4160F8F-A240-B2D0-093F-A214A20F7967}"/>
              </a:ext>
            </a:extLst>
          </p:cNvPr>
          <p:cNvSpPr txBox="1"/>
          <p:nvPr userDrawn="1"/>
        </p:nvSpPr>
        <p:spPr>
          <a:xfrm>
            <a:off x="314343" y="281428"/>
            <a:ext cx="8515311" cy="4580637"/>
          </a:xfrm>
          <a:prstGeom prst="rect">
            <a:avLst/>
          </a:prstGeom>
          <a:noFill/>
          <a:ln>
            <a:solidFill>
              <a:srgbClr val="DE2F17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088011B-811C-6DCB-85AE-960FED5FAF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email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27095" y="645698"/>
            <a:ext cx="6689808" cy="3852099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FF1CA52-E75E-68DA-BCF2-73CDE38A7E0F}"/>
              </a:ext>
            </a:extLst>
          </p:cNvPr>
          <p:cNvSpPr txBox="1"/>
          <p:nvPr/>
        </p:nvSpPr>
        <p:spPr>
          <a:xfrm>
            <a:off x="273152" y="4106925"/>
            <a:ext cx="33720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Giorgio Mastella</a:t>
            </a:r>
          </a:p>
          <a:p>
            <a:r>
              <a:rPr lang="it-IT" sz="1600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Congresso U.S.F.I. “Ritorno a Prato”</a:t>
            </a:r>
          </a:p>
          <a:p>
            <a:r>
              <a:rPr lang="it-IT" sz="1600" noProof="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Prato, 11-13 Settembre 2026 </a:t>
            </a:r>
          </a:p>
        </p:txBody>
      </p:sp>
      <p:pic>
        <p:nvPicPr>
          <p:cNvPr id="18" name="Google Shape;70;p16" title="8984E10B-CEDB-4399-92A6-330992645E37_1_105_c.jpeg">
            <a:extLst>
              <a:ext uri="{FF2B5EF4-FFF2-40B4-BE49-F238E27FC236}">
                <a16:creationId xmlns:a16="http://schemas.microsoft.com/office/drawing/2014/main" id="{E0CB7FC8-79DA-3BD6-9D90-6023F777B49E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9066" y="470450"/>
            <a:ext cx="3183467" cy="4202599"/>
          </a:xfrm>
          <a:prstGeom prst="rect">
            <a:avLst/>
          </a:prstGeom>
          <a:noFill/>
          <a:ln w="12700">
            <a:solidFill>
              <a:srgbClr val="DE2F17"/>
            </a:solidFill>
          </a:ln>
        </p:spPr>
      </p:pic>
    </p:spTree>
    <p:extLst>
      <p:ext uri="{BB962C8B-B14F-4D97-AF65-F5344CB8AC3E}">
        <p14:creationId xmlns:p14="http://schemas.microsoft.com/office/powerpoint/2010/main" val="2109034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>
            <a:extLst>
              <a:ext uri="{FF2B5EF4-FFF2-40B4-BE49-F238E27FC236}">
                <a16:creationId xmlns:a16="http://schemas.microsoft.com/office/drawing/2014/main" id="{F5BA2439-4B7D-D6B5-329A-EA72992F8D35}"/>
              </a:ext>
            </a:extLst>
          </p:cNvPr>
          <p:cNvSpPr txBox="1"/>
          <p:nvPr/>
        </p:nvSpPr>
        <p:spPr>
          <a:xfrm>
            <a:off x="645166" y="297905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Perché una mostra ?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4D948B0-E3DC-14D8-298E-9FE0D636334C}"/>
              </a:ext>
            </a:extLst>
          </p:cNvPr>
          <p:cNvSpPr txBox="1"/>
          <p:nvPr/>
        </p:nvSpPr>
        <p:spPr>
          <a:xfrm>
            <a:off x="789322" y="1249379"/>
            <a:ext cx="79263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Il successo di pubblico della precedente mostra olimpica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95EE8FC-59E3-F18F-0B00-90335DD461A2}"/>
              </a:ext>
            </a:extLst>
          </p:cNvPr>
          <p:cNvSpPr txBox="1"/>
          <p:nvPr/>
        </p:nvSpPr>
        <p:spPr>
          <a:xfrm>
            <a:off x="1065290" y="2044331"/>
            <a:ext cx="76503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 sezione filatelica della mostra olimpica è piaciuta !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B15FD7A-4C44-8DEF-518B-CF613BDED6D6}"/>
              </a:ext>
            </a:extLst>
          </p:cNvPr>
          <p:cNvSpPr txBox="1"/>
          <p:nvPr/>
        </p:nvSpPr>
        <p:spPr>
          <a:xfrm>
            <a:off x="1365972" y="2839283"/>
            <a:ext cx="73496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Un’associazione locale da rilanciare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4354DF8-397D-8F69-E304-1B2A27646E24}"/>
              </a:ext>
            </a:extLst>
          </p:cNvPr>
          <p:cNvSpPr txBox="1"/>
          <p:nvPr/>
        </p:nvSpPr>
        <p:spPr>
          <a:xfrm>
            <a:off x="1654295" y="3634235"/>
            <a:ext cx="70613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Tanto materiale disponibile su Padova e Provincia 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B936EF48-8415-A1A3-AE54-8E987A295F2E}"/>
              </a:ext>
            </a:extLst>
          </p:cNvPr>
          <p:cNvSpPr txBox="1"/>
          <p:nvPr/>
        </p:nvSpPr>
        <p:spPr>
          <a:xfrm rot="20573978">
            <a:off x="1893702" y="2144357"/>
            <a:ext cx="2829278" cy="307777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CON BUSTE E FRANCOBOLLI !</a:t>
            </a:r>
          </a:p>
        </p:txBody>
      </p:sp>
    </p:spTree>
    <p:extLst>
      <p:ext uri="{BB962C8B-B14F-4D97-AF65-F5344CB8AC3E}">
        <p14:creationId xmlns:p14="http://schemas.microsoft.com/office/powerpoint/2010/main" val="74769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6B74-246C-4A22-4CD9-ECD5179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F0BA364-4E7E-CB07-DBD1-550F10987103}"/>
              </a:ext>
            </a:extLst>
          </p:cNvPr>
          <p:cNvSpPr txBox="1"/>
          <p:nvPr/>
        </p:nvSpPr>
        <p:spPr>
          <a:xfrm>
            <a:off x="645166" y="297905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Lo scopo della mostra e come raggiungerlo 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68E2E4D1-4DE6-2C8E-5F41-9040BC157A7C}"/>
              </a:ext>
            </a:extLst>
          </p:cNvPr>
          <p:cNvSpPr txBox="1"/>
          <p:nvPr/>
        </p:nvSpPr>
        <p:spPr>
          <a:xfrm>
            <a:off x="976734" y="1041886"/>
            <a:ext cx="7184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Far (</a:t>
            </a:r>
            <a:r>
              <a:rPr lang="it-IT" sz="2700" b="1" dirty="0" err="1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ri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)scoprire la filatelia e la storia postale a un pubblico che non usa più la posta, tramite: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FE71010-6821-B712-7EEC-120121F24290}"/>
              </a:ext>
            </a:extLst>
          </p:cNvPr>
          <p:cNvSpPr txBox="1"/>
          <p:nvPr/>
        </p:nvSpPr>
        <p:spPr>
          <a:xfrm>
            <a:off x="1493658" y="2295254"/>
            <a:ext cx="76503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 linguaggio accessibile ai non addetti ai lavori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C813F67A-B65C-8BD7-79E2-08F914C32D12}"/>
              </a:ext>
            </a:extLst>
          </p:cNvPr>
          <p:cNvSpPr txBox="1"/>
          <p:nvPr/>
        </p:nvSpPr>
        <p:spPr>
          <a:xfrm>
            <a:off x="1493658" y="2803085"/>
            <a:ext cx="73496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 riferimenti alla storia ed alla cultura locale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843A194F-1B5C-61F5-D761-82481CCC3843}"/>
              </a:ext>
            </a:extLst>
          </p:cNvPr>
          <p:cNvSpPr txBox="1"/>
          <p:nvPr/>
        </p:nvSpPr>
        <p:spPr>
          <a:xfrm>
            <a:off x="1493658" y="3304229"/>
            <a:ext cx="73496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 materiali eterogenei (cataloghi, cartoline, arte…)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2B6401AB-5681-CE92-4648-700BF2415DE0}"/>
              </a:ext>
            </a:extLst>
          </p:cNvPr>
          <p:cNvSpPr txBox="1"/>
          <p:nvPr/>
        </p:nvSpPr>
        <p:spPr>
          <a:xfrm>
            <a:off x="1493657" y="3812060"/>
            <a:ext cx="70613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- …e un po’ di francobolli mondiali in regalo ! 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793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  <p:bldP spid="28" grpId="0"/>
      <p:bldP spid="30" grpId="0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311A37-8299-CB2B-6481-9F166749DD5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9442" y="1129911"/>
            <a:ext cx="4659697" cy="2634023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A4683571-B98D-3384-CF6E-B51BA9FC9D2C}"/>
              </a:ext>
            </a:extLst>
          </p:cNvPr>
          <p:cNvSpPr/>
          <p:nvPr/>
        </p:nvSpPr>
        <p:spPr>
          <a:xfrm>
            <a:off x="5019139" y="449189"/>
            <a:ext cx="3765419" cy="1527095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A9A0CA-0D1A-ECBF-3DB1-03AB387551A3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 gioco di squadra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Image 11">
            <a:extLst>
              <a:ext uri="{FF2B5EF4-FFF2-40B4-BE49-F238E27FC236}">
                <a16:creationId xmlns:a16="http://schemas.microsoft.com/office/drawing/2014/main" id="{06E0C724-BBD9-CE5A-49B9-C6F5193F25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39942" y="417904"/>
            <a:ext cx="1170024" cy="1471194"/>
          </a:xfrm>
          <a:prstGeom prst="rect">
            <a:avLst/>
          </a:prstGeom>
        </p:spPr>
      </p:pic>
      <p:pic>
        <p:nvPicPr>
          <p:cNvPr id="8" name="Image 11">
            <a:extLst>
              <a:ext uri="{FF2B5EF4-FFF2-40B4-BE49-F238E27FC236}">
                <a16:creationId xmlns:a16="http://schemas.microsoft.com/office/drawing/2014/main" id="{030B152E-AF85-7457-853F-AE02120619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1572" y="420274"/>
            <a:ext cx="1005637" cy="1468824"/>
          </a:xfrm>
          <a:prstGeom prst="rect">
            <a:avLst/>
          </a:prstGeom>
        </p:spPr>
      </p:pic>
      <p:pic>
        <p:nvPicPr>
          <p:cNvPr id="10" name="Image 11">
            <a:extLst>
              <a:ext uri="{FF2B5EF4-FFF2-40B4-BE49-F238E27FC236}">
                <a16:creationId xmlns:a16="http://schemas.microsoft.com/office/drawing/2014/main" id="{A7A8BCC2-176E-0207-E1B7-271D6D6B2DA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85240" y="594733"/>
            <a:ext cx="1369896" cy="1188197"/>
          </a:xfrm>
          <a:prstGeom prst="rect">
            <a:avLst/>
          </a:prstGeom>
        </p:spPr>
      </p:pic>
      <p:pic>
        <p:nvPicPr>
          <p:cNvPr id="23" name="Image 8">
            <a:extLst>
              <a:ext uri="{FF2B5EF4-FFF2-40B4-BE49-F238E27FC236}">
                <a16:creationId xmlns:a16="http://schemas.microsoft.com/office/drawing/2014/main" id="{A0E3E533-22C6-028A-46F0-E9C25DEFA75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169" y="3763934"/>
            <a:ext cx="4727776" cy="1059673"/>
          </a:xfrm>
          <a:prstGeom prst="rect">
            <a:avLst/>
          </a:prstGeom>
        </p:spPr>
      </p:pic>
      <p:pic>
        <p:nvPicPr>
          <p:cNvPr id="25" name="Image 9">
            <a:extLst>
              <a:ext uri="{FF2B5EF4-FFF2-40B4-BE49-F238E27FC236}">
                <a16:creationId xmlns:a16="http://schemas.microsoft.com/office/drawing/2014/main" id="{93C01A3B-C9D7-46CA-AF4B-E9481E2C8BA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4305" y="2289100"/>
            <a:ext cx="2560169" cy="116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8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DCC0A56D-FF26-AFFD-6B79-3160213046B2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 contenuti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789776E-F3CF-2D40-758D-9950F9F931A0}"/>
              </a:ext>
            </a:extLst>
          </p:cNvPr>
          <p:cNvSpPr txBox="1"/>
          <p:nvPr/>
        </p:nvSpPr>
        <p:spPr>
          <a:xfrm>
            <a:off x="418470" y="1127611"/>
            <a:ext cx="81920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Cos’è la posta? </a:t>
            </a:r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tipi di oggetti, tipi di invii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B46E253-ABF2-B8D4-7BED-287894A3BF77}"/>
              </a:ext>
            </a:extLst>
          </p:cNvPr>
          <p:cNvSpPr txBox="1"/>
          <p:nvPr/>
        </p:nvSpPr>
        <p:spPr>
          <a:xfrm>
            <a:off x="705341" y="1635442"/>
            <a:ext cx="819209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L’invenzione della 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fotografia, </a:t>
            </a:r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l’introduzione della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cartolina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DD89CB1-B46E-7E28-E6E1-FCBE9464381D}"/>
              </a:ext>
            </a:extLst>
          </p:cNvPr>
          <p:cNvSpPr txBox="1"/>
          <p:nvPr/>
        </p:nvSpPr>
        <p:spPr>
          <a:xfrm>
            <a:off x="992212" y="2143273"/>
            <a:ext cx="761835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Il Patrimonio UNESCO</a:t>
            </a:r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altri tesori di Padova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764D089-FFD5-49DA-A234-DEEB9161666F}"/>
              </a:ext>
            </a:extLst>
          </p:cNvPr>
          <p:cNvSpPr txBox="1"/>
          <p:nvPr/>
        </p:nvSpPr>
        <p:spPr>
          <a:xfrm>
            <a:off x="1279084" y="2651104"/>
            <a:ext cx="733148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 francobolli per 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Sant’Antonio</a:t>
            </a:r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(1931, 1995)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5CCE2C4-6A3B-7303-C66A-6DE6C75E4CF8}"/>
              </a:ext>
            </a:extLst>
          </p:cNvPr>
          <p:cNvSpPr txBox="1"/>
          <p:nvPr/>
        </p:nvSpPr>
        <p:spPr>
          <a:xfrm>
            <a:off x="1565954" y="3158935"/>
            <a:ext cx="704461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Caro Sant’Antonio e la posta del Messaggero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D951A2C-CB89-9447-99FB-FDCFCD6A8E74}"/>
              </a:ext>
            </a:extLst>
          </p:cNvPr>
          <p:cNvSpPr txBox="1"/>
          <p:nvPr/>
        </p:nvSpPr>
        <p:spPr>
          <a:xfrm>
            <a:off x="1763178" y="3666766"/>
            <a:ext cx="68473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 posta in 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ferrovia</a:t>
            </a:r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ed in </a:t>
            </a:r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fiera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0378EC77-FBC3-CDBC-2FF8-EB3220F0492A}"/>
              </a:ext>
            </a:extLst>
          </p:cNvPr>
          <p:cNvSpPr txBox="1"/>
          <p:nvPr/>
        </p:nvSpPr>
        <p:spPr>
          <a:xfrm>
            <a:off x="2041084" y="4174597"/>
            <a:ext cx="65694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Uno sguardo alla Provincia</a:t>
            </a:r>
          </a:p>
        </p:txBody>
      </p:sp>
    </p:spTree>
    <p:extLst>
      <p:ext uri="{BB962C8B-B14F-4D97-AF65-F5344CB8AC3E}">
        <p14:creationId xmlns:p14="http://schemas.microsoft.com/office/powerpoint/2010/main" val="380508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06B3F-AD17-FC00-38F8-F523EACF0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B6CE9BB2-AE8F-A189-6AC6-CD4D0AD6D5C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60241" y="310650"/>
            <a:ext cx="6484136" cy="4522200"/>
          </a:xfrm>
          <a:prstGeom prst="rect">
            <a:avLst/>
          </a:prstGeom>
          <a:ln w="22225">
            <a:solidFill>
              <a:srgbClr val="DE2F17"/>
            </a:solidFill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8A504F8-D67A-34BC-15E9-41A74F5750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826" y="1454415"/>
            <a:ext cx="2553139" cy="2096481"/>
          </a:xfrm>
          <a:prstGeom prst="rect">
            <a:avLst/>
          </a:prstGeom>
        </p:spPr>
      </p:pic>
      <p:pic>
        <p:nvPicPr>
          <p:cNvPr id="5" name="Immagine 4" descr="Bandiera d'Italia">
            <a:extLst>
              <a:ext uri="{FF2B5EF4-FFF2-40B4-BE49-F238E27FC236}">
                <a16:creationId xmlns:a16="http://schemas.microsoft.com/office/drawing/2014/main" id="{5846542F-FE57-71C0-7AD0-87313AAA1C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6168" y="557023"/>
            <a:ext cx="1066422" cy="710948"/>
          </a:xfrm>
          <a:prstGeom prst="rect">
            <a:avLst/>
          </a:prstGeom>
        </p:spPr>
      </p:pic>
      <p:pic>
        <p:nvPicPr>
          <p:cNvPr id="7" name="Immagine 6" descr="Drapeau de la France">
            <a:extLst>
              <a:ext uri="{FF2B5EF4-FFF2-40B4-BE49-F238E27FC236}">
                <a16:creationId xmlns:a16="http://schemas.microsoft.com/office/drawing/2014/main" id="{41BFF55F-9C30-349A-9CC8-8FB5FB3D53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879" y="646460"/>
            <a:ext cx="1066422" cy="710948"/>
          </a:xfrm>
          <a:prstGeom prst="rect">
            <a:avLst/>
          </a:prstGeom>
        </p:spPr>
      </p:pic>
      <p:pic>
        <p:nvPicPr>
          <p:cNvPr id="9" name="Immagine 8" descr="Flag of the United Kingdom">
            <a:extLst>
              <a:ext uri="{FF2B5EF4-FFF2-40B4-BE49-F238E27FC236}">
                <a16:creationId xmlns:a16="http://schemas.microsoft.com/office/drawing/2014/main" id="{E62DC59A-C9F0-933D-24D9-5B2465DD9CE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352" y="527058"/>
            <a:ext cx="1421896" cy="710948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F7A6675-4AA1-0F2D-7359-4888BD3D7B1E}"/>
              </a:ext>
            </a:extLst>
          </p:cNvPr>
          <p:cNvSpPr txBox="1"/>
          <p:nvPr/>
        </p:nvSpPr>
        <p:spPr>
          <a:xfrm rot="20573978">
            <a:off x="2427136" y="2570140"/>
            <a:ext cx="2553139" cy="307777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OGGETTO ORIGINALE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6B009B4-57E9-661C-E754-B53A4D46AEA5}"/>
              </a:ext>
            </a:extLst>
          </p:cNvPr>
          <p:cNvSpPr txBox="1"/>
          <p:nvPr/>
        </p:nvSpPr>
        <p:spPr>
          <a:xfrm rot="20573978">
            <a:off x="6092487" y="1724562"/>
            <a:ext cx="1883721" cy="307777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INGRANDIMENTO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4BCBC0F-2E74-0F5C-334E-D9B9EB0B7CB3}"/>
              </a:ext>
            </a:extLst>
          </p:cNvPr>
          <p:cNvSpPr txBox="1"/>
          <p:nvPr/>
        </p:nvSpPr>
        <p:spPr>
          <a:xfrm rot="20782655">
            <a:off x="2670066" y="4000164"/>
            <a:ext cx="2525144" cy="523220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RIFERIMENTO ALLA </a:t>
            </a:r>
          </a:p>
          <a:p>
            <a:pPr algn="ctr"/>
            <a:r>
              <a:rPr lang="en-GB" dirty="0"/>
              <a:t>STORIA LOCALE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6830543-22C8-15C5-118C-D70286C4560E}"/>
              </a:ext>
            </a:extLst>
          </p:cNvPr>
          <p:cNvSpPr txBox="1"/>
          <p:nvPr/>
        </p:nvSpPr>
        <p:spPr>
          <a:xfrm>
            <a:off x="6342599" y="3198337"/>
            <a:ext cx="1731077" cy="523220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SPIEGAZIONE</a:t>
            </a:r>
          </a:p>
          <a:p>
            <a:pPr algn="ctr"/>
            <a:r>
              <a:rPr lang="en-GB" dirty="0"/>
              <a:t>SULL’ANNULLO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FF01A48-D5EA-B098-2216-F812E2480B5B}"/>
              </a:ext>
            </a:extLst>
          </p:cNvPr>
          <p:cNvSpPr txBox="1"/>
          <p:nvPr/>
        </p:nvSpPr>
        <p:spPr>
          <a:xfrm>
            <a:off x="3789460" y="307430"/>
            <a:ext cx="2553139" cy="307777"/>
          </a:xfrm>
          <a:prstGeom prst="rect">
            <a:avLst/>
          </a:prstGeom>
          <a:solidFill>
            <a:schemeClr val="lt1"/>
          </a:solidFill>
          <a:ln>
            <a:solidFill>
              <a:srgbClr val="DE2F1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SPIEGAZIONE GENERALE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5E37C7A4-5A8D-6C28-346F-F21182507D79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 fogli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16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C5E2E85-DD6D-A660-5562-8E1C575FEA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23733" y="395110"/>
            <a:ext cx="5068711" cy="429379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A50883F-F51C-8919-4F87-0E021DB9A49D}"/>
              </a:ext>
            </a:extLst>
          </p:cNvPr>
          <p:cNvSpPr txBox="1"/>
          <p:nvPr/>
        </p:nvSpPr>
        <p:spPr>
          <a:xfrm>
            <a:off x="521596" y="264953"/>
            <a:ext cx="784804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Più di 150 fogli,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decine di oggetti</a:t>
            </a:r>
          </a:p>
          <a:p>
            <a:endParaRPr lang="it-IT" sz="3200" b="1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Arte, architettura,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devozione,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infrastrutture, 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manifestazioni, …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99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F06CECED-30A7-487F-B509-4AE56F0E8782_1_105_c.jpe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3670" y="373690"/>
            <a:ext cx="3603811" cy="4401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67B9DB0-08E4-A4A2-D051-EA50BB13DEC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5481" y="849728"/>
            <a:ext cx="5074024" cy="3952528"/>
          </a:xfrm>
          <a:prstGeom prst="rect">
            <a:avLst/>
          </a:prstGeom>
          <a:ln>
            <a:solidFill>
              <a:srgbClr val="DE2F17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183BE74-CF84-0307-A6EE-E4D98FAECF60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Il materiale non filatelico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5F0502A-153C-C4A7-00F7-CCC62D0603C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7789" y="555813"/>
            <a:ext cx="6231525" cy="4031873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AEAAD297-970A-8D5B-C9A4-8C877BBFB171}"/>
              </a:ext>
            </a:extLst>
          </p:cNvPr>
          <p:cNvSpPr txBox="1"/>
          <p:nvPr/>
        </p:nvSpPr>
        <p:spPr>
          <a:xfrm>
            <a:off x="308236" y="264953"/>
            <a:ext cx="784804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La cartolina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 ieri e la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Cappella </a:t>
            </a:r>
          </a:p>
          <a:p>
            <a:r>
              <a:rPr lang="it-IT" sz="3200" b="1" dirty="0" err="1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Ovetari</a:t>
            </a:r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oggi: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Mantegna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prima e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dopo le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bombe del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1944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658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id="{02D73188-D5A2-9A13-5820-B6F57F782475}"/>
              </a:ext>
            </a:extLst>
          </p:cNvPr>
          <p:cNvGrpSpPr/>
          <p:nvPr/>
        </p:nvGrpSpPr>
        <p:grpSpPr>
          <a:xfrm>
            <a:off x="2946399" y="556770"/>
            <a:ext cx="5786035" cy="4029959"/>
            <a:chOff x="1315805" y="262915"/>
            <a:chExt cx="6512390" cy="4486138"/>
          </a:xfrm>
        </p:grpSpPr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68E539F4-7158-38C2-23DB-A0FEB1CD3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5805" y="262915"/>
              <a:ext cx="6512390" cy="448613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5C7E041F-9F37-4953-4317-4B943D28EC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1912" y="2784751"/>
              <a:ext cx="2704808" cy="177454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430BBF7-293D-B95A-3406-62F9D8061284}"/>
              </a:ext>
            </a:extLst>
          </p:cNvPr>
          <p:cNvSpPr txBox="1"/>
          <p:nvPr/>
        </p:nvSpPr>
        <p:spPr>
          <a:xfrm>
            <a:off x="411565" y="328681"/>
            <a:ext cx="25348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Giusto De’</a:t>
            </a:r>
          </a:p>
          <a:p>
            <a:r>
              <a:rPr lang="it-IT" sz="3200" b="1" dirty="0" err="1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Menabuoi</a:t>
            </a:r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il battistero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del Duomo…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 le targhette!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DC3B5F7-7154-CB43-F111-FE6CD72BE45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66" y="2812524"/>
            <a:ext cx="1647508" cy="701827"/>
          </a:xfrm>
          <a:prstGeom prst="rect">
            <a:avLst/>
          </a:prstGeom>
          <a:ln>
            <a:solidFill>
              <a:srgbClr val="DE2F17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0F2C1C8-26E9-D3B3-82AD-12476296323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2645" y="3111315"/>
            <a:ext cx="1647508" cy="753383"/>
          </a:xfrm>
          <a:prstGeom prst="rect">
            <a:avLst/>
          </a:prstGeom>
          <a:ln>
            <a:solidFill>
              <a:srgbClr val="DE2F17"/>
            </a:solidFill>
          </a:ln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5C173DE-8FFC-E15B-C315-1300359E22D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65" y="3619221"/>
            <a:ext cx="1647509" cy="757188"/>
          </a:xfrm>
          <a:prstGeom prst="rect">
            <a:avLst/>
          </a:prstGeom>
          <a:ln>
            <a:solidFill>
              <a:srgbClr val="DE2F17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2FA426B-4BB3-8A72-A90D-0CBC04D0FD7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2645" y="3955104"/>
            <a:ext cx="1647508" cy="716854"/>
          </a:xfrm>
          <a:prstGeom prst="rect">
            <a:avLst/>
          </a:prstGeom>
          <a:ln>
            <a:solidFill>
              <a:srgbClr val="DE2F17"/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FF3C99E-C1D0-B8A8-B724-F4A13DBBA48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2088" y="4039273"/>
            <a:ext cx="1647509" cy="775545"/>
          </a:xfrm>
          <a:prstGeom prst="rect">
            <a:avLst/>
          </a:prstGeom>
          <a:ln>
            <a:solidFill>
              <a:srgbClr val="DE2F17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101;p22" title="27615D2B-B763-4E81-A52C-8232A1321483_1_105_c.jpeg">
            <a:extLst>
              <a:ext uri="{FF2B5EF4-FFF2-40B4-BE49-F238E27FC236}">
                <a16:creationId xmlns:a16="http://schemas.microsoft.com/office/drawing/2014/main" id="{4121A99A-C60D-E4E4-504F-6CC1BA3CE76C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18079" y="415737"/>
            <a:ext cx="6319521" cy="43990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6F323E8-04ED-D65F-2A57-91656F2340CB}"/>
              </a:ext>
            </a:extLst>
          </p:cNvPr>
          <p:cNvSpPr txBox="1"/>
          <p:nvPr/>
        </p:nvSpPr>
        <p:spPr>
          <a:xfrm>
            <a:off x="411566" y="328681"/>
            <a:ext cx="24433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Audiovisivi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 filmati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sul Liviano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 sul 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patrimonio</a:t>
            </a: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UNESCO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2355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4" title="AB9F10E5-F575-4720-BE1D-A578AE9BFB99_1_105_c.jpeg"/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4960" y="360680"/>
            <a:ext cx="5882641" cy="445516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25F5CF6-E758-E9B6-BA42-B0DBA145E8D7}"/>
              </a:ext>
            </a:extLst>
          </p:cNvPr>
          <p:cNvSpPr txBox="1"/>
          <p:nvPr/>
        </p:nvSpPr>
        <p:spPr>
          <a:xfrm>
            <a:off x="411566" y="328681"/>
            <a:ext cx="24433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Visite di gruppo per associazioni culturali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3;p32" title="CEA529EA-E0A1-4C6D-9AC5-5CC4AA6389A4_1_105_c.jpeg">
            <a:extLst>
              <a:ext uri="{FF2B5EF4-FFF2-40B4-BE49-F238E27FC236}">
                <a16:creationId xmlns:a16="http://schemas.microsoft.com/office/drawing/2014/main" id="{20016F45-3FAF-22AA-DCDE-181E588EC284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521" y="428214"/>
            <a:ext cx="5680636" cy="43469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0FBD3E40-AD0A-20E6-22BD-77B886E9CA08}"/>
              </a:ext>
            </a:extLst>
          </p:cNvPr>
          <p:cNvSpPr txBox="1"/>
          <p:nvPr/>
        </p:nvSpPr>
        <p:spPr>
          <a:xfrm>
            <a:off x="411566" y="328681"/>
            <a:ext cx="24433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 pubblico vario e attento</a:t>
            </a:r>
          </a:p>
          <a:p>
            <a:endParaRPr lang="it-IT" sz="3200" b="1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90 minuti di visita media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013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DEB87971-A264-A248-665C-1F5399DAAF67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Gli omaggi !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0" name="Google Shape;60;p14" title="21164A51-0F71-4DCB-8954-83B45116FBE3_1_105_c.jpeg">
            <a:extLst>
              <a:ext uri="{FF2B5EF4-FFF2-40B4-BE49-F238E27FC236}">
                <a16:creationId xmlns:a16="http://schemas.microsoft.com/office/drawing/2014/main" id="{5E820E2D-8255-576F-EE7D-242D3BB84CE2}"/>
              </a:ext>
            </a:extLst>
          </p:cNvPr>
          <p:cNvPicPr preferRelativeResize="0"/>
          <p:nvPr/>
        </p:nvPicPr>
        <p:blipFill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2006" y="435921"/>
            <a:ext cx="3278457" cy="4271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75;p17" title="A93EC3C4-F374-47E2-BC32-77ECE39FF70B_1_105_c.jpeg">
            <a:extLst>
              <a:ext uri="{FF2B5EF4-FFF2-40B4-BE49-F238E27FC236}">
                <a16:creationId xmlns:a16="http://schemas.microsoft.com/office/drawing/2014/main" id="{B9368359-3904-D109-A499-92483A9B6971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6978" y="1309511"/>
            <a:ext cx="3834134" cy="33980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39821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8E87B41C-B3BC-DD19-343F-72473B486941}"/>
              </a:ext>
            </a:extLst>
          </p:cNvPr>
          <p:cNvSpPr txBox="1"/>
          <p:nvPr/>
        </p:nvSpPr>
        <p:spPr>
          <a:xfrm>
            <a:off x="521596" y="264953"/>
            <a:ext cx="78480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B0F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 prossimi passi</a:t>
            </a:r>
            <a:endParaRPr lang="it-IT" sz="3200" dirty="0">
              <a:solidFill>
                <a:srgbClr val="00B0F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C1838A0-0D77-5A1A-C38F-750916412C84}"/>
              </a:ext>
            </a:extLst>
          </p:cNvPr>
          <p:cNvSpPr txBox="1"/>
          <p:nvPr/>
        </p:nvSpPr>
        <p:spPr>
          <a:xfrm>
            <a:off x="898178" y="1655783"/>
            <a:ext cx="79263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Far conoscere il format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0E0A61C-1E53-B31B-05CF-1ABDE8FA5422}"/>
              </a:ext>
            </a:extLst>
          </p:cNvPr>
          <p:cNvSpPr txBox="1"/>
          <p:nvPr/>
        </p:nvSpPr>
        <p:spPr>
          <a:xfrm>
            <a:off x="1174146" y="2450735"/>
            <a:ext cx="76503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Portare la mostra in altre sedi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ED1B93-290F-89EF-9C70-07213E870632}"/>
              </a:ext>
            </a:extLst>
          </p:cNvPr>
          <p:cNvSpPr txBox="1"/>
          <p:nvPr/>
        </p:nvSpPr>
        <p:spPr>
          <a:xfrm>
            <a:off x="1474828" y="3245687"/>
            <a:ext cx="73496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700" b="1" dirty="0">
                <a:solidFill>
                  <a:srgbClr val="C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Pubblicare (almeno) il PDF</a:t>
            </a:r>
            <a:endParaRPr lang="it-IT" sz="2700" dirty="0">
              <a:solidFill>
                <a:srgbClr val="C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Google Shape;86;p19" title="CF37EF9B-7259-4549-B8A5-DD0855C6DE1F_1_105_c.jpeg">
            <a:extLst>
              <a:ext uri="{FF2B5EF4-FFF2-40B4-BE49-F238E27FC236}">
                <a16:creationId xmlns:a16="http://schemas.microsoft.com/office/drawing/2014/main" id="{13C716CB-A772-B0A1-C2B9-756E745DA4AB}"/>
              </a:ext>
            </a:extLst>
          </p:cNvPr>
          <p:cNvPicPr preferRelativeResize="0"/>
          <p:nvPr/>
        </p:nvPicPr>
        <p:blipFill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63822" y="413375"/>
            <a:ext cx="3251809" cy="4339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300D4B5-8208-BA56-1702-6202066EF0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9004" y="296901"/>
            <a:ext cx="2966334" cy="454969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FBFBD2-5E0D-CF6A-0DEC-4C80BB91DF5E}"/>
              </a:ext>
            </a:extLst>
          </p:cNvPr>
          <p:cNvSpPr txBox="1"/>
          <p:nvPr/>
        </p:nvSpPr>
        <p:spPr>
          <a:xfrm>
            <a:off x="479777" y="429752"/>
            <a:ext cx="5040489" cy="4283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it-IT" sz="2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Campodoro, 26 marzo 1917 per Torino</a:t>
            </a:r>
          </a:p>
          <a:p>
            <a:pPr>
              <a:lnSpc>
                <a:spcPct val="125000"/>
              </a:lnSpc>
            </a:pPr>
            <a:endParaRPr lang="it-IT" sz="2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2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Carissima, eccoti la più bella fotografia del paese. Laggiù in fondo, a sinistra della casa che ti vedi di fronte, vi è il nostro ufficio. </a:t>
            </a:r>
          </a:p>
          <a:p>
            <a:pPr>
              <a:lnSpc>
                <a:spcPct val="125000"/>
              </a:lnSpc>
            </a:pPr>
            <a:endParaRPr lang="it-IT" sz="2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2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La prima casa grande a destra è l’albergo del paese; e dove noi giochiamo al pallone è dove son le piante. </a:t>
            </a:r>
          </a:p>
          <a:p>
            <a:pPr>
              <a:lnSpc>
                <a:spcPct val="125000"/>
              </a:lnSpc>
            </a:pPr>
            <a:endParaRPr lang="it-IT" sz="2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2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Baci cari dal Nino. </a:t>
            </a:r>
          </a:p>
        </p:txBody>
      </p:sp>
    </p:spTree>
    <p:extLst>
      <p:ext uri="{BB962C8B-B14F-4D97-AF65-F5344CB8AC3E}">
        <p14:creationId xmlns:p14="http://schemas.microsoft.com/office/powerpoint/2010/main" val="148353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9D14478-CCF6-9581-D65E-430DDFB8644E}"/>
              </a:ext>
            </a:extLst>
          </p:cNvPr>
          <p:cNvSpPr txBox="1"/>
          <p:nvPr/>
        </p:nvSpPr>
        <p:spPr>
          <a:xfrm>
            <a:off x="476518" y="1730451"/>
            <a:ext cx="8190963" cy="2957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Materiali di allestimento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: Alliance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Française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 di Padova, Associazione Filatelica Veneta, Provincia di Padova, Comune di Padova, </a:t>
            </a:r>
          </a:p>
          <a:p>
            <a:pPr>
              <a:lnSpc>
                <a:spcPct val="125000"/>
              </a:lnSpc>
            </a:pP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RC Sistemi Audiovisivi, Alberto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Vezzalini</a:t>
            </a:r>
            <a:endParaRPr lang="it-IT" sz="1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Materiali esposti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: Carlo Baldi, Franco Cisotto, Aristide Donà, Claudio Fruscalzo, Pierluigi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Marazzato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Giorgio Mastella, Giampaolo Perin, </a:t>
            </a:r>
          </a:p>
          <a:p>
            <a:pPr>
              <a:lnSpc>
                <a:spcPct val="125000"/>
              </a:lnSpc>
            </a:pP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Paolo Stocco; collezioni Leonardo Allegretta, Giusto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Clavò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Giorgio e Stefano Fauro, Maria Teresa Mastella; Associazione Filatelica Veneta, </a:t>
            </a:r>
          </a:p>
          <a:p>
            <a:pPr>
              <a:lnSpc>
                <a:spcPct val="125000"/>
              </a:lnSpc>
            </a:pP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gm-storiapostale.it, Messaggero di Sant’Antonio.</a:t>
            </a: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Allestimento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: Isabella Armato, Magali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Boureux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Franco Cisotto, Stefano Fauro, Chiara Mastella, Giorgio Mastella, Maxime Mastella</a:t>
            </a:r>
            <a:r>
              <a:rPr lang="it-IT" sz="100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, </a:t>
            </a:r>
          </a:p>
          <a:p>
            <a:pPr>
              <a:lnSpc>
                <a:spcPct val="125000"/>
              </a:lnSpc>
            </a:pPr>
            <a:r>
              <a:rPr lang="it-IT" sz="100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Alessandro 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Occari, Lucia Occari, Giampaolo Perin, Paolo Stocco, Alberto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Vezzalini</a:t>
            </a:r>
            <a:endParaRPr lang="it-IT" sz="1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Omaggi filatelici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: Ugo Salata</a:t>
            </a: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Testi: 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Stefano Fauro e Giorgio Mastella</a:t>
            </a: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Traduzioni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: Chiara Mastella</a:t>
            </a:r>
          </a:p>
          <a:p>
            <a:pPr>
              <a:lnSpc>
                <a:spcPct val="125000"/>
              </a:lnSpc>
            </a:pPr>
            <a:r>
              <a:rPr lang="it-IT" sz="1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Impostazione grafica: </a:t>
            </a: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Maxime Mastella</a:t>
            </a:r>
            <a:b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</a:br>
            <a:endParaRPr lang="it-IT" sz="1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Organizzata da Magali </a:t>
            </a:r>
            <a:r>
              <a:rPr lang="it-IT" sz="1000" dirty="0" err="1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Boureux</a:t>
            </a:r>
            <a:endParaRPr lang="it-IT" sz="1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endParaRPr lang="it-IT" sz="1000" dirty="0">
              <a:solidFill>
                <a:srgbClr val="333333"/>
              </a:solidFill>
              <a:latin typeface="Malgun Gothic Semilight" panose="020B0502040204020203" pitchFamily="34" charset="-128"/>
              <a:ea typeface="Malgun Gothic Semilight" panose="020B0502040204020203" pitchFamily="34" charset="-128"/>
              <a:cs typeface="Malgun Gothic Semilight" panose="020B0502040204020203" pitchFamily="34" charset="-128"/>
            </a:endParaRPr>
          </a:p>
          <a:p>
            <a:pPr>
              <a:lnSpc>
                <a:spcPct val="125000"/>
              </a:lnSpc>
            </a:pPr>
            <a:r>
              <a:rPr lang="it-IT" sz="1000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A cura di Giorgio Mastella</a:t>
            </a:r>
          </a:p>
        </p:txBody>
      </p:sp>
      <p:pic>
        <p:nvPicPr>
          <p:cNvPr id="8" name="Image 11">
            <a:extLst>
              <a:ext uri="{FF2B5EF4-FFF2-40B4-BE49-F238E27FC236}">
                <a16:creationId xmlns:a16="http://schemas.microsoft.com/office/drawing/2014/main" id="{03FBCE46-6275-B940-16B4-8D8106D3D1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428" y="802781"/>
            <a:ext cx="3548131" cy="753805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312088A-4D21-A1A3-9276-BED320304BBB}"/>
              </a:ext>
            </a:extLst>
          </p:cNvPr>
          <p:cNvSpPr txBox="1"/>
          <p:nvPr/>
        </p:nvSpPr>
        <p:spPr>
          <a:xfrm>
            <a:off x="2041372" y="394500"/>
            <a:ext cx="5122572" cy="43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it-IT" sz="2000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Mostra internazionale co-organizzata da:</a:t>
            </a:r>
          </a:p>
        </p:txBody>
      </p:sp>
      <p:pic>
        <p:nvPicPr>
          <p:cNvPr id="12" name="Image 8">
            <a:extLst>
              <a:ext uri="{FF2B5EF4-FFF2-40B4-BE49-F238E27FC236}">
                <a16:creationId xmlns:a16="http://schemas.microsoft.com/office/drawing/2014/main" id="{E0C1624F-2B0A-BE36-9C3D-7A7BC318851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8506" y="4046139"/>
            <a:ext cx="3317914" cy="74367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5292FA8-C8E0-EF3B-E536-B3734B153E5A}"/>
              </a:ext>
            </a:extLst>
          </p:cNvPr>
          <p:cNvSpPr txBox="1"/>
          <p:nvPr/>
        </p:nvSpPr>
        <p:spPr>
          <a:xfrm>
            <a:off x="3348506" y="3712650"/>
            <a:ext cx="5472406" cy="333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it-IT" b="1" dirty="0">
                <a:solidFill>
                  <a:srgbClr val="333333"/>
                </a:solidFill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rPr>
              <a:t>Con il patrocinio di:                                        In collaborazione con:</a:t>
            </a:r>
          </a:p>
        </p:txBody>
      </p:sp>
      <p:pic>
        <p:nvPicPr>
          <p:cNvPr id="16" name="Image 9">
            <a:extLst>
              <a:ext uri="{FF2B5EF4-FFF2-40B4-BE49-F238E27FC236}">
                <a16:creationId xmlns:a16="http://schemas.microsoft.com/office/drawing/2014/main" id="{F0281EA5-0496-9BCA-0800-FD637C71ECC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0287" y="4053235"/>
            <a:ext cx="1607194" cy="72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1697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529</Words>
  <Application>Microsoft Office PowerPoint</Application>
  <PresentationFormat>Presentazione su schermo (16:9)</PresentationFormat>
  <Paragraphs>92</Paragraphs>
  <Slides>17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1" baseType="lpstr">
      <vt:lpstr>Malgun Gothic Semilight</vt:lpstr>
      <vt:lpstr>Arial</vt:lpstr>
      <vt:lpstr>Calibri Light</vt:lpstr>
      <vt:lpstr>Simple Light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Giorgio Mastella</cp:lastModifiedBy>
  <cp:revision>13</cp:revision>
  <dcterms:modified xsi:type="dcterms:W3CDTF">2026-09-07T19:08:19Z</dcterms:modified>
</cp:coreProperties>
</file>