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98" r:id="rId3"/>
    <p:sldId id="279" r:id="rId4"/>
    <p:sldId id="294" r:id="rId5"/>
    <p:sldId id="293" r:id="rId6"/>
    <p:sldId id="292" r:id="rId7"/>
    <p:sldId id="296" r:id="rId8"/>
    <p:sldId id="291" r:id="rId9"/>
    <p:sldId id="297" r:id="rId10"/>
    <p:sldId id="295" r:id="rId11"/>
    <p:sldId id="299" r:id="rId12"/>
    <p:sldId id="302" r:id="rId13"/>
    <p:sldId id="301" r:id="rId14"/>
    <p:sldId id="303" r:id="rId15"/>
    <p:sldId id="300" r:id="rId16"/>
    <p:sldId id="304" r:id="rId17"/>
  </p:sldIdLst>
  <p:sldSz cx="9906000" cy="6858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02A"/>
    <a:srgbClr val="A50021"/>
    <a:srgbClr val="FFCCFF"/>
    <a:srgbClr val="FF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937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797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287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5518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297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463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387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20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755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530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00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F985C-A149-4175-BF44-1F7610F36A6F}" type="datetimeFigureOut">
              <a:rPr lang="it-IT" smtClean="0"/>
              <a:t>05/09/2026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A2670-B9E0-47AF-B6B8-720FF56DCC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433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CDE37-6DD5-DC71-10F9-5489C85F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6E07ABA-FE17-74C0-91C2-85B612B96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572" y="516009"/>
            <a:ext cx="1483405" cy="1499605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0856D7EB-1BEA-7AC0-09EB-A6C78F495DC8}"/>
              </a:ext>
            </a:extLst>
          </p:cNvPr>
          <p:cNvSpPr txBox="1">
            <a:spLocks/>
          </p:cNvSpPr>
          <p:nvPr/>
        </p:nvSpPr>
        <p:spPr>
          <a:xfrm>
            <a:off x="2084439" y="545506"/>
            <a:ext cx="7334863" cy="1411114"/>
          </a:xfrm>
          <a:prstGeom prst="snip2DiagRect">
            <a:avLst/>
          </a:prstGeom>
          <a:solidFill>
            <a:srgbClr val="FFFF66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  <a:spcBef>
                <a:spcPts val="0"/>
              </a:spcBef>
            </a:pPr>
            <a: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CONGRESSO</a:t>
            </a:r>
            <a:b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UNIONE STAMPA FILATELICA ITALIANA</a:t>
            </a:r>
            <a:br>
              <a:rPr lang="it-IT" sz="2800" b="1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Prato 11-13 settembre 2026</a:t>
            </a:r>
            <a:endParaRPr lang="it-IT" sz="1600" cap="all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58C03F1-E578-BE49-7A30-4C3EE46C570B}"/>
              </a:ext>
            </a:extLst>
          </p:cNvPr>
          <p:cNvSpPr txBox="1"/>
          <p:nvPr/>
        </p:nvSpPr>
        <p:spPr>
          <a:xfrm>
            <a:off x="2772698" y="2761749"/>
            <a:ext cx="6646604" cy="2308324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it-IT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it-IT" sz="4800" spc="100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SESSANTA CANDELINE</a:t>
            </a:r>
          </a:p>
          <a:p>
            <a:pPr>
              <a:buClr>
                <a:srgbClr val="C00000"/>
              </a:buClr>
            </a:pPr>
            <a:r>
              <a:rPr lang="it-IT" sz="4800" spc="100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 GIORNALISMO FILATELICO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DE80508-938A-E373-FB1E-52DB9C1FFC3B}"/>
              </a:ext>
            </a:extLst>
          </p:cNvPr>
          <p:cNvSpPr txBox="1"/>
          <p:nvPr/>
        </p:nvSpPr>
        <p:spPr>
          <a:xfrm>
            <a:off x="5960804" y="5135527"/>
            <a:ext cx="3458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it-IT" sz="2800" b="1" dirty="0">
                <a:solidFill>
                  <a:srgbClr val="0000FF"/>
                </a:solidFill>
              </a:rPr>
              <a:t>Beniamino Bordoni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0CE0377-191F-4DFB-2C04-586A9AE33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919"/>
          <a:stretch>
            <a:fillRect/>
          </a:stretch>
        </p:blipFill>
        <p:spPr>
          <a:xfrm>
            <a:off x="326913" y="2089735"/>
            <a:ext cx="2259017" cy="46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8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F3282-2A27-FDFB-E0CD-A09DA880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16D0B61-E90C-9A7F-AE22-9820E0487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572" y="516009"/>
            <a:ext cx="1483405" cy="1499605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7DC2CB5F-8A35-939B-41BB-6972335A632A}"/>
              </a:ext>
            </a:extLst>
          </p:cNvPr>
          <p:cNvSpPr txBox="1">
            <a:spLocks/>
          </p:cNvSpPr>
          <p:nvPr/>
        </p:nvSpPr>
        <p:spPr>
          <a:xfrm>
            <a:off x="2084439" y="545506"/>
            <a:ext cx="7334863" cy="1411114"/>
          </a:xfrm>
          <a:prstGeom prst="snip2DiagRect">
            <a:avLst/>
          </a:prstGeom>
          <a:solidFill>
            <a:srgbClr val="FFFF66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  <a:spcBef>
                <a:spcPts val="0"/>
              </a:spcBef>
            </a:pPr>
            <a: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CONGRESSO</a:t>
            </a:r>
            <a:b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UNIONE STAMPA FILATELICA ITALIANA</a:t>
            </a:r>
            <a:br>
              <a:rPr lang="it-IT" sz="2800" b="1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Prato 11-13 settembre 2026</a:t>
            </a:r>
            <a:endParaRPr lang="it-IT" sz="1600" cap="all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96229EC-1AE2-D945-A91D-B1A2CA7CDBC8}"/>
              </a:ext>
            </a:extLst>
          </p:cNvPr>
          <p:cNvSpPr txBox="1"/>
          <p:nvPr/>
        </p:nvSpPr>
        <p:spPr>
          <a:xfrm>
            <a:off x="405572" y="2161981"/>
            <a:ext cx="9013730" cy="830997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it-IT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it-IT" sz="4800" spc="100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Gli anniversari a Prato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10BA635B-2825-40C1-A4D2-250AE674B920}"/>
              </a:ext>
            </a:extLst>
          </p:cNvPr>
          <p:cNvGrpSpPr/>
          <p:nvPr/>
        </p:nvGrpSpPr>
        <p:grpSpPr>
          <a:xfrm>
            <a:off x="405572" y="3143868"/>
            <a:ext cx="4343409" cy="3599513"/>
            <a:chOff x="405572" y="3143868"/>
            <a:chExt cx="4343409" cy="3599513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8AAD3A5-F656-7F9C-4C8D-13306B3DF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72" y="3143868"/>
              <a:ext cx="4343409" cy="306168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F0261E1A-58D6-0A4B-3185-B8324CFB6FEB}"/>
                </a:ext>
              </a:extLst>
            </p:cNvPr>
            <p:cNvSpPr txBox="1"/>
            <p:nvPr/>
          </p:nvSpPr>
          <p:spPr>
            <a:xfrm>
              <a:off x="405572" y="6312494"/>
              <a:ext cx="434340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200" dirty="0"/>
                <a:t>Decimo anniversario</a:t>
              </a:r>
            </a:p>
          </p:txBody>
        </p: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D13C7D81-AD28-3E79-9818-64D442F59410}"/>
              </a:ext>
            </a:extLst>
          </p:cNvPr>
          <p:cNvGrpSpPr/>
          <p:nvPr/>
        </p:nvGrpSpPr>
        <p:grpSpPr>
          <a:xfrm>
            <a:off x="5075893" y="3143868"/>
            <a:ext cx="4343409" cy="3599513"/>
            <a:chOff x="5075893" y="3143868"/>
            <a:chExt cx="4343409" cy="3599513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17020485-6943-74A5-E520-602A4DB61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30466" y="3143868"/>
              <a:ext cx="4273612" cy="3079303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67DD5D13-5744-6BC1-F46D-21E6EF10E6D1}"/>
                </a:ext>
              </a:extLst>
            </p:cNvPr>
            <p:cNvSpPr txBox="1"/>
            <p:nvPr/>
          </p:nvSpPr>
          <p:spPr>
            <a:xfrm>
              <a:off x="5075893" y="6312494"/>
              <a:ext cx="434340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200" dirty="0"/>
                <a:t>Quindicesimo anniversario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391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A9CD1-38D1-708A-1DEE-BE1077812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4053B9C-92EA-3898-FC0A-D65437657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F598F65-83B8-D849-F9DD-99157ED4D284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Il primo raduno dei giornalisti filatelici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FBD9-B0DE-E6FB-D994-57D8E52FD859}"/>
              </a:ext>
            </a:extLst>
          </p:cNvPr>
          <p:cNvSpPr txBox="1"/>
          <p:nvPr/>
        </p:nvSpPr>
        <p:spPr>
          <a:xfrm>
            <a:off x="208933" y="1204073"/>
            <a:ext cx="96233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Tx/>
              <a:buChar char="-"/>
            </a:pPr>
            <a:r>
              <a:rPr lang="it-IT" sz="2200" dirty="0"/>
              <a:t>Al 9° Convegno filatelico di Firenze 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La proposta di Fernando Amedeo Rubini: ANGF</a:t>
            </a:r>
          </a:p>
          <a:p>
            <a:pPr marL="176213" indent="-176213">
              <a:buFontTx/>
              <a:buChar char="-"/>
            </a:pPr>
            <a:r>
              <a:rPr lang="it-IT" sz="2200" spc="-30" dirty="0"/>
              <a:t>I promotori: Fernando Amedeo Rubini, Fulvio Apollonio, Antonio De Lorenzo Mattei, </a:t>
            </a:r>
            <a:r>
              <a:rPr lang="it-IT" sz="2200" spc="-20" dirty="0"/>
              <a:t>Giuseppe Martelli Calvelli, Igino Neri </a:t>
            </a:r>
            <a:r>
              <a:rPr lang="it-IT" sz="2200" spc="-20" dirty="0" err="1"/>
              <a:t>Serneri</a:t>
            </a:r>
            <a:r>
              <a:rPr lang="it-IT" sz="2200" spc="-20" dirty="0"/>
              <a:t>, Nicolò Musumeci e Maurizio </a:t>
            </a:r>
            <a:r>
              <a:rPr lang="it-IT" sz="2200" spc="-20" dirty="0" err="1"/>
              <a:t>Tecardi</a:t>
            </a:r>
            <a:endParaRPr lang="it-IT" sz="2200" spc="-2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B8D7C01-A544-C482-C52A-3713E7347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8918" y="3429000"/>
            <a:ext cx="4452734" cy="29269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066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36830-900A-A3A3-02BB-9732F421B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E293C49-D2F7-EAB5-2281-2FE25429C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94C709C-E560-7D26-069B-3C2C0A1B1B1C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Il nome ancor prima della costituzione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B74368B-6920-77D4-01B3-5018CF3E2789}"/>
              </a:ext>
            </a:extLst>
          </p:cNvPr>
          <p:cNvSpPr txBox="1"/>
          <p:nvPr/>
        </p:nvSpPr>
        <p:spPr>
          <a:xfrm>
            <a:off x="304659" y="1204073"/>
            <a:ext cx="8982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/>
              <a:t>A ottobre 1965 il secondo Raduno dei giornalisti filatelici italiani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728B80D-A9A1-5B07-1B47-E25CFCAB5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583" y="3276537"/>
            <a:ext cx="4436706" cy="333078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5DAB8F9-D121-3A63-11A7-7D8D6CAC5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11" y="2153266"/>
            <a:ext cx="3198504" cy="44540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796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CBB2A-C409-AF2F-04FC-0DF43AE27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34D0F82-5EEE-EC79-304C-57DFF64E0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06FC52B-FF26-92B6-D09A-E1D6294E678A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Solo giornalisti o anche scrittori?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F0321ED-B0F9-FF95-3025-F590EB9EB27F}"/>
              </a:ext>
            </a:extLst>
          </p:cNvPr>
          <p:cNvSpPr txBox="1"/>
          <p:nvPr/>
        </p:nvSpPr>
        <p:spPr>
          <a:xfrm>
            <a:off x="304659" y="1204073"/>
            <a:ext cx="8982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Tx/>
              <a:buChar char="-"/>
            </a:pPr>
            <a:r>
              <a:rPr lang="it-IT" sz="2200" dirty="0"/>
              <a:t>II dilemma esplode a </a:t>
            </a:r>
            <a:r>
              <a:rPr lang="it-IT" sz="2200" dirty="0" err="1"/>
              <a:t>Bophilex</a:t>
            </a:r>
            <a:r>
              <a:rPr lang="it-IT" sz="2200" dirty="0"/>
              <a:t> a novembre del 1965 (III raduno)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Si trovano in 18, una sola donna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4C3B641-E78C-1350-6515-BC58E14C7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267" y="2068502"/>
            <a:ext cx="2781751" cy="420971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2449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CA29-7A2C-6280-9C02-552D04FC7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3E01D17-FDC5-B81C-3FE4-41F3525A1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FA6D22B-F816-0E45-30EC-716C396D47D7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posizione di Luigi Raybaudi Massilia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FF9F44-D83A-7A5F-BF97-9688E051245E}"/>
              </a:ext>
            </a:extLst>
          </p:cNvPr>
          <p:cNvSpPr txBox="1"/>
          <p:nvPr/>
        </p:nvSpPr>
        <p:spPr>
          <a:xfrm>
            <a:off x="304659" y="1204073"/>
            <a:ext cx="8982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Tx/>
              <a:buChar char="-"/>
            </a:pPr>
            <a:r>
              <a:rPr lang="it-IT" sz="2200" dirty="0"/>
              <a:t>Anche gli autori meritano di essere accolti</a:t>
            </a:r>
          </a:p>
          <a:p>
            <a:pPr marL="176213" indent="-176213">
              <a:buFontTx/>
              <a:buChar char="-"/>
            </a:pPr>
            <a:r>
              <a:rPr lang="it-IT" sz="2200" i="1" dirty="0"/>
              <a:t>Filatelia </a:t>
            </a:r>
            <a:r>
              <a:rPr lang="it-IT" sz="2200" dirty="0"/>
              <a:t>del 25 gennaio 1966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823443D-72B6-776F-16B7-611E365A4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78"/>
          <a:stretch>
            <a:fillRect/>
          </a:stretch>
        </p:blipFill>
        <p:spPr>
          <a:xfrm>
            <a:off x="2132569" y="1973514"/>
            <a:ext cx="5640862" cy="478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1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045CE-BB71-FE39-5A49-5519A4433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C20392A-7CB1-A268-A87B-9DEDE7CA7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9BED2DA-DB08-0D74-E3BB-055A86DA64D7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Roma, 29 gennaio 1966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5EA0E3-8361-BF3A-B9BF-A9449A337580}"/>
              </a:ext>
            </a:extLst>
          </p:cNvPr>
          <p:cNvSpPr txBox="1"/>
          <p:nvPr/>
        </p:nvSpPr>
        <p:spPr>
          <a:xfrm>
            <a:off x="304659" y="1204073"/>
            <a:ext cx="89821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Tx/>
              <a:buChar char="-"/>
            </a:pPr>
            <a:r>
              <a:rPr lang="it-IT" sz="2200" dirty="0"/>
              <a:t>L’approvazione dello statuto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Una quarantina di persone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Grandi polemiche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Rinviata l’elezione del direttivo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61AB6C6-BC26-176F-BD75-AE4E17B35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0" t="4014" r="4650"/>
          <a:stretch>
            <a:fillRect/>
          </a:stretch>
        </p:blipFill>
        <p:spPr>
          <a:xfrm>
            <a:off x="5624186" y="1219651"/>
            <a:ext cx="3662657" cy="543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40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D1E2C-6C97-E68A-ABEA-A799F95A7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41EC05C-A317-6544-FEAB-6DC7E5CC8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E5A82D8-DAEF-25B3-2884-DF5666CD7E58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 «Sboom»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CFF3E65-C656-08A7-7923-1DBBB9CB0677}"/>
              </a:ext>
            </a:extLst>
          </p:cNvPr>
          <p:cNvSpPr txBox="1"/>
          <p:nvPr/>
        </p:nvSpPr>
        <p:spPr>
          <a:xfrm>
            <a:off x="304659" y="1204073"/>
            <a:ext cx="8982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2200" dirty="0"/>
              <a:t>Il calo delle quotazioni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62324D0-1A14-C244-0729-0DAC465A1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930" y="1653680"/>
            <a:ext cx="4109884" cy="500527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419F355-44AE-01A3-B33F-45D9ADEFC4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7168" y="1634960"/>
            <a:ext cx="3609902" cy="500527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035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B0A5B-E50B-2016-28A9-0D5132FD7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3EB705A-B61F-DD36-E7AA-2CE876646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0564EB-694D-7281-FA5E-FF4465DBAA54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 formale costituzione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B54F43-4953-325D-D0EA-62958B0EDE65}"/>
              </a:ext>
            </a:extLst>
          </p:cNvPr>
          <p:cNvSpPr txBox="1"/>
          <p:nvPr/>
        </p:nvSpPr>
        <p:spPr>
          <a:xfrm>
            <a:off x="304659" y="1204073"/>
            <a:ext cx="8982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2200" dirty="0"/>
              <a:t>Il Raduno dei giornalisti filatelici italiani a Palazzo Strozzi di Firenze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CEF8196-16D7-B916-3423-B7FA4207D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8583" y="3317777"/>
            <a:ext cx="4436706" cy="324830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10D7C17-5768-258D-0C7B-E3262B044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11" y="2177870"/>
            <a:ext cx="3198504" cy="44048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1806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A98ED-8EB5-2D4E-3A92-74DD0A7CD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EF88E6F-6941-AA2F-1ABF-4304353E0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0454B34-6AA4-A620-87E5-BB2AA010C54D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Anno di nascita 1965 o 1966?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079C1CD-C5EE-E710-8209-2B3D4AC9DAB4}"/>
              </a:ext>
            </a:extLst>
          </p:cNvPr>
          <p:cNvSpPr txBox="1"/>
          <p:nvPr/>
        </p:nvSpPr>
        <p:spPr>
          <a:xfrm>
            <a:off x="304659" y="1204073"/>
            <a:ext cx="8982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Tx/>
              <a:buChar char="-"/>
            </a:pPr>
            <a:r>
              <a:rPr lang="it-IT" sz="2200" dirty="0"/>
              <a:t>Nel 1980 a Riccione e a Prato si festeggia il quindicesimo compleanno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Comunque il luogo di nascita è sempre la Toscana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445B778-C74C-5930-58F2-67C900E9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157" y="2177870"/>
            <a:ext cx="3158696" cy="44048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D34DCBA-FB5D-19CC-987B-BB36C9445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0137" y="3523824"/>
            <a:ext cx="4436706" cy="30588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1959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6BAFC-9D92-C37A-D1CC-D856C44B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8CD947E-F61E-E318-F3A1-B26B8A878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2DC2CF-3CAB-6EE1-20F9-9D6598171338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presidenti</a:t>
            </a: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088AD60F-4554-E6B6-4FFA-0CFCD0578410}"/>
              </a:ext>
            </a:extLst>
          </p:cNvPr>
          <p:cNvGrpSpPr/>
          <p:nvPr/>
        </p:nvGrpSpPr>
        <p:grpSpPr>
          <a:xfrm>
            <a:off x="608835" y="1192400"/>
            <a:ext cx="3461720" cy="2634043"/>
            <a:chOff x="608835" y="1192400"/>
            <a:chExt cx="3461720" cy="2634043"/>
          </a:xfrm>
        </p:grpSpPr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38B30D83-711A-1591-7509-C07A6E98CFDA}"/>
                </a:ext>
              </a:extLst>
            </p:cNvPr>
            <p:cNvSpPr txBox="1"/>
            <p:nvPr/>
          </p:nvSpPr>
          <p:spPr>
            <a:xfrm>
              <a:off x="608835" y="3395556"/>
              <a:ext cx="34617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/>
                <a:t>Fulvio Apollonio (1966-2002)</a:t>
              </a:r>
            </a:p>
          </p:txBody>
        </p:sp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5AF4FC15-C01D-E20D-F7A1-28BD6BB6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770" y="1192400"/>
              <a:ext cx="2281849" cy="2259053"/>
            </a:xfrm>
            <a:prstGeom prst="rect">
              <a:avLst/>
            </a:prstGeom>
          </p:spPr>
        </p:pic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59555839-9A9D-4F8F-D4EB-DBABFFC9E93A}"/>
              </a:ext>
            </a:extLst>
          </p:cNvPr>
          <p:cNvGrpSpPr/>
          <p:nvPr/>
        </p:nvGrpSpPr>
        <p:grpSpPr>
          <a:xfrm>
            <a:off x="685034" y="3975398"/>
            <a:ext cx="3309320" cy="2639093"/>
            <a:chOff x="685034" y="3975398"/>
            <a:chExt cx="3309320" cy="2639093"/>
          </a:xfrm>
        </p:grpSpPr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B454D96A-BAEE-DBDA-422E-1201F84D7461}"/>
                </a:ext>
              </a:extLst>
            </p:cNvPr>
            <p:cNvSpPr txBox="1"/>
            <p:nvPr/>
          </p:nvSpPr>
          <p:spPr>
            <a:xfrm>
              <a:off x="685034" y="6183604"/>
              <a:ext cx="33093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/>
                <a:t>Danilo Bogoni (2008-2014)</a:t>
              </a:r>
            </a:p>
          </p:txBody>
        </p:sp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3B47603D-BB9C-395F-DE55-3679355DE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8023" y="3975398"/>
              <a:ext cx="2144458" cy="2235389"/>
            </a:xfrm>
            <a:prstGeom prst="rect">
              <a:avLst/>
            </a:prstGeom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34AD0A65-C56F-904C-5ED9-678C09CE495F}"/>
              </a:ext>
            </a:extLst>
          </p:cNvPr>
          <p:cNvGrpSpPr/>
          <p:nvPr/>
        </p:nvGrpSpPr>
        <p:grpSpPr>
          <a:xfrm>
            <a:off x="5543248" y="3975398"/>
            <a:ext cx="3392270" cy="2639093"/>
            <a:chOff x="5543248" y="3975398"/>
            <a:chExt cx="3392270" cy="2639093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10163491-B488-DA25-37F1-FC6698B72A57}"/>
                </a:ext>
              </a:extLst>
            </p:cNvPr>
            <p:cNvSpPr txBox="1"/>
            <p:nvPr/>
          </p:nvSpPr>
          <p:spPr>
            <a:xfrm>
              <a:off x="5543248" y="6183604"/>
              <a:ext cx="339227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/>
                <a:t>Fabio Bonacina (2014-2021)</a:t>
              </a:r>
            </a:p>
          </p:txBody>
        </p:sp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A9A04247-DA58-7BFF-4A4E-70E121595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44" t="7953" r="10646" b="15201"/>
            <a:stretch>
              <a:fillRect/>
            </a:stretch>
          </p:blipFill>
          <p:spPr>
            <a:xfrm>
              <a:off x="6098458" y="3975398"/>
              <a:ext cx="2281849" cy="2208206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0070B30F-2B45-20B7-1082-A9F4796FAD1F}"/>
              </a:ext>
            </a:extLst>
          </p:cNvPr>
          <p:cNvGrpSpPr/>
          <p:nvPr/>
        </p:nvGrpSpPr>
        <p:grpSpPr>
          <a:xfrm>
            <a:off x="5584724" y="1215933"/>
            <a:ext cx="3309319" cy="2643954"/>
            <a:chOff x="5584724" y="1215933"/>
            <a:chExt cx="3309319" cy="2643954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6D132BBE-6468-0BCD-4239-0C5BA29F9104}"/>
                </a:ext>
              </a:extLst>
            </p:cNvPr>
            <p:cNvSpPr txBox="1"/>
            <p:nvPr/>
          </p:nvSpPr>
          <p:spPr>
            <a:xfrm>
              <a:off x="5584724" y="3429000"/>
              <a:ext cx="33093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/>
                <a:t>Renato Russo (2002-2008)</a:t>
              </a:r>
            </a:p>
          </p:txBody>
        </p:sp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703F8206-F4FB-CB0B-88BF-A1AD0C4F0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39" t="7550" r="18261" b="28810"/>
            <a:stretch>
              <a:fillRect/>
            </a:stretch>
          </p:blipFill>
          <p:spPr>
            <a:xfrm>
              <a:off x="5977099" y="1215933"/>
              <a:ext cx="2292596" cy="2254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472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8EE84-F060-C1DB-5435-5A0819AE9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37013B4-0B2F-6200-35C6-C77E3AD60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C11FA5-4502-4D40-2D60-1F52DEA45599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 emissioni dedicate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E8AA522-CA33-8BE5-F80C-DD582CF46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077"/>
            <a:ext cx="9906000" cy="383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48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3B6AC-069D-3A25-2CF8-C27871E3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D8C1038-4EEF-8D5D-DB09-26FBF93F8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27A8E84-A14D-AC25-FDD1-CF2E00AAE64A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Gli scopi </a:t>
            </a:r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sociali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7666EE-5AB5-77CD-1469-4B92CAB15023}"/>
              </a:ext>
            </a:extLst>
          </p:cNvPr>
          <p:cNvSpPr txBox="1"/>
          <p:nvPr/>
        </p:nvSpPr>
        <p:spPr>
          <a:xfrm>
            <a:off x="304659" y="1204073"/>
            <a:ext cx="5368554" cy="399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spcAft>
                <a:spcPts val="800"/>
              </a:spcAft>
              <a:buFontTx/>
              <a:buChar char="-"/>
            </a:pPr>
            <a:r>
              <a:rPr lang="it-IT" sz="2200" dirty="0"/>
              <a:t>Fare squadra</a:t>
            </a:r>
          </a:p>
          <a:p>
            <a:pPr marL="176213" indent="-176213">
              <a:spcAft>
                <a:spcPts val="800"/>
              </a:spcAft>
              <a:buFontTx/>
              <a:buChar char="-"/>
            </a:pPr>
            <a:r>
              <a:rPr lang="it-IT" sz="2200" dirty="0"/>
              <a:t>Favorire la diffusione dell’informazione filatelica</a:t>
            </a:r>
          </a:p>
          <a:p>
            <a:pPr marL="176213" indent="-176213">
              <a:spcAft>
                <a:spcPts val="800"/>
              </a:spcAft>
              <a:buFontTx/>
              <a:buChar char="-"/>
            </a:pPr>
            <a:r>
              <a:rPr lang="it-IT" sz="2200" dirty="0"/>
              <a:t>Agevolare lo scambio di informazioni tra i soci</a:t>
            </a:r>
          </a:p>
          <a:p>
            <a:pPr marL="176213" indent="-176213">
              <a:buFontTx/>
              <a:buChar char="-"/>
            </a:pPr>
            <a:r>
              <a:rPr lang="it-IT" sz="2200" dirty="0"/>
              <a:t>Agevolare i soci nelle ricerche di notizie storiche e documentali</a:t>
            </a:r>
          </a:p>
          <a:p>
            <a:pPr defTabSz="179388">
              <a:spcAft>
                <a:spcPts val="800"/>
              </a:spcAft>
            </a:pPr>
            <a:r>
              <a:rPr lang="it-IT" sz="2200" dirty="0"/>
              <a:t>	(digitalizzazione riviste)</a:t>
            </a:r>
          </a:p>
          <a:p>
            <a:pPr marL="176213" indent="-176213">
              <a:spcAft>
                <a:spcPts val="800"/>
              </a:spcAft>
              <a:buFontTx/>
              <a:buChar char="-"/>
            </a:pPr>
            <a:r>
              <a:rPr lang="it-IT" sz="2200" dirty="0"/>
              <a:t>Promuovere conferenze, convegni e incontri di studio sulla filatelia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7038294-EFDC-02C5-7D76-BFAD4B70FB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354" y="1204073"/>
            <a:ext cx="3789987" cy="536026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22252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145F6-A98D-D00B-EE7D-CA433B74A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F82AAC5-9AA1-9D8C-3458-85A2583CF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72A2F53-260C-8890-7BCB-5C8AD7D5F75D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 congressi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737BE9E-D082-064F-1AA0-699B58A18B47}"/>
              </a:ext>
            </a:extLst>
          </p:cNvPr>
          <p:cNvSpPr txBox="1"/>
          <p:nvPr/>
        </p:nvSpPr>
        <p:spPr>
          <a:xfrm>
            <a:off x="304659" y="1118990"/>
            <a:ext cx="8982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Tx/>
              <a:buChar char="-"/>
            </a:pPr>
            <a:r>
              <a:rPr lang="it-IT" sz="2200" dirty="0"/>
              <a:t>Da Castelfidardo a Ferrara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80C2797-4FB8-87C9-0C54-67CF22EB1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527" y="1549877"/>
            <a:ext cx="9154492" cy="51430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125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3B813-617C-6BA2-52F3-58FE0FA33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9E465D1-1110-4B3A-6891-0A0DE1381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33" y="71927"/>
            <a:ext cx="911187" cy="9211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5C87939-1339-3045-162E-6E5F54104FB9}"/>
              </a:ext>
            </a:extLst>
          </p:cNvPr>
          <p:cNvSpPr txBox="1">
            <a:spLocks/>
          </p:cNvSpPr>
          <p:nvPr/>
        </p:nvSpPr>
        <p:spPr>
          <a:xfrm>
            <a:off x="1347019" y="147539"/>
            <a:ext cx="8244000" cy="828000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it-IT" sz="3400" b="1" spc="100" dirty="0">
                <a:ln w="12700">
                  <a:solidFill>
                    <a:srgbClr val="A50021"/>
                  </a:solidFill>
                  <a:prstDash val="solid"/>
                </a:ln>
                <a:solidFill>
                  <a:srgbClr val="FEE02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 pubblicazioni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0FF2C69-B3D2-C2C4-97C7-D2E552810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29" y="1968068"/>
            <a:ext cx="9674942" cy="35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5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6227E-DBE8-6D52-81F1-A44CBD237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44F5469-1496-BCCC-5EF3-0847BD4E3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572" y="516009"/>
            <a:ext cx="1483405" cy="1499605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16D5754A-A302-6CC4-4507-A49BDAC9AFED}"/>
              </a:ext>
            </a:extLst>
          </p:cNvPr>
          <p:cNvSpPr txBox="1">
            <a:spLocks/>
          </p:cNvSpPr>
          <p:nvPr/>
        </p:nvSpPr>
        <p:spPr>
          <a:xfrm>
            <a:off x="2084439" y="545506"/>
            <a:ext cx="7334863" cy="1411114"/>
          </a:xfrm>
          <a:prstGeom prst="snip2DiagRect">
            <a:avLst/>
          </a:prstGeom>
          <a:solidFill>
            <a:srgbClr val="FFFF66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  <a:spcBef>
                <a:spcPts val="0"/>
              </a:spcBef>
            </a:pPr>
            <a: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CONGRESSO</a:t>
            </a:r>
            <a:b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600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UNIONE STAMPA FILATELICA ITALIANA</a:t>
            </a:r>
            <a:br>
              <a:rPr lang="it-IT" sz="2800" b="1" cap="all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Prato 11-13 settembre 2026</a:t>
            </a:r>
            <a:endParaRPr lang="it-IT" sz="1600" cap="all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77CCEF1-A28A-76DA-AC4D-912FCDD46858}"/>
              </a:ext>
            </a:extLst>
          </p:cNvPr>
          <p:cNvSpPr txBox="1"/>
          <p:nvPr/>
        </p:nvSpPr>
        <p:spPr>
          <a:xfrm>
            <a:off x="572720" y="3429000"/>
            <a:ext cx="9013730" cy="830997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it-IT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it-IT" sz="4800" spc="100" dirty="0">
                <a:ln w="0"/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3007507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721</TotalTime>
  <Words>308</Words>
  <Application>Microsoft Office PowerPoint</Application>
  <PresentationFormat>A4 (21x29,7 cm)</PresentationFormat>
  <Paragraphs>50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Verdana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Bengi Bordoni</dc:creator>
  <cp:lastModifiedBy>Bengi Bordoni</cp:lastModifiedBy>
  <cp:revision>124</cp:revision>
  <cp:lastPrinted>2026-09-04T12:56:41Z</cp:lastPrinted>
  <dcterms:created xsi:type="dcterms:W3CDTF">2025-08-31T07:20:55Z</dcterms:created>
  <dcterms:modified xsi:type="dcterms:W3CDTF">2026-09-05T08:58:36Z</dcterms:modified>
</cp:coreProperties>
</file>