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59" r:id="rId4"/>
    <p:sldId id="264" r:id="rId5"/>
    <p:sldId id="266" r:id="rId6"/>
    <p:sldId id="262" r:id="rId7"/>
    <p:sldId id="274" r:id="rId8"/>
    <p:sldId id="263" r:id="rId9"/>
    <p:sldId id="265" r:id="rId10"/>
    <p:sldId id="269" r:id="rId11"/>
    <p:sldId id="270" r:id="rId12"/>
    <p:sldId id="276" r:id="rId13"/>
    <p:sldId id="272" r:id="rId14"/>
    <p:sldId id="273" r:id="rId15"/>
    <p:sldId id="27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120DE0-660E-4975-A0E5-FACBD251C01A}" v="14" dt="2026-10-02T13:40:49.5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berto Gerosa" userId="7f68354c2162ec40" providerId="LiveId" clId="{535D94BA-8AB5-47B2-829C-981CE782C744}"/>
    <pc:docChg chg="undo custSel modSld">
      <pc:chgData name="Alberto Gerosa" userId="7f68354c2162ec40" providerId="LiveId" clId="{535D94BA-8AB5-47B2-829C-981CE782C744}" dt="2026-10-02T14:04:08.715" v="2" actId="1076"/>
      <pc:docMkLst>
        <pc:docMk/>
      </pc:docMkLst>
      <pc:sldChg chg="modSp mod">
        <pc:chgData name="Alberto Gerosa" userId="7f68354c2162ec40" providerId="LiveId" clId="{535D94BA-8AB5-47B2-829C-981CE782C744}" dt="2026-10-02T14:04:08.715" v="2" actId="1076"/>
        <pc:sldMkLst>
          <pc:docMk/>
          <pc:sldMk cId="582764506" sldId="272"/>
        </pc:sldMkLst>
        <pc:spChg chg="mod">
          <ac:chgData name="Alberto Gerosa" userId="7f68354c2162ec40" providerId="LiveId" clId="{535D94BA-8AB5-47B2-829C-981CE782C744}" dt="2026-10-02T14:04:08.715" v="2" actId="1076"/>
          <ac:spMkLst>
            <pc:docMk/>
            <pc:sldMk cId="582764506" sldId="272"/>
            <ac:spMk id="18" creationId="{8F6E998A-AE10-075C-AB27-54A02BFCB22C}"/>
          </ac:spMkLst>
        </pc:spChg>
        <pc:picChg chg="mod">
          <ac:chgData name="Alberto Gerosa" userId="7f68354c2162ec40" providerId="LiveId" clId="{535D94BA-8AB5-47B2-829C-981CE782C744}" dt="2026-10-02T14:03:36.634" v="1" actId="1076"/>
          <ac:picMkLst>
            <pc:docMk/>
            <pc:sldMk cId="582764506" sldId="272"/>
            <ac:picMk id="6" creationId="{8C58E47C-A744-4299-42DA-105681ACCA2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784DA-E3E0-4099-8BC4-1813584CD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6415" y="800100"/>
            <a:ext cx="8447314" cy="3314694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1BD63B-9405-4E42-9E2F-07573F9B15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6415" y="4909459"/>
            <a:ext cx="8292874" cy="914395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68D03A-9A11-476C-B52A-593F3C019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950CD1-7906-4885-9A4D-B764220DD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DECA96-1AD5-41FE-AB5C-68ABD6522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‹N›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09E39A-DA3F-4BDC-A89A-6545C1DD3721}"/>
              </a:ext>
            </a:extLst>
          </p:cNvPr>
          <p:cNvCxnSpPr>
            <a:cxnSpLocks/>
          </p:cNvCxnSpPr>
          <p:nvPr/>
        </p:nvCxnSpPr>
        <p:spPr>
          <a:xfrm>
            <a:off x="360154" y="4602664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5744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2BEE8-2E4A-4A4A-833E-89D8D794E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45914"/>
            <a:ext cx="9527275" cy="1241944"/>
          </a:xfrm>
        </p:spPr>
        <p:txBody>
          <a:bodyPr anchor="ctr"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6CFDA-CDBF-4B24-9EC3-827F540F7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108595"/>
            <a:ext cx="9527275" cy="364393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25871D-4A14-4A17-A0ED-7DDA7752B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5BD654-899B-4DAF-93B9-1CBCAB5F6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5F7FCA-B968-443D-90A7-E0F3C6D64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‹N›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7F5CC56-CBE8-4152-AD5E-982DD286AA28}"/>
              </a:ext>
            </a:extLst>
          </p:cNvPr>
          <p:cNvCxnSpPr>
            <a:cxnSpLocks/>
          </p:cNvCxnSpPr>
          <p:nvPr/>
        </p:nvCxnSpPr>
        <p:spPr>
          <a:xfrm>
            <a:off x="386707" y="1905000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9827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895B8-786F-418B-9367-52B195268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3426"/>
            <a:ext cx="8840344" cy="3489049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BCF574-9044-4964-B6AE-A3983D595C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818488"/>
            <a:ext cx="8840344" cy="900772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D2A109-E9F9-428E-858A-38375BF1D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D9BA6F-665B-4D62-84D1-23E03428C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A1A2D7-4390-4B51-90D4-900EAAB13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290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166EE-5127-48B4-A6F6-F5F6B38DB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87828"/>
            <a:ext cx="9578683" cy="990601"/>
          </a:xfrm>
        </p:spPr>
        <p:txBody>
          <a:bodyPr anchor="ctr"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57B8A9-5914-49F9-8E0E-C8723C5339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2057407"/>
            <a:ext cx="4318906" cy="372513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E7D0C2-CAEA-4E31-8FA6-D866315DF6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69577" y="2057407"/>
            <a:ext cx="4405746" cy="372513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1E5DE2-0BD6-45B3-BDB1-675BA058B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3/10/2026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2622B7-97C1-4C72-BCA9-290DC716F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57BEE3-B3AE-45B6-924A-08ABC9518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‹N›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610397D-8A25-4307-B58D-8DE617EFD26D}"/>
              </a:ext>
            </a:extLst>
          </p:cNvPr>
          <p:cNvCxnSpPr>
            <a:cxnSpLocks/>
          </p:cNvCxnSpPr>
          <p:nvPr/>
        </p:nvCxnSpPr>
        <p:spPr>
          <a:xfrm>
            <a:off x="375523" y="1760404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B747697-5C57-4DA6-8ED6-CAB14CDD220A}"/>
              </a:ext>
            </a:extLst>
          </p:cNvPr>
          <p:cNvCxnSpPr>
            <a:cxnSpLocks/>
          </p:cNvCxnSpPr>
          <p:nvPr/>
        </p:nvCxnSpPr>
        <p:spPr>
          <a:xfrm>
            <a:off x="5563342" y="1752600"/>
            <a:ext cx="0" cy="4300105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2502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22296-2B01-4044-AD7B-497BAC8AE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09600"/>
            <a:ext cx="10515600" cy="951491"/>
          </a:xfrm>
        </p:spPr>
        <p:txBody>
          <a:bodyPr anchor="ctr"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F08880-DE5D-4299-BAC3-D45377C499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989859"/>
            <a:ext cx="4381644" cy="602671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2A655D-7A3A-4BA5-B82A-744276BE25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713126"/>
            <a:ext cx="4381644" cy="312136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037933-BDAC-4317-9B7E-E30CF0B42E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50530" y="1989859"/>
            <a:ext cx="4487137" cy="602671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A5878F-AE56-4F8C-A84A-A8534180DE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50531" y="2713127"/>
            <a:ext cx="4487136" cy="312136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FFF249A-9D93-4A8E-9284-5AB19AC0A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3/10/2026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563883-9438-44C9-877E-EC771D1B3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5ED3CC-D7BA-43BD-973A-B09921FED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‹N›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4B03ADF-AEED-49C1-9CF7-7749387E2A4F}"/>
              </a:ext>
            </a:extLst>
          </p:cNvPr>
          <p:cNvCxnSpPr>
            <a:cxnSpLocks/>
          </p:cNvCxnSpPr>
          <p:nvPr/>
        </p:nvCxnSpPr>
        <p:spPr>
          <a:xfrm>
            <a:off x="378503" y="1752600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5358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F8770-E2EE-4C9B-9F89-128DAC661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116" y="703687"/>
            <a:ext cx="9406190" cy="1722589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1CE391-8E22-4716-8A8B-C39BA61A7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3/10/2026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6C042F-179F-4DBC-80B7-34B89EA27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386EA4-4BE5-4D17-A1DC-196FEA972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599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649B6B-2C1C-452D-9F93-BD9A6F2B0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3/10/2026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7CA8ED-78AC-4474-8874-E4C424297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90B764-0B68-4801-ADE7-931059129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768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E717A-ED7D-43FE-881F-9407FF220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97476"/>
            <a:ext cx="3932237" cy="169371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FE954-332E-4D66-AFFD-A15389A769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597475"/>
            <a:ext cx="5140180" cy="526357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D15CDA-9FC3-4F17-963C-DD9E226ECC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91194"/>
            <a:ext cx="3932237" cy="357779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CC30BE-8EE8-4A41-B20E-ACEFC980C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3/10/2026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4B6719-F550-42EF-B377-8E41A46D0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7A6636-5EF9-499C-A3A0-3021812D0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207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038CB-27F1-47CF-B05A-CC0688301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59822"/>
            <a:ext cx="3932237" cy="165215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9C67EA-3155-4708-9B86-D7B2B54FC2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703687"/>
            <a:ext cx="5212917" cy="496901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B434F1-C813-4E9B-98A4-B0B372CE27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26277"/>
            <a:ext cx="3932237" cy="32464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22A0B8-75E7-465D-84CB-BC9C3FB2F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3/10/2026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3879C9-B751-43BD-8B27-FA18290E1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1998FB-27B9-46E5-90E3-09B108B0E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765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B4882-AC48-4F1E-837D-E154BEEDC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5439"/>
            <a:ext cx="9613106" cy="1282889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FD34B7-C335-425E-BF89-DB1A0C2353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914525"/>
            <a:ext cx="9613106" cy="388367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D63754-C885-4DC6-962D-C861267B6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EC9693-03CD-4EBD-A3D7-BE310CD5F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CBBD01-5E50-4FF1-A1D6-B24B7B75E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713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EA1D39-AB23-4CEE-BBAA-55B29415D4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578644"/>
            <a:ext cx="1912144" cy="527208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C20688-FA9B-4ABD-9E9E-C7EADE949A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2" y="578643"/>
            <a:ext cx="7943848" cy="527208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6B1A6B-AE19-4BD4-AE49-43E78CC0B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862144-27EE-4CE0-B167-F5DBA41B3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8A40B2-EFB0-47EA-878B-6405E1DC1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635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BA68A5-A7C7-4D91-AB95-6E0B6FFD874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F93EBF-655A-4373-ADBE-9606BFA94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5439"/>
            <a:ext cx="9485160" cy="12828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AF2994-4D2E-43BB-9D9B-117ED94AB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91757"/>
            <a:ext cx="9485163" cy="37064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F28926-9DF1-4A3E-8B81-2191D6F75E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2" y="6140304"/>
            <a:ext cx="3154896" cy="2870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30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3/10/2026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01BD4F-CE83-48A3-9683-19CF03C0A5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9233562" y="257852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1" cap="all" spc="300" baseline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B94939-09B3-4A6E-88F8-4D923A56D4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21701" y="5672706"/>
            <a:ext cx="951908" cy="7546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00" b="1">
                <a:solidFill>
                  <a:schemeClr val="accent1"/>
                </a:solidFill>
              </a:defRPr>
            </a:lvl1pPr>
          </a:lstStyle>
          <a:p>
            <a:fld id="{81D2C36F-4504-47C0-B82F-A167342A2754}" type="slidenum">
              <a:rPr lang="en-US" smtClean="0"/>
              <a:t>‹N›</a:t>
            </a:fld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A4051E3-92B2-42FC-BB3D-372E4A614439}"/>
              </a:ext>
            </a:extLst>
          </p:cNvPr>
          <p:cNvSpPr/>
          <p:nvPr/>
        </p:nvSpPr>
        <p:spPr>
          <a:xfrm>
            <a:off x="367744" y="334928"/>
            <a:ext cx="11456511" cy="618814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C425084-C97A-4C25-AE47-DDECF2DD3ABC}"/>
              </a:ext>
            </a:extLst>
          </p:cNvPr>
          <p:cNvCxnSpPr>
            <a:cxnSpLocks/>
          </p:cNvCxnSpPr>
          <p:nvPr/>
        </p:nvCxnSpPr>
        <p:spPr>
          <a:xfrm>
            <a:off x="10748698" y="334928"/>
            <a:ext cx="0" cy="6188146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6A478A1-0B34-4F2B-88FA-CF47551E5DF9}"/>
              </a:ext>
            </a:extLst>
          </p:cNvPr>
          <p:cNvCxnSpPr>
            <a:cxnSpLocks/>
          </p:cNvCxnSpPr>
          <p:nvPr/>
        </p:nvCxnSpPr>
        <p:spPr>
          <a:xfrm>
            <a:off x="373060" y="6047437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0872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4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tavolodeipostali@issp.po.it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B04B1DE-D9C3-A22C-6F7A-C46C1A1C02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Diffidate delle imitazioni!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E721460B-F228-BB52-2A14-62D286F776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Consigli per la «caccia» alle piastre d’impostazione del Regno d’Italia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9A61BB4-B785-03C3-2CA5-BA5D0CCD8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3/10/2026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616FD45-11AE-B029-56E8-619937A3C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A. Gerosa, “</a:t>
            </a:r>
            <a:r>
              <a:rPr lang="en-US" dirty="0" err="1"/>
              <a:t>Tavolo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«</a:t>
            </a:r>
            <a:r>
              <a:rPr lang="en-US" dirty="0" err="1"/>
              <a:t>postali</a:t>
            </a:r>
            <a:r>
              <a:rPr lang="en-US" dirty="0"/>
              <a:t>»“ (LI) 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65E5422-7DB2-A69E-F95F-C9513F26E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281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CD082E4-95F0-7650-D826-ADEAFBE8C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Glossario minimo</a:t>
            </a:r>
          </a:p>
        </p:txBody>
      </p:sp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05B3AF09-EB9E-FA0F-507B-CFC05DCA68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4624" y="2141631"/>
            <a:ext cx="2291205" cy="36449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452962F-5715-320F-45F1-D170EAE21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3/10/2026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CE116D2-98C6-8D6F-1ECC-CA2555AF6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A. Gerosa, “</a:t>
            </a:r>
            <a:r>
              <a:rPr lang="en-US" dirty="0" err="1"/>
              <a:t>Tavolo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«</a:t>
            </a:r>
            <a:r>
              <a:rPr lang="en-US" dirty="0" err="1"/>
              <a:t>postali</a:t>
            </a:r>
            <a:r>
              <a:rPr lang="en-US" dirty="0"/>
              <a:t>»“ (LI) 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AD21CF2-ECA4-0A67-AF55-D17301212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2</a:t>
            </a:fld>
            <a:endParaRPr lang="en-US"/>
          </a:p>
        </p:txBody>
      </p:sp>
      <p:cxnSp>
        <p:nvCxnSpPr>
          <p:cNvPr id="9" name="Connettore 2 8">
            <a:extLst>
              <a:ext uri="{FF2B5EF4-FFF2-40B4-BE49-F238E27FC236}">
                <a16:creationId xmlns:a16="http://schemas.microsoft.com/office/drawing/2014/main" id="{87D45694-6F58-801C-760D-D743EA6F8073}"/>
              </a:ext>
            </a:extLst>
          </p:cNvPr>
          <p:cNvCxnSpPr>
            <a:cxnSpLocks/>
          </p:cNvCxnSpPr>
          <p:nvPr/>
        </p:nvCxnSpPr>
        <p:spPr>
          <a:xfrm>
            <a:off x="3783548" y="2826340"/>
            <a:ext cx="36477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2 9">
            <a:extLst>
              <a:ext uri="{FF2B5EF4-FFF2-40B4-BE49-F238E27FC236}">
                <a16:creationId xmlns:a16="http://schemas.microsoft.com/office/drawing/2014/main" id="{91234A79-49DA-BDD4-9AE3-0F4B2A7FA7A1}"/>
              </a:ext>
            </a:extLst>
          </p:cNvPr>
          <p:cNvCxnSpPr>
            <a:cxnSpLocks/>
          </p:cNvCxnSpPr>
          <p:nvPr/>
        </p:nvCxnSpPr>
        <p:spPr>
          <a:xfrm>
            <a:off x="3336053" y="4194590"/>
            <a:ext cx="409526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2 11">
            <a:extLst>
              <a:ext uri="{FF2B5EF4-FFF2-40B4-BE49-F238E27FC236}">
                <a16:creationId xmlns:a16="http://schemas.microsoft.com/office/drawing/2014/main" id="{AC014902-CD73-BAC1-848F-4413AA548022}"/>
              </a:ext>
            </a:extLst>
          </p:cNvPr>
          <p:cNvCxnSpPr>
            <a:cxnSpLocks/>
          </p:cNvCxnSpPr>
          <p:nvPr/>
        </p:nvCxnSpPr>
        <p:spPr>
          <a:xfrm>
            <a:off x="3336053" y="4707057"/>
            <a:ext cx="409526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>
            <a:extLst>
              <a:ext uri="{FF2B5EF4-FFF2-40B4-BE49-F238E27FC236}">
                <a16:creationId xmlns:a16="http://schemas.microsoft.com/office/drawing/2014/main" id="{BC1C704E-461A-203C-00BA-4D6A302BD5A3}"/>
              </a:ext>
            </a:extLst>
          </p:cNvPr>
          <p:cNvCxnSpPr>
            <a:cxnSpLocks/>
          </p:cNvCxnSpPr>
          <p:nvPr/>
        </p:nvCxnSpPr>
        <p:spPr>
          <a:xfrm>
            <a:off x="3783548" y="5169280"/>
            <a:ext cx="36477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85459153-C016-E0CF-A3B9-E1623EA3461A}"/>
              </a:ext>
            </a:extLst>
          </p:cNvPr>
          <p:cNvSpPr txBox="1"/>
          <p:nvPr/>
        </p:nvSpPr>
        <p:spPr>
          <a:xfrm>
            <a:off x="7786173" y="2621892"/>
            <a:ext cx="3185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feritoia	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BA5C2292-2C90-5310-CD48-09A819C34767}"/>
              </a:ext>
            </a:extLst>
          </p:cNvPr>
          <p:cNvSpPr txBox="1"/>
          <p:nvPr/>
        </p:nvSpPr>
        <p:spPr>
          <a:xfrm>
            <a:off x="7786172" y="3962633"/>
            <a:ext cx="3185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stemma	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BF4A4E9F-D64C-011F-8D68-3224AB32165A}"/>
              </a:ext>
            </a:extLst>
          </p:cNvPr>
          <p:cNvSpPr txBox="1"/>
          <p:nvPr/>
        </p:nvSpPr>
        <p:spPr>
          <a:xfrm>
            <a:off x="7786171" y="4504736"/>
            <a:ext cx="3185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cartiglio	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D945B40A-EC55-6667-7BB0-532A597FB983}"/>
              </a:ext>
            </a:extLst>
          </p:cNvPr>
          <p:cNvSpPr txBox="1"/>
          <p:nvPr/>
        </p:nvSpPr>
        <p:spPr>
          <a:xfrm>
            <a:off x="7786171" y="4981333"/>
            <a:ext cx="3185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sportellino	</a:t>
            </a:r>
          </a:p>
        </p:txBody>
      </p:sp>
    </p:spTree>
    <p:extLst>
      <p:ext uri="{BB962C8B-B14F-4D97-AF65-F5344CB8AC3E}">
        <p14:creationId xmlns:p14="http://schemas.microsoft.com/office/powerpoint/2010/main" val="890243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Divisore centrale"/>
          <p:cNvCxnSpPr>
            <a:cxnSpLocks/>
          </p:cNvCxnSpPr>
          <p:nvPr/>
        </p:nvCxnSpPr>
        <p:spPr>
          <a:xfrm>
            <a:off x="5563342" y="1752600"/>
            <a:ext cx="0" cy="4300105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olo 1">
            <a:extLst>
              <a:ext uri="{FF2B5EF4-FFF2-40B4-BE49-F238E27FC236}">
                <a16:creationId xmlns:a16="http://schemas.microsoft.com/office/drawing/2014/main" id="{925CB19A-242A-DD04-DA3B-A9B208266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Occhio ai materiali…</a:t>
            </a:r>
          </a:p>
        </p:txBody>
      </p:sp>
      <p:pic>
        <p:nvPicPr>
          <p:cNvPr id="13" name="Segnaposto contenuto 12" descr="Segno di spunta con riempimento a tinta unita">
            <a:extLst>
              <a:ext uri="{FF2B5EF4-FFF2-40B4-BE49-F238E27FC236}">
                <a16:creationId xmlns:a16="http://schemas.microsoft.com/office/drawing/2014/main" id="{816912D4-30F4-D9D3-0C8D-C43CAE0F82C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852512" y="1798727"/>
            <a:ext cx="914400" cy="914400"/>
          </a:xfrm>
        </p:spPr>
      </p:pic>
      <p:pic>
        <p:nvPicPr>
          <p:cNvPr id="15" name="Segnaposto contenuto 14" descr="Chiudi con riempimento a tinta unita">
            <a:extLst>
              <a:ext uri="{FF2B5EF4-FFF2-40B4-BE49-F238E27FC236}">
                <a16:creationId xmlns:a16="http://schemas.microsoft.com/office/drawing/2014/main" id="{E3DE0FDD-5EDC-55C5-582C-12385C032A3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73411" y="1798727"/>
            <a:ext cx="914400" cy="914400"/>
          </a:xfrm>
        </p:spPr>
      </p:pic>
      <p:sp>
        <p:nvSpPr>
          <p:cNvPr id="7" name="Segnaposto data 6">
            <a:extLst>
              <a:ext uri="{FF2B5EF4-FFF2-40B4-BE49-F238E27FC236}">
                <a16:creationId xmlns:a16="http://schemas.microsoft.com/office/drawing/2014/main" id="{27431F94-9E2C-13F0-AB04-62C3CB525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3/10/2026</a:t>
            </a:r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ED2F44EC-ECED-9BC2-5CE9-267CB3CC6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A. Gerosa, “</a:t>
            </a:r>
            <a:r>
              <a:rPr lang="en-US" dirty="0" err="1"/>
              <a:t>Tavolo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«</a:t>
            </a:r>
            <a:r>
              <a:rPr lang="en-US" dirty="0" err="1"/>
              <a:t>postali</a:t>
            </a:r>
            <a:r>
              <a:rPr lang="en-US" dirty="0"/>
              <a:t>»“ (LI) 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E4E0996D-3D0F-4054-472C-BEC61C67C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3</a:t>
            </a:fld>
            <a:endParaRPr lang="en-US"/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FB6BA871-8B73-664C-F3C1-27E8246C940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391" y="2825846"/>
            <a:ext cx="2020730" cy="32017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D94ACE65-720F-D3E1-5487-5B611D52071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55967" y="2827702"/>
            <a:ext cx="2020730" cy="31980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C6347BA1-FD48-6E79-4A5F-A0D60E905370}"/>
              </a:ext>
            </a:extLst>
          </p:cNvPr>
          <p:cNvSpPr txBox="1"/>
          <p:nvPr/>
        </p:nvSpPr>
        <p:spPr>
          <a:xfrm>
            <a:off x="3664111" y="1932761"/>
            <a:ext cx="1988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terracotta, alluminio,…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C13F207-F67B-B31A-D0A9-0E1A666F0914}"/>
              </a:ext>
            </a:extLst>
          </p:cNvPr>
          <p:cNvSpPr txBox="1"/>
          <p:nvPr/>
        </p:nvSpPr>
        <p:spPr>
          <a:xfrm>
            <a:off x="8832815" y="2045977"/>
            <a:ext cx="1988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ghisa</a:t>
            </a:r>
          </a:p>
        </p:txBody>
      </p:sp>
      <p:pic>
        <p:nvPicPr>
          <p:cNvPr id="25" name="Immagine 24">
            <a:extLst>
              <a:ext uri="{FF2B5EF4-FFF2-40B4-BE49-F238E27FC236}">
                <a16:creationId xmlns:a16="http://schemas.microsoft.com/office/drawing/2014/main" id="{45444FE3-2BCA-4F54-38B0-97BC096DD6C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33086" y="2823987"/>
            <a:ext cx="2319381" cy="32017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11722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Divisore centrale"/>
          <p:cNvCxnSpPr>
            <a:cxnSpLocks/>
          </p:cNvCxnSpPr>
          <p:nvPr/>
        </p:nvCxnSpPr>
        <p:spPr>
          <a:xfrm>
            <a:off x="5563342" y="1752600"/>
            <a:ext cx="0" cy="4300105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olo 1">
            <a:extLst>
              <a:ext uri="{FF2B5EF4-FFF2-40B4-BE49-F238E27FC236}">
                <a16:creationId xmlns:a16="http://schemas.microsoft.com/office/drawing/2014/main" id="{537C43E6-09F2-07AC-7E52-3FE6BEE3F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… ai formati…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BB657C5-E4B5-F323-4624-0F5716AD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939606"/>
            <a:ext cx="4381644" cy="602671"/>
          </a:xfrm>
        </p:spPr>
        <p:txBody>
          <a:bodyPr/>
          <a:lstStyle/>
          <a:p>
            <a:r>
              <a:rPr lang="it-IT" dirty="0"/>
              <a:t>«Parmigianino» </a:t>
            </a:r>
            <a:br>
              <a:rPr lang="it-IT" dirty="0"/>
            </a:br>
            <a:r>
              <a:rPr lang="it-IT" dirty="0"/>
              <a:t>(alta e stretta)</a:t>
            </a:r>
          </a:p>
        </p:txBody>
      </p:sp>
      <p:pic>
        <p:nvPicPr>
          <p:cNvPr id="11" name="Segnaposto contenuto 10">
            <a:extLst>
              <a:ext uri="{FF2B5EF4-FFF2-40B4-BE49-F238E27FC236}">
                <a16:creationId xmlns:a16="http://schemas.microsoft.com/office/drawing/2014/main" id="{17F9FA21-F8E8-7F05-E665-38CEE40E4FC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5973" y="2592530"/>
            <a:ext cx="1565102" cy="3121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CAE2F554-AD61-41A9-DC58-033ED73E4D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54202" y="1939605"/>
            <a:ext cx="4487137" cy="602671"/>
          </a:xfrm>
        </p:spPr>
        <p:txBody>
          <a:bodyPr/>
          <a:lstStyle/>
          <a:p>
            <a:r>
              <a:rPr lang="it-IT" dirty="0"/>
              <a:t>«</a:t>
            </a:r>
            <a:r>
              <a:rPr lang="it-IT" dirty="0" err="1"/>
              <a:t>Malevič</a:t>
            </a:r>
            <a:r>
              <a:rPr lang="it-IT" dirty="0"/>
              <a:t>» (quadrata, </a:t>
            </a:r>
            <a:br>
              <a:rPr lang="it-IT" dirty="0"/>
            </a:br>
            <a:r>
              <a:rPr lang="it-IT" dirty="0"/>
              <a:t>con o senza stemma)</a:t>
            </a:r>
          </a:p>
        </p:txBody>
      </p:sp>
      <p:pic>
        <p:nvPicPr>
          <p:cNvPr id="13" name="Segnaposto contenuto 12">
            <a:extLst>
              <a:ext uri="{FF2B5EF4-FFF2-40B4-BE49-F238E27FC236}">
                <a16:creationId xmlns:a16="http://schemas.microsoft.com/office/drawing/2014/main" id="{485A0A04-F039-8349-84A3-E483D1C51E59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5441" y="2592530"/>
            <a:ext cx="1990722" cy="3121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Segnaposto data 6">
            <a:extLst>
              <a:ext uri="{FF2B5EF4-FFF2-40B4-BE49-F238E27FC236}">
                <a16:creationId xmlns:a16="http://schemas.microsoft.com/office/drawing/2014/main" id="{B971C8A2-4F78-5303-7CD5-8D99EC291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3/10/2026</a:t>
            </a:r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CCF90958-0964-EA37-4D41-A15660003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A. Gerosa, “</a:t>
            </a:r>
            <a:r>
              <a:rPr lang="en-US" dirty="0" err="1"/>
              <a:t>Tavolo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«</a:t>
            </a:r>
            <a:r>
              <a:rPr lang="en-US" dirty="0" err="1"/>
              <a:t>postali</a:t>
            </a:r>
            <a:r>
              <a:rPr lang="en-US" dirty="0"/>
              <a:t>»“ (LI) 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A9A4B98-5B55-5265-B963-A2DC0F89C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4</a:t>
            </a:fld>
            <a:endParaRPr lang="en-US"/>
          </a:p>
        </p:txBody>
      </p:sp>
      <p:pic>
        <p:nvPicPr>
          <p:cNvPr id="14" name="Segnaposto contenuto 10">
            <a:extLst>
              <a:ext uri="{FF2B5EF4-FFF2-40B4-BE49-F238E27FC236}">
                <a16:creationId xmlns:a16="http://schemas.microsoft.com/office/drawing/2014/main" id="{C6B029D3-D81C-65A8-D772-E407F49F3FE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0529" y="3137017"/>
            <a:ext cx="1565102" cy="20320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42F3C43D-4333-8AB6-DF2D-EF499121E5A5}"/>
              </a:ext>
            </a:extLst>
          </p:cNvPr>
          <p:cNvSpPr txBox="1"/>
          <p:nvPr/>
        </p:nvSpPr>
        <p:spPr>
          <a:xfrm>
            <a:off x="3230711" y="5713555"/>
            <a:ext cx="1990722" cy="326243"/>
          </a:xfrm>
          <a:prstGeom prst="rect">
            <a:avLst/>
          </a:prstGeom>
          <a:noFill/>
        </p:spPr>
        <p:txBody>
          <a:bodyPr wrap="square" lIns="27432" tIns="9144" rIns="27432" bIns="9144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1000" i="1" dirty="0">
                <a:solidFill>
                  <a:schemeClr val="dk1">
                    <a:lumMod val="58000"/>
                    <a:lumOff val="42000"/>
                  </a:schemeClr>
                </a:solidFill>
                <a:latin typeface="+mn-lt"/>
              </a:rPr>
              <a:t>Madonna dal collo lungo </a:t>
            </a:r>
            <a:br>
              <a:rPr lang="it-IT" sz="1000" i="1" dirty="0">
                <a:solidFill>
                  <a:schemeClr val="dk1">
                    <a:lumMod val="58000"/>
                    <a:lumOff val="42000"/>
                  </a:schemeClr>
                </a:solidFill>
                <a:latin typeface="+mn-lt"/>
              </a:rPr>
            </a:br>
            <a:r>
              <a:rPr lang="it-IT" sz="1000" dirty="0">
                <a:solidFill>
                  <a:schemeClr val="dk1">
                    <a:lumMod val="58000"/>
                    <a:lumOff val="42000"/>
                  </a:schemeClr>
                </a:solidFill>
                <a:latin typeface="+mn-lt"/>
              </a:rPr>
              <a:t>(Firenze, Uffizi)</a:t>
            </a:r>
          </a:p>
        </p:txBody>
      </p:sp>
      <p:pic>
        <p:nvPicPr>
          <p:cNvPr id="16" name="Segnaposto contenuto 10">
            <a:extLst>
              <a:ext uri="{FF2B5EF4-FFF2-40B4-BE49-F238E27FC236}">
                <a16:creationId xmlns:a16="http://schemas.microsoft.com/office/drawing/2014/main" id="{ACC4D0FC-512C-A2AF-055F-525B3343248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79786" y="2766369"/>
            <a:ext cx="2777968" cy="27733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006974CD-77FE-B93A-970B-35E547E1C9B1}"/>
              </a:ext>
            </a:extLst>
          </p:cNvPr>
          <p:cNvSpPr txBox="1"/>
          <p:nvPr/>
        </p:nvSpPr>
        <p:spPr>
          <a:xfrm>
            <a:off x="8194098" y="5586528"/>
            <a:ext cx="1990722" cy="172355"/>
          </a:xfrm>
          <a:prstGeom prst="rect">
            <a:avLst/>
          </a:prstGeom>
          <a:noFill/>
        </p:spPr>
        <p:txBody>
          <a:bodyPr wrap="square" lIns="27432" tIns="9144" rIns="27432" bIns="9144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1000" i="1" dirty="0">
                <a:solidFill>
                  <a:schemeClr val="dk1">
                    <a:lumMod val="58000"/>
                    <a:lumOff val="42000"/>
                  </a:schemeClr>
                </a:solidFill>
                <a:latin typeface="+mn-lt"/>
              </a:rPr>
              <a:t>Quadrato nero</a:t>
            </a:r>
          </a:p>
        </p:txBody>
      </p:sp>
    </p:spTree>
    <p:extLst>
      <p:ext uri="{BB962C8B-B14F-4D97-AF65-F5344CB8AC3E}">
        <p14:creationId xmlns:p14="http://schemas.microsoft.com/office/powerpoint/2010/main" val="3089736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Divisore centrale"/>
          <p:cNvCxnSpPr>
            <a:cxnSpLocks/>
          </p:cNvCxnSpPr>
          <p:nvPr/>
        </p:nvCxnSpPr>
        <p:spPr>
          <a:xfrm>
            <a:off x="5563342" y="1752600"/>
            <a:ext cx="0" cy="4300105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olo 1">
            <a:extLst>
              <a:ext uri="{FF2B5EF4-FFF2-40B4-BE49-F238E27FC236}">
                <a16:creationId xmlns:a16="http://schemas.microsoft.com/office/drawing/2014/main" id="{93D54BAD-A1E4-B771-360E-CE74E0E77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… e agli stemmi!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468390C-E8A3-3713-9449-F07E0F4FB3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«Camelot»</a:t>
            </a:r>
          </a:p>
        </p:txBody>
      </p:sp>
      <p:pic>
        <p:nvPicPr>
          <p:cNvPr id="11" name="Segnaposto contenuto 10">
            <a:extLst>
              <a:ext uri="{FF2B5EF4-FFF2-40B4-BE49-F238E27FC236}">
                <a16:creationId xmlns:a16="http://schemas.microsoft.com/office/drawing/2014/main" id="{DE74A78A-4F3D-5530-1C9D-76A48CB0B8F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0705" y="2761087"/>
            <a:ext cx="2119812" cy="29102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Segnaposto data 6">
            <a:extLst>
              <a:ext uri="{FF2B5EF4-FFF2-40B4-BE49-F238E27FC236}">
                <a16:creationId xmlns:a16="http://schemas.microsoft.com/office/drawing/2014/main" id="{CBEA0AFA-52AC-9A23-372F-03DAA7554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3/10/2026</a:t>
            </a:r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B497188-7E5B-B3A8-619C-8B16F767D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A. Gerosa, “</a:t>
            </a:r>
            <a:r>
              <a:rPr lang="en-US" dirty="0" err="1"/>
              <a:t>Tavolo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«</a:t>
            </a:r>
            <a:r>
              <a:rPr lang="en-US" dirty="0" err="1"/>
              <a:t>postali</a:t>
            </a:r>
            <a:r>
              <a:rPr lang="en-US" dirty="0"/>
              <a:t>»“ (LI) 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53AD1CC-3F7E-4CBC-30D3-BD2AB611B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5</a:t>
            </a:fld>
            <a:endParaRPr lang="en-US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18B0A29F-C834-1606-4839-58D56B65659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6746" y="2097564"/>
            <a:ext cx="2916323" cy="35062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8BCFC6E8-E748-7FB7-D95F-FFC92A16AEEA}"/>
              </a:ext>
            </a:extLst>
          </p:cNvPr>
          <p:cNvSpPr txBox="1"/>
          <p:nvPr/>
        </p:nvSpPr>
        <p:spPr>
          <a:xfrm>
            <a:off x="6846746" y="5663479"/>
            <a:ext cx="3282389" cy="326243"/>
          </a:xfrm>
          <a:prstGeom prst="rect">
            <a:avLst/>
          </a:prstGeom>
          <a:noFill/>
        </p:spPr>
        <p:txBody>
          <a:bodyPr wrap="square" lIns="27432" tIns="9144" rIns="27432" bIns="9144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1000" dirty="0">
                <a:solidFill>
                  <a:schemeClr val="dk1">
                    <a:lumMod val="58000"/>
                    <a:lumOff val="42000"/>
                  </a:schemeClr>
                </a:solidFill>
              </a:rPr>
              <a:t>H</a:t>
            </a:r>
            <a:r>
              <a:rPr lang="it-IT" sz="1000" dirty="0">
                <a:solidFill>
                  <a:schemeClr val="dk1">
                    <a:lumMod val="58000"/>
                    <a:lumOff val="42000"/>
                  </a:schemeClr>
                </a:solidFill>
                <a:latin typeface="+mn-lt"/>
              </a:rPr>
              <a:t>oward Pyle,</a:t>
            </a:r>
            <a:r>
              <a:rPr lang="it-IT" sz="1000" i="1" dirty="0">
                <a:solidFill>
                  <a:schemeClr val="dk1">
                    <a:lumMod val="58000"/>
                    <a:lumOff val="42000"/>
                  </a:schemeClr>
                </a:solidFill>
                <a:latin typeface="+mn-lt"/>
              </a:rPr>
              <a:t> Re Artù e il Cavaliere Nero combattono </a:t>
            </a:r>
            <a:br>
              <a:rPr lang="it-IT" sz="1000" i="1" dirty="0">
                <a:solidFill>
                  <a:schemeClr val="dk1">
                    <a:lumMod val="58000"/>
                    <a:lumOff val="42000"/>
                  </a:schemeClr>
                </a:solidFill>
                <a:latin typeface="+mn-lt"/>
              </a:rPr>
            </a:br>
            <a:r>
              <a:rPr lang="it-IT" sz="1000" i="1" dirty="0">
                <a:solidFill>
                  <a:schemeClr val="dk1">
                    <a:lumMod val="58000"/>
                    <a:lumOff val="42000"/>
                  </a:schemeClr>
                </a:solidFill>
              </a:rPr>
              <a:t>nel </a:t>
            </a:r>
            <a:r>
              <a:rPr lang="it-IT" sz="1000" i="1" dirty="0">
                <a:solidFill>
                  <a:schemeClr val="dk1">
                    <a:lumMod val="58000"/>
                    <a:lumOff val="42000"/>
                  </a:schemeClr>
                </a:solidFill>
                <a:latin typeface="+mn-lt"/>
              </a:rPr>
              <a:t>cortile di Camelot</a:t>
            </a:r>
          </a:p>
        </p:txBody>
      </p:sp>
    </p:spTree>
    <p:extLst>
      <p:ext uri="{BB962C8B-B14F-4D97-AF65-F5344CB8AC3E}">
        <p14:creationId xmlns:p14="http://schemas.microsoft.com/office/powerpoint/2010/main" val="3485136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5B0B2-9600-C9EE-5AEB-5FD0389A4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Divisore centrale"/>
          <p:cNvCxnSpPr>
            <a:cxnSpLocks/>
          </p:cNvCxnSpPr>
          <p:nvPr/>
        </p:nvCxnSpPr>
        <p:spPr>
          <a:xfrm>
            <a:off x="5563342" y="1752600"/>
            <a:ext cx="0" cy="4300105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olo 1">
            <a:extLst>
              <a:ext uri="{FF2B5EF4-FFF2-40B4-BE49-F238E27FC236}">
                <a16:creationId xmlns:a16="http://schemas.microsoft.com/office/drawing/2014/main" id="{9F59B8E6-8A91-14AF-B589-E5554D22E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Componenti che latitano</a:t>
            </a:r>
          </a:p>
        </p:txBody>
      </p:sp>
      <p:pic>
        <p:nvPicPr>
          <p:cNvPr id="13" name="Segnaposto contenuto 12" descr="Segno di spunta con riempimento a tinta unita">
            <a:extLst>
              <a:ext uri="{FF2B5EF4-FFF2-40B4-BE49-F238E27FC236}">
                <a16:creationId xmlns:a16="http://schemas.microsoft.com/office/drawing/2014/main" id="{48F017F0-8EBB-50AA-0A9B-6DB2F15FBA3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852512" y="1798727"/>
            <a:ext cx="914400" cy="914400"/>
          </a:xfrm>
        </p:spPr>
      </p:pic>
      <p:pic>
        <p:nvPicPr>
          <p:cNvPr id="15" name="Segnaposto contenuto 14" descr="Chiudi con riempimento a tinta unita">
            <a:extLst>
              <a:ext uri="{FF2B5EF4-FFF2-40B4-BE49-F238E27FC236}">
                <a16:creationId xmlns:a16="http://schemas.microsoft.com/office/drawing/2014/main" id="{A2877640-8015-8AB1-7675-0D466122F7F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73411" y="1798727"/>
            <a:ext cx="914400" cy="914400"/>
          </a:xfrm>
        </p:spPr>
      </p:pic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3E72D4-4A17-C81A-4B14-C7C192501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3/10/2026</a:t>
            </a:r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3E039EC1-11CD-B330-EC54-7B63706E9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A. Gerosa, “</a:t>
            </a:r>
            <a:r>
              <a:rPr lang="en-US" dirty="0" err="1"/>
              <a:t>Tavolo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«</a:t>
            </a:r>
            <a:r>
              <a:rPr lang="en-US" dirty="0" err="1"/>
              <a:t>postali</a:t>
            </a:r>
            <a:r>
              <a:rPr lang="en-US" dirty="0"/>
              <a:t>»“ (LI) 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6E040D8-FF8E-D2D9-32B7-99F7CFFA4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6</a:t>
            </a:fld>
            <a:endParaRPr lang="en-US"/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88CC8900-5400-9DD4-3385-F3A0CED90E3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30412" y="2783426"/>
            <a:ext cx="2000398" cy="32017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8482138A-3553-BD45-76A9-CB71A0C29081}"/>
              </a:ext>
            </a:extLst>
          </p:cNvPr>
          <p:cNvSpPr txBox="1"/>
          <p:nvPr/>
        </p:nvSpPr>
        <p:spPr>
          <a:xfrm>
            <a:off x="3487811" y="1847083"/>
            <a:ext cx="1988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sportellino assente</a:t>
            </a:r>
          </a:p>
          <a:p>
            <a:r>
              <a:rPr lang="it-IT" dirty="0"/>
              <a:t>o stampato</a:t>
            </a:r>
          </a:p>
        </p:txBody>
      </p:sp>
      <p:pic>
        <p:nvPicPr>
          <p:cNvPr id="25" name="Immagine 24">
            <a:extLst>
              <a:ext uri="{FF2B5EF4-FFF2-40B4-BE49-F238E27FC236}">
                <a16:creationId xmlns:a16="http://schemas.microsoft.com/office/drawing/2014/main" id="{C8522386-72A1-8750-E4CB-E1ECC280AC6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7174994" y="2761087"/>
            <a:ext cx="2035056" cy="32240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98513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7F4D45-1583-72F2-8398-A0F787C5B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…dov’è finito il muro?</a:t>
            </a:r>
          </a:p>
        </p:txBody>
      </p:sp>
      <p:pic>
        <p:nvPicPr>
          <p:cNvPr id="11" name="Segnaposto immagine 10">
            <a:extLst>
              <a:ext uri="{FF2B5EF4-FFF2-40B4-BE49-F238E27FC236}">
                <a16:creationId xmlns:a16="http://schemas.microsoft.com/office/drawing/2014/main" id="{2AF07545-2E18-E67B-785F-8C3F8F77487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87E0A6A-DEDA-DD0D-6BED-8CD59502682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«…surrogandole per tutti i nuovi servizi che si andranno istituendo con piastre di ghisa, da incastrarsi in un muro qualunque, convenientemente scavato…» </a:t>
            </a:r>
            <a:b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	(</a:t>
            </a:r>
            <a:r>
              <a:rPr lang="it-IT" i="1" dirty="0">
                <a:latin typeface="Arial" panose="020B0604020202020204" pitchFamily="34" charset="0"/>
                <a:cs typeface="Arial" panose="020B0604020202020204" pitchFamily="34" charset="0"/>
              </a:rPr>
              <a:t>Bullettino postale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3-1887)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A1FABCB-D451-BEBF-33F8-CB698B120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3/10/2026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0A5F572-E72A-C891-F505-AD8F18FF3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A. Gerosa, “</a:t>
            </a:r>
            <a:r>
              <a:rPr lang="en-US" dirty="0" err="1"/>
              <a:t>Tavolo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«</a:t>
            </a:r>
            <a:r>
              <a:rPr lang="en-US" dirty="0" err="1"/>
              <a:t>postali</a:t>
            </a:r>
            <a:r>
              <a:rPr lang="en-US" dirty="0"/>
              <a:t>»“ (LI) 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B96FB77-65D8-B9CB-417D-A8DE92D54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402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24C5DF0-8AC2-7B8D-7760-631FBA064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593" y="-226477"/>
            <a:ext cx="3932237" cy="1652154"/>
          </a:xfrm>
        </p:spPr>
        <p:txBody>
          <a:bodyPr/>
          <a:lstStyle/>
          <a:p>
            <a:r>
              <a:rPr lang="it-IT" dirty="0"/>
              <a:t>«Posta» non basta</a:t>
            </a:r>
          </a:p>
        </p:txBody>
      </p:sp>
      <p:pic>
        <p:nvPicPr>
          <p:cNvPr id="15" name="Segnaposto immagine 14">
            <a:extLst>
              <a:ext uri="{FF2B5EF4-FFF2-40B4-BE49-F238E27FC236}">
                <a16:creationId xmlns:a16="http://schemas.microsoft.com/office/drawing/2014/main" id="{0C2C7F4A-7A99-9FA8-B216-BB48AFA6D25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8267" y="1425677"/>
            <a:ext cx="2565020" cy="42470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B91E3A4-99B8-1A05-65E2-6A38AA68A6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2593" y="1564982"/>
            <a:ext cx="3932237" cy="3110928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La dicitura standard riportata sulle piastre è «REGIE POSTE». Dove l’aggettivo «REGIE» non figura, si è di fronte a un probabile falso o clone.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ECCEZIONE: Nelle località rurali era in uso un tipo di cassetta in ferro, recante la semplice dicitura «POSTE», analogamente a quanto sarebbe in seguito avvenuto per le cassette di posta aerea.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3818CA6-CB63-422A-6A84-AB66A9474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3/10/2026</a:t>
            </a:r>
            <a:endParaRPr lang="en-US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C9336DE-A0CB-82D0-C17F-D019611C7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A. Gerosa, “</a:t>
            </a:r>
            <a:r>
              <a:rPr lang="en-US" dirty="0" err="1"/>
              <a:t>Tavolo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«</a:t>
            </a:r>
            <a:r>
              <a:rPr lang="en-US" dirty="0" err="1"/>
              <a:t>postali</a:t>
            </a:r>
            <a:r>
              <a:rPr lang="en-US" dirty="0"/>
              <a:t>»“ (LI) 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241F161-C112-B85F-593B-DEC13BD0D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8</a:t>
            </a:fld>
            <a:endParaRPr lang="en-US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6FCA70B2-0FA7-68A8-7388-A9C30055E5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8862" y="4818488"/>
            <a:ext cx="3302032" cy="8795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Segnaposto contenuto 14" descr="Chiudi con riempimento a tinta unita">
            <a:extLst>
              <a:ext uri="{FF2B5EF4-FFF2-40B4-BE49-F238E27FC236}">
                <a16:creationId xmlns:a16="http://schemas.microsoft.com/office/drawing/2014/main" id="{89AB106D-674D-EEF0-3BB0-13EA04233B4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33577" y="41136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226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Divisore centrale"/>
          <p:cNvCxnSpPr>
            <a:cxnSpLocks/>
          </p:cNvCxnSpPr>
          <p:nvPr/>
        </p:nvCxnSpPr>
        <p:spPr>
          <a:xfrm>
            <a:off x="5563342" y="1752600"/>
            <a:ext cx="0" cy="4300105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olo 1">
            <a:extLst>
              <a:ext uri="{FF2B5EF4-FFF2-40B4-BE49-F238E27FC236}">
                <a16:creationId xmlns:a16="http://schemas.microsoft.com/office/drawing/2014/main" id="{4B787492-11B6-93E8-03CB-34525C08C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Modifiche successive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E0D1A27-AD3F-8CCF-2A18-5DDBBBB161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Sportello a finestra e/o serratura moderna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353BB8B-FBAE-AD2E-2CDB-80F3A405418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it-IT" dirty="0"/>
          </a:p>
          <a:p>
            <a:endParaRPr lang="it-IT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5C1F99EA-90BF-808C-C756-1F2CEC049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3/10/2026</a:t>
            </a:r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1022B00-7387-8D22-81E7-583ED2523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A. Gerosa, “</a:t>
            </a:r>
            <a:r>
              <a:rPr lang="en-US" dirty="0" err="1"/>
              <a:t>Tavolo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«</a:t>
            </a:r>
            <a:r>
              <a:rPr lang="en-US" dirty="0" err="1"/>
              <a:t>postali</a:t>
            </a:r>
            <a:r>
              <a:rPr lang="en-US" dirty="0"/>
              <a:t>»“ (LI) 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52F46D5C-F1EB-1D3F-693B-F06E4201B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9</a:t>
            </a:fld>
            <a:endParaRPr lang="en-US"/>
          </a:p>
        </p:txBody>
      </p:sp>
      <p:sp>
        <p:nvSpPr>
          <p:cNvPr id="15" name="Segnaposto testo 14">
            <a:extLst>
              <a:ext uri="{FF2B5EF4-FFF2-40B4-BE49-F238E27FC236}">
                <a16:creationId xmlns:a16="http://schemas.microsoft.com/office/drawing/2014/main" id="{07CC4519-E5A3-640E-C366-8BD28F344D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23807" y="1948667"/>
            <a:ext cx="4487137" cy="602671"/>
          </a:xfrm>
        </p:spPr>
        <p:txBody>
          <a:bodyPr/>
          <a:lstStyle/>
          <a:p>
            <a:r>
              <a:rPr lang="it-IT" dirty="0"/>
              <a:t>ASTA SOPRA LO SPORTELLINO</a:t>
            </a:r>
          </a:p>
        </p:txBody>
      </p:sp>
      <p:pic>
        <p:nvPicPr>
          <p:cNvPr id="22" name="Segnaposto contenuto 14" descr="Chiudi con riempimento a tinta unita">
            <a:extLst>
              <a:ext uri="{FF2B5EF4-FFF2-40B4-BE49-F238E27FC236}">
                <a16:creationId xmlns:a16="http://schemas.microsoft.com/office/drawing/2014/main" id="{D0B71FD7-FE08-A006-523B-099509EF833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64598" y="4871854"/>
            <a:ext cx="914400" cy="914400"/>
          </a:xfrm>
          <a:prstGeom prst="rect">
            <a:avLst/>
          </a:prstGeom>
        </p:spPr>
      </p:pic>
      <p:pic>
        <p:nvPicPr>
          <p:cNvPr id="28" name="Immagine 27">
            <a:extLst>
              <a:ext uri="{FF2B5EF4-FFF2-40B4-BE49-F238E27FC236}">
                <a16:creationId xmlns:a16="http://schemas.microsoft.com/office/drawing/2014/main" id="{F74F1F40-F05D-2899-F1F0-11AB437A022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6208" y="2938914"/>
            <a:ext cx="3202333" cy="19329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" name="Immagine 29">
            <a:extLst>
              <a:ext uri="{FF2B5EF4-FFF2-40B4-BE49-F238E27FC236}">
                <a16:creationId xmlns:a16="http://schemas.microsoft.com/office/drawing/2014/main" id="{598A37D6-4968-9D98-42B1-262E0823C7E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79849" y="3134731"/>
            <a:ext cx="3202333" cy="15821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4" name="Segnaposto contenuto 14" descr="Chiudi con riempimento a tinta unita">
            <a:extLst>
              <a:ext uri="{FF2B5EF4-FFF2-40B4-BE49-F238E27FC236}">
                <a16:creationId xmlns:a16="http://schemas.microsoft.com/office/drawing/2014/main" id="{5D1977A3-F45D-8CDE-66EC-CCD04C65FD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735322" y="492009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4652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FA7DE48-5C62-445E-59B8-25A3DE759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3/10/2026</a:t>
            </a: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6E65BDC7-CE57-57F6-C7FC-9581CFE00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A. Gerosa, “</a:t>
            </a:r>
            <a:r>
              <a:rPr lang="en-US" dirty="0" err="1"/>
              <a:t>Tavolo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«</a:t>
            </a:r>
            <a:r>
              <a:rPr lang="en-US" dirty="0" err="1"/>
              <a:t>postali</a:t>
            </a:r>
            <a:r>
              <a:rPr lang="en-US" dirty="0"/>
              <a:t>»“ (LI) 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942E9EE-40DB-3A79-26F2-6CE33CBAD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10</a:t>
            </a:fld>
            <a:endParaRPr lang="en-US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83DF743E-F05D-6B21-A78F-C0BF84EA93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83969" y="2012002"/>
            <a:ext cx="3202333" cy="19090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Segnaposto contenuto 5">
            <a:extLst>
              <a:ext uri="{FF2B5EF4-FFF2-40B4-BE49-F238E27FC236}">
                <a16:creationId xmlns:a16="http://schemas.microsoft.com/office/drawing/2014/main" id="{3C2F6903-38E9-9205-E529-C5FBA11712FB}"/>
              </a:ext>
            </a:extLst>
          </p:cNvPr>
          <p:cNvSpPr txBox="1">
            <a:spLocks/>
          </p:cNvSpPr>
          <p:nvPr/>
        </p:nvSpPr>
        <p:spPr>
          <a:xfrm>
            <a:off x="5553398" y="1868316"/>
            <a:ext cx="4487136" cy="312136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4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4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4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4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4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/>
              <a:t>NOTA BENE: La presenza dei fori di fianco o a cavallo del buco della serratura (dove, probabilmente, veniva collocata una piastrina con l'ora di levata) è un indicatore sicuro di sportellino originale.</a:t>
            </a:r>
          </a:p>
          <a:p>
            <a:r>
              <a:rPr lang="it-IT" dirty="0"/>
              <a:t>Nelle sostituzioni di serrature, il blocchetto moderno risulta solitamente aggiunto a quello originario, senza eliminarlo.</a:t>
            </a:r>
          </a:p>
        </p:txBody>
      </p:sp>
      <p:pic>
        <p:nvPicPr>
          <p:cNvPr id="10" name="Segnaposto contenuto 12" descr="Segno di spunta con riempimento a tinta unita">
            <a:extLst>
              <a:ext uri="{FF2B5EF4-FFF2-40B4-BE49-F238E27FC236}">
                <a16:creationId xmlns:a16="http://schemas.microsoft.com/office/drawing/2014/main" id="{4C4B7C15-A7F9-CEFC-20FB-7D036804AA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04037" y="428971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1011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2E3F7EE-3D2C-6AE8-F627-79FE762DD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Meglio sole…</a:t>
            </a:r>
          </a:p>
        </p:txBody>
      </p:sp>
      <p:pic>
        <p:nvPicPr>
          <p:cNvPr id="9" name="Segnaposto immagine 8">
            <a:extLst>
              <a:ext uri="{FF2B5EF4-FFF2-40B4-BE49-F238E27FC236}">
                <a16:creationId xmlns:a16="http://schemas.microsoft.com/office/drawing/2014/main" id="{A81F7E30-6BA7-63B7-5402-9EE641DB4AB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72025" y="511692"/>
            <a:ext cx="3036021" cy="28939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F281F79-1351-8309-053D-87B3462E230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it-IT" dirty="0"/>
              <a:t>La presenza di due o più piastre posizionate «in batteria» denota una collocazione diversa da quella originaria (che senso avrebbe avuto piazzare due cassette delle lettere per uso pubblico a distanza così ravvicinata?).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3BF5316-B41F-2A67-4F7D-FB9DFCEAB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3/10/2026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BB78093-6FA6-3655-6A8C-4429CD1D4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A. Gerosa, “</a:t>
            </a:r>
            <a:r>
              <a:rPr lang="en-US" dirty="0" err="1"/>
              <a:t>Tavolo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«</a:t>
            </a:r>
            <a:r>
              <a:rPr lang="en-US" dirty="0" err="1"/>
              <a:t>postali</a:t>
            </a:r>
            <a:r>
              <a:rPr lang="en-US" dirty="0"/>
              <a:t>»“ (LI) 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0DC3EFE-3C96-4DA8-4799-52730A6CE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11</a:t>
            </a:fld>
            <a:endParaRPr lang="en-US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084EC2C7-C5CD-74E2-9864-C4F5635EA2B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7575" y="2311976"/>
            <a:ext cx="2747140" cy="36628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814119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9DF2557-7A18-5F96-7795-FE618C5C2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La prova del 9</a:t>
            </a:r>
          </a:p>
        </p:txBody>
      </p:sp>
      <p:pic>
        <p:nvPicPr>
          <p:cNvPr id="9" name="Segnaposto immagine 8">
            <a:extLst>
              <a:ext uri="{FF2B5EF4-FFF2-40B4-BE49-F238E27FC236}">
                <a16:creationId xmlns:a16="http://schemas.microsoft.com/office/drawing/2014/main" id="{957B067F-C6E7-C5E8-6FA3-E69592F63A2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6310" y="524783"/>
            <a:ext cx="4061812" cy="5319221"/>
          </a:xfrm>
          <a:prstGeom prst="rect">
            <a:avLst/>
          </a:prstGeom>
        </p:spPr>
      </p:pic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E55D11F-4481-E7A6-6BD6-32DC15975E7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/>
              <a:t>La regola aurea è che le vecchie piastre d’impostazione «100% </a:t>
            </a:r>
            <a:r>
              <a:rPr lang="it-IT" dirty="0" err="1"/>
              <a:t>original</a:t>
            </a:r>
            <a:r>
              <a:rPr lang="it-IT" dirty="0"/>
              <a:t>» si trovano poco lontano dall’ubicazione di cassette e/o uffici postali moderni. </a:t>
            </a:r>
            <a:br>
              <a:rPr lang="it-IT" dirty="0"/>
            </a:br>
            <a:r>
              <a:rPr lang="it-IT" dirty="0"/>
              <a:t>Un valido ausilio a tal proposito è fornito dalle nuove tecnologie (Google Street View, </a:t>
            </a:r>
            <a:r>
              <a:rPr lang="it-IT" dirty="0" err="1"/>
              <a:t>OpenStreetMap</a:t>
            </a:r>
            <a:r>
              <a:rPr lang="it-IT" dirty="0"/>
              <a:t>, ecc.), che sopperiscono spesso brillantemente a strumenti di non facile reperibilità come i vecchi stradari postali o documentazione analoga.</a:t>
            </a:r>
          </a:p>
          <a:p>
            <a:endParaRPr lang="it-IT" dirty="0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BA6C060-B046-8DA1-3C3C-5EB2F4677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3/10/2026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B4FA179-38F8-7C64-12B4-918D72F49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A. Gerosa, “</a:t>
            </a:r>
            <a:r>
              <a:rPr lang="en-US" dirty="0" err="1"/>
              <a:t>Tavolo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«</a:t>
            </a:r>
            <a:r>
              <a:rPr lang="en-US" dirty="0" err="1"/>
              <a:t>postali</a:t>
            </a:r>
            <a:r>
              <a:rPr lang="en-US" dirty="0"/>
              <a:t>»“ (LI) 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C8B1DE1-5543-75AB-9734-ED65D8F6A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585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magine 22">
            <a:extLst>
              <a:ext uri="{FF2B5EF4-FFF2-40B4-BE49-F238E27FC236}">
                <a16:creationId xmlns:a16="http://schemas.microsoft.com/office/drawing/2014/main" id="{703C55C0-7586-7E2D-8652-63A3B7C020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33625" y="3051060"/>
            <a:ext cx="3428721" cy="25715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38630C2B-FFCB-0722-69B6-3BFA21BFD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Un esempio a Erba (CO)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B349092-8A6B-965D-588A-54E4FCDAC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3/10/2026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0AB6D15-5A36-C2AB-602F-09F36D91A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A. Gerosa, “</a:t>
            </a:r>
            <a:r>
              <a:rPr lang="en-US" dirty="0" err="1"/>
              <a:t>Tavolo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«</a:t>
            </a:r>
            <a:r>
              <a:rPr lang="en-US" dirty="0" err="1"/>
              <a:t>postali</a:t>
            </a:r>
            <a:r>
              <a:rPr lang="en-US" dirty="0"/>
              <a:t>»“ (LI) 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3E07986-DB76-95C0-1762-D3734FE8B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13</a:t>
            </a:fld>
            <a:endParaRPr lang="en-US"/>
          </a:p>
        </p:txBody>
      </p:sp>
      <p:pic>
        <p:nvPicPr>
          <p:cNvPr id="6" name="Segnaposto immagine 8">
            <a:extLst>
              <a:ext uri="{FF2B5EF4-FFF2-40B4-BE49-F238E27FC236}">
                <a16:creationId xmlns:a16="http://schemas.microsoft.com/office/drawing/2014/main" id="{8C58E47C-A744-4299-42DA-105681ACCA2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467" y="2907092"/>
            <a:ext cx="4508544" cy="27523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11124D0D-FD14-C100-E448-BA1EA88BC26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6337" y="3051060"/>
            <a:ext cx="1910415" cy="25472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08906D51-629F-E7CD-FA29-703BC9C18C7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8974" y="382409"/>
            <a:ext cx="3428721" cy="25715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13" name="Connettore 2 12">
            <a:extLst>
              <a:ext uri="{FF2B5EF4-FFF2-40B4-BE49-F238E27FC236}">
                <a16:creationId xmlns:a16="http://schemas.microsoft.com/office/drawing/2014/main" id="{7DF437B3-E3BF-D883-C073-DECF0ECB5979}"/>
              </a:ext>
            </a:extLst>
          </p:cNvPr>
          <p:cNvCxnSpPr>
            <a:cxnSpLocks/>
          </p:cNvCxnSpPr>
          <p:nvPr/>
        </p:nvCxnSpPr>
        <p:spPr>
          <a:xfrm flipV="1">
            <a:off x="2473036" y="2365627"/>
            <a:ext cx="4662350" cy="16636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D6E5CA0E-7DE0-5442-A4BA-6267CB8E6F51}"/>
              </a:ext>
            </a:extLst>
          </p:cNvPr>
          <p:cNvSpPr txBox="1"/>
          <p:nvPr/>
        </p:nvSpPr>
        <p:spPr>
          <a:xfrm rot="20444175">
            <a:off x="3736207" y="2471380"/>
            <a:ext cx="4256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Ufficio PT, Via IV Novembre 20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8F6E998A-AE10-075C-AB27-54A02BFCB22C}"/>
              </a:ext>
            </a:extLst>
          </p:cNvPr>
          <p:cNvSpPr txBox="1"/>
          <p:nvPr/>
        </p:nvSpPr>
        <p:spPr>
          <a:xfrm>
            <a:off x="7860654" y="352577"/>
            <a:ext cx="4508544" cy="254000"/>
          </a:xfrm>
          <a:prstGeom prst="rect">
            <a:avLst/>
          </a:prstGeom>
          <a:noFill/>
        </p:spPr>
        <p:txBody>
          <a:bodyPr wrap="square" tIns="12700" bIns="12700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1100" b="0" i="1" dirty="0">
                <a:solidFill>
                  <a:srgbClr val="595959"/>
                </a:solidFill>
              </a:rPr>
              <a:t>Stefano Bartesaghi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588211E5-E131-3676-0971-9DA5F1AA1BF3}"/>
              </a:ext>
            </a:extLst>
          </p:cNvPr>
          <p:cNvSpPr txBox="1"/>
          <p:nvPr/>
        </p:nvSpPr>
        <p:spPr>
          <a:xfrm>
            <a:off x="3341323" y="4845879"/>
            <a:ext cx="3512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Bar S. Pietro, Via I</a:t>
            </a:r>
            <a:r>
              <a:rPr lang="it-IT" dirty="0">
                <a:solidFill>
                  <a:schemeClr val="bg1"/>
                </a:solidFill>
              </a:rPr>
              <a:t>V Novembre 3</a:t>
            </a:r>
            <a:r>
              <a:rPr lang="it-IT" dirty="0"/>
              <a:t> </a:t>
            </a:r>
            <a:r>
              <a:rPr lang="it-IT" i="1" dirty="0"/>
              <a:t>(distanza: 250 m ca</a:t>
            </a:r>
            <a:r>
              <a:rPr lang="it-IT" i="1" dirty="0">
                <a:solidFill>
                  <a:schemeClr val="bg1"/>
                </a:solidFill>
              </a:rPr>
              <a:t>.)</a:t>
            </a:r>
          </a:p>
        </p:txBody>
      </p:sp>
      <p:cxnSp>
        <p:nvCxnSpPr>
          <p:cNvPr id="29" name="Connettore 2 28">
            <a:extLst>
              <a:ext uri="{FF2B5EF4-FFF2-40B4-BE49-F238E27FC236}">
                <a16:creationId xmlns:a16="http://schemas.microsoft.com/office/drawing/2014/main" id="{EEAD7661-FFE2-F3BC-F942-A28365DACED7}"/>
              </a:ext>
            </a:extLst>
          </p:cNvPr>
          <p:cNvCxnSpPr>
            <a:cxnSpLocks/>
          </p:cNvCxnSpPr>
          <p:nvPr/>
        </p:nvCxnSpPr>
        <p:spPr>
          <a:xfrm flipV="1">
            <a:off x="3366655" y="4818488"/>
            <a:ext cx="2878281" cy="141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27645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57947F6-3AFC-A5C2-B729-EEB376154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Un commercio florido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A5296DC-AB9E-EAC4-1EA6-BDF59AD57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3/10/2026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0369668-AC71-AA55-400F-F05BB45D2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A. Gerosa, “</a:t>
            </a:r>
            <a:r>
              <a:rPr lang="en-US" dirty="0" err="1"/>
              <a:t>Tavolo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«</a:t>
            </a:r>
            <a:r>
              <a:rPr lang="en-US" dirty="0" err="1"/>
              <a:t>postali</a:t>
            </a:r>
            <a:r>
              <a:rPr lang="en-US" dirty="0"/>
              <a:t>»“ (LI) 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CC90163-E7C7-6ADA-C75C-ADC91495F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2C36F-4504-47C0-B82F-A167342A2754}" type="slidenum">
              <a:rPr lang="en-US" smtClean="0"/>
              <a:t>14</a:t>
            </a:fld>
            <a:endParaRPr lang="en-US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9B9484E5-A852-568C-6CC1-4E579CB831D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5116" y="1938850"/>
            <a:ext cx="2463482" cy="3992856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1A9E3102-B6C6-863D-DC86-F9A51CBCB68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2911" y="1938848"/>
            <a:ext cx="2488395" cy="3992858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1D755BA9-4E24-6956-14A6-51AFB56557A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4909" y="1938849"/>
            <a:ext cx="2540909" cy="399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5480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FBA68A5-A7C7-4D91-AB95-6E0B6FFD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4051E3-92B2-42FC-BB3D-372E4A614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744" y="334928"/>
            <a:ext cx="11456511" cy="618814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C425084-C97A-4C25-AE47-DDECF2DD3A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748698" y="334928"/>
            <a:ext cx="0" cy="6188146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6A478A1-0B34-4F2B-88FA-CF47551E5D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3060" y="6047437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A09E39A-DA3F-4BDC-A89A-6545C1DD3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60154" y="4602664"/>
            <a:ext cx="1037563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B9BBDDCC-0358-4EDD-9820-287B1D8FD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2B3B5E1-901E-49C0-9F76-B48432DE9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8900" y="0"/>
            <a:ext cx="5753100" cy="6858000"/>
          </a:xfrm>
          <a:prstGeom prst="rect">
            <a:avLst/>
          </a:prstGeom>
          <a:solidFill>
            <a:schemeClr val="accent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BE31AC6-E383-4D2B-9A24-69EEE084D5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78918" y="334928"/>
            <a:ext cx="4945336" cy="618814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DB6B1DE2-6962-F403-F419-5D6D0F9BC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9694" y="810562"/>
            <a:ext cx="3299009" cy="389966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/>
              <a:t>Grazie per </a:t>
            </a:r>
            <a:r>
              <a:rPr lang="en-US" dirty="0" err="1"/>
              <a:t>l’attenzione</a:t>
            </a:r>
            <a:r>
              <a:rPr lang="en-US" dirty="0"/>
              <a:t> e… </a:t>
            </a:r>
            <a:r>
              <a:rPr lang="en-US" i="1" dirty="0" err="1"/>
              <a:t>segnalate</a:t>
            </a:r>
            <a:r>
              <a:rPr lang="en-US" i="1" dirty="0"/>
              <a:t>, </a:t>
            </a:r>
            <a:br>
              <a:rPr lang="en-US" i="1" dirty="0"/>
            </a:br>
            <a:r>
              <a:rPr lang="en-US" i="1" dirty="0" err="1"/>
              <a:t>segnalate</a:t>
            </a:r>
            <a:r>
              <a:rPr lang="en-US" i="1" dirty="0"/>
              <a:t>,</a:t>
            </a:r>
            <a:br>
              <a:rPr lang="en-US" i="1" dirty="0"/>
            </a:br>
            <a:r>
              <a:rPr lang="en-US" i="1" dirty="0" err="1"/>
              <a:t>segnalate</a:t>
            </a:r>
            <a:r>
              <a:rPr lang="en-US" i="1" dirty="0"/>
              <a:t>!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74A7D84A-71E8-D2BC-34A8-36C9510ED2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2740" y="602673"/>
            <a:ext cx="4139326" cy="5709417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DD089E2-CEA3-48C4-9094-610D00D94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748698" y="334928"/>
            <a:ext cx="0" cy="6188146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7B3B870-8B33-17BF-E6FE-0F3C552FB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233562" y="2578525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A. Gerosa, “</a:t>
            </a:r>
            <a:r>
              <a:rPr lang="en-US" dirty="0" err="1"/>
              <a:t>Tavolo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«</a:t>
            </a:r>
            <a:r>
              <a:rPr lang="en-US" dirty="0" err="1"/>
              <a:t>postali</a:t>
            </a:r>
            <a:r>
              <a:rPr lang="en-US" dirty="0"/>
              <a:t>»“ (LI) 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F49F475-10BF-4E7D-9BE8-5329BCAFE2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78918" y="4992010"/>
            <a:ext cx="386978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21E947D-525D-4D2A-B0C3-E1BFCA606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78918" y="6047437"/>
            <a:ext cx="386978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9C0B8B8-F297-A6D7-0653-56AA9B4143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02550" y="6140304"/>
            <a:ext cx="2848274" cy="2870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3/10/2026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417DE61-6E17-509D-0312-89F444371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1701" y="5672706"/>
            <a:ext cx="951908" cy="75467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1D2C36F-4504-47C0-B82F-A167342A2754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A72D89A0-D4C2-E233-EFD1-E245663A24EC}"/>
              </a:ext>
            </a:extLst>
          </p:cNvPr>
          <p:cNvSpPr txBox="1"/>
          <p:nvPr/>
        </p:nvSpPr>
        <p:spPr>
          <a:xfrm>
            <a:off x="7270707" y="5301013"/>
            <a:ext cx="3086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tavolodeipostali@issp.po.it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41357306"/>
      </p:ext>
    </p:extLst>
  </p:cSld>
  <p:clrMapOvr>
    <a:masterClrMapping/>
  </p:clrMapOvr>
</p:sld>
</file>

<file path=ppt/theme/theme1.xml><?xml version="1.0" encoding="utf-8"?>
<a:theme xmlns:a="http://schemas.openxmlformats.org/drawingml/2006/main" name="MemoVTI">
  <a:themeElements>
    <a:clrScheme name="Custom 73">
      <a:dk1>
        <a:sysClr val="windowText" lastClr="000000"/>
      </a:dk1>
      <a:lt1>
        <a:sysClr val="window" lastClr="FFFFFF"/>
      </a:lt1>
      <a:dk2>
        <a:srgbClr val="192033"/>
      </a:dk2>
      <a:lt2>
        <a:srgbClr val="F3EAD9"/>
      </a:lt2>
      <a:accent1>
        <a:srgbClr val="ED625F"/>
      </a:accent1>
      <a:accent2>
        <a:srgbClr val="2F4FA7"/>
      </a:accent2>
      <a:accent3>
        <a:srgbClr val="76A899"/>
      </a:accent3>
      <a:accent4>
        <a:srgbClr val="D4669D"/>
      </a:accent4>
      <a:accent5>
        <a:srgbClr val="F2855A"/>
      </a:accent5>
      <a:accent6>
        <a:srgbClr val="C44732"/>
      </a:accent6>
      <a:hlink>
        <a:srgbClr val="3F7AAF"/>
      </a:hlink>
      <a:folHlink>
        <a:srgbClr val="9E4687"/>
      </a:folHlink>
    </a:clrScheme>
    <a:fontScheme name="Elephant Univers Condensed">
      <a:majorFont>
        <a:latin typeface="Elephant"/>
        <a:ea typeface=""/>
        <a:cs typeface=""/>
      </a:majorFont>
      <a:minorFont>
        <a:latin typeface="Univers Condens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moVTI" id="{DF30D94D-D909-45F8-8565-C675708280D4}" vid="{636A8D8B-0354-48FA-9492-83E81C2616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Memo</Template>
  <TotalTime>1871</TotalTime>
  <Words>674</Words>
  <Application>Microsoft Office PowerPoint</Application>
  <PresentationFormat>Widescreen</PresentationFormat>
  <Paragraphs>87</Paragraphs>
  <Slides>15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19" baseType="lpstr">
      <vt:lpstr>Arial</vt:lpstr>
      <vt:lpstr>Elephant</vt:lpstr>
      <vt:lpstr>Univers Condensed</vt:lpstr>
      <vt:lpstr>MemoVTI</vt:lpstr>
      <vt:lpstr>Diffidate delle imitazioni!</vt:lpstr>
      <vt:lpstr>Glossario minimo</vt:lpstr>
      <vt:lpstr>Occhio ai materiali…</vt:lpstr>
      <vt:lpstr>… ai formati…</vt:lpstr>
      <vt:lpstr>… e agli stemmi!</vt:lpstr>
      <vt:lpstr>Componenti che latitano</vt:lpstr>
      <vt:lpstr>…dov’è finito il muro?</vt:lpstr>
      <vt:lpstr>«Posta» non basta</vt:lpstr>
      <vt:lpstr>Modifiche successive</vt:lpstr>
      <vt:lpstr>Presentazione standard di PowerPoint</vt:lpstr>
      <vt:lpstr>Meglio sole…</vt:lpstr>
      <vt:lpstr>La prova del 9</vt:lpstr>
      <vt:lpstr>Un esempio a Erba (CO)</vt:lpstr>
      <vt:lpstr>Un commercio florido</vt:lpstr>
      <vt:lpstr>Grazie per l’attenzione e… segnalate,  segnalate, segnalate!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Alberto Gerosa</dc:creator>
  <cp:lastModifiedBy>Alberto Gerosa</cp:lastModifiedBy>
  <cp:revision>4</cp:revision>
  <dcterms:created xsi:type="dcterms:W3CDTF">2026-09-30T15:05:30Z</dcterms:created>
  <dcterms:modified xsi:type="dcterms:W3CDTF">2026-10-02T14:04:19Z</dcterms:modified>
</cp:coreProperties>
</file>