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sldIdLst>
    <p:sldId id="256" r:id="rId2"/>
    <p:sldId id="257" r:id="rId3"/>
    <p:sldId id="258" r:id="rId4"/>
    <p:sldId id="259" r:id="rId5"/>
    <p:sldId id="279" r:id="rId6"/>
    <p:sldId id="260" r:id="rId7"/>
    <p:sldId id="261" r:id="rId8"/>
    <p:sldId id="277" r:id="rId9"/>
    <p:sldId id="262" r:id="rId10"/>
    <p:sldId id="263" r:id="rId11"/>
    <p:sldId id="264" r:id="rId12"/>
    <p:sldId id="265" r:id="rId13"/>
    <p:sldId id="278" r:id="rId14"/>
    <p:sldId id="266" r:id="rId15"/>
    <p:sldId id="267" r:id="rId16"/>
    <p:sldId id="268" r:id="rId17"/>
    <p:sldId id="269" r:id="rId18"/>
    <p:sldId id="270" r:id="rId19"/>
    <p:sldId id="271" r:id="rId20"/>
    <p:sldId id="272" r:id="rId21"/>
    <p:sldId id="273" r:id="rId22"/>
    <p:sldId id="274" r:id="rId23"/>
    <p:sldId id="275" r:id="rId24"/>
    <p:sldId id="276" r:id="rId25"/>
  </p:sldIdLst>
  <p:sldSz cx="12192000" cy="6858000"/>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9024E-3A34-438E-9EE3-401291F68DE9}" v="4" dt="2026-09-27T20:08:25.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271" autoAdjust="0"/>
  </p:normalViewPr>
  <p:slideViewPr>
    <p:cSldViewPr snapToGrid="0">
      <p:cViewPr varScale="1">
        <p:scale>
          <a:sx n="52" d="100"/>
          <a:sy n="52" d="100"/>
        </p:scale>
        <p:origin x="120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655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Benvenuti. Vi porto ad Aielli, un borgo in provincia dell'Aquila, a oltre mille metri, nel cuore della Marsica. Qui c'è postAielli: un bed &amp; breakfast nato dentro la vecchia posta del paese. Arte, natura e relax sono le tre parole che lo descrivono; nei prossimi minuti vi racconto perché.</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Partiamo da un suono. Tra gli anni Settanta e Novanta, quando squillava il telefono dell'ufficio postale di Aielli e arrivava un telegramma, la risposta era sempre la stessa: «postAielli!». Abbiamo scelto di chiamarci così per custodire quella voce e quello che rappresentava: un luogo di incontro per tutto il paese.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Il racconto ha quattro capitoli: la storia della vecchia posta, la casa e i suoi ambienti, il borgo che la circonda e infine le persone, gli eventi e la visione per il futuro.</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Capitolo</a:t>
            </a:r>
            <a:r>
              <a:rPr dirty="0"/>
              <a:t> primo: la </a:t>
            </a:r>
            <a:r>
              <a:rPr dirty="0" err="1"/>
              <a:t>storia</a:t>
            </a:r>
            <a:r>
              <a:rPr dirty="0"/>
              <a:t>. Per </a:t>
            </a:r>
            <a:r>
              <a:rPr lang="it-IT" dirty="0"/>
              <a:t>tanti anni </a:t>
            </a:r>
            <a:r>
              <a:rPr dirty="0" err="1"/>
              <a:t>l'ufficio</a:t>
            </a:r>
            <a:r>
              <a:rPr dirty="0"/>
              <a:t> </a:t>
            </a:r>
            <a:r>
              <a:rPr dirty="0" err="1"/>
              <a:t>postale</a:t>
            </a:r>
            <a:r>
              <a:rPr dirty="0"/>
              <a:t> di </a:t>
            </a:r>
            <a:r>
              <a:rPr dirty="0" err="1"/>
              <a:t>Aielli</a:t>
            </a:r>
            <a:r>
              <a:rPr lang="it-IT" dirty="0"/>
              <a:t> è stato il punto di riferimento per tanti</a:t>
            </a:r>
            <a:r>
              <a:rPr dirty="0"/>
              <a:t>: </a:t>
            </a:r>
            <a:r>
              <a:rPr dirty="0" err="1"/>
              <a:t>lettere</a:t>
            </a:r>
            <a:r>
              <a:rPr dirty="0"/>
              <a:t>, </a:t>
            </a:r>
            <a:r>
              <a:rPr dirty="0" err="1"/>
              <a:t>pacchi</a:t>
            </a:r>
            <a:r>
              <a:rPr dirty="0"/>
              <a:t>, </a:t>
            </a:r>
            <a:r>
              <a:rPr dirty="0" err="1"/>
              <a:t>telegrammi</a:t>
            </a:r>
            <a:r>
              <a:rPr dirty="0"/>
              <a:t>, </a:t>
            </a:r>
            <a:r>
              <a:rPr dirty="0" err="1"/>
              <a:t>ordini</a:t>
            </a:r>
            <a:r>
              <a:rPr dirty="0"/>
              <a:t> di </a:t>
            </a:r>
            <a:r>
              <a:rPr dirty="0" err="1"/>
              <a:t>servizio</a:t>
            </a:r>
            <a:r>
              <a:rPr dirty="0"/>
              <a:t>. Un punto di </a:t>
            </a:r>
            <a:r>
              <a:rPr dirty="0" err="1"/>
              <a:t>riferimento</a:t>
            </a:r>
            <a:r>
              <a:rPr dirty="0"/>
              <a:t> </a:t>
            </a:r>
            <a:r>
              <a:rPr dirty="0" err="1"/>
              <a:t>quotidiano</a:t>
            </a:r>
            <a:r>
              <a:rPr dirty="0"/>
              <a:t> per tutti.</a:t>
            </a:r>
            <a:r>
              <a:rPr lang="it-IT" dirty="0"/>
              <a:t> Per tutte le professioni, per tutte le persone di ogni livello sociale e di ogni età.</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09682-0D95-C2F2-AC3B-8BA2705296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CCB8F-567F-0828-DC9E-36606901536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8D6A56E-2112-888F-5145-51D7B084D7A6}"/>
              </a:ext>
            </a:extLst>
          </p:cNvPr>
          <p:cNvSpPr>
            <a:spLocks noGrp="1"/>
          </p:cNvSpPr>
          <p:nvPr>
            <p:ph type="body" sz="quarter" idx="3"/>
          </p:nvPr>
        </p:nvSpPr>
        <p:spPr/>
        <p:txBody>
          <a:bodyPr/>
          <a:lstStyle/>
          <a:p>
            <a:r>
              <a:t>Il 28 dicembre 2024 abbiamo aperto, e abbiamo voluto ricordare chi ha reso vivo questo luogo. La Signora, Maria Luisa Di Gravio. L'Ufficiale, il direttore, Nando Di Cosimo. Il Postino, Domenico Di Natale. Ogni ambiente porta il loro nome: non è marketing, è memoria di famiglia.</a:t>
            </a:r>
          </a:p>
        </p:txBody>
      </p:sp>
      <p:sp>
        <p:nvSpPr>
          <p:cNvPr id="4" name="Slide Number Placeholder 3">
            <a:extLst>
              <a:ext uri="{FF2B5EF4-FFF2-40B4-BE49-F238E27FC236}">
                <a16:creationId xmlns:a16="http://schemas.microsoft.com/office/drawing/2014/main" id="{3DC10F20-257B-E4B9-2547-AC73955B3A18}"/>
              </a:ext>
            </a:extLst>
          </p:cNvPr>
          <p:cNvSpPr>
            <a:spLocks noGrp="1"/>
          </p:cNvSpPr>
          <p:nvPr>
            <p:ph type="sldNum" sz="quarter" idx="5"/>
          </p:nvPr>
        </p:nvSpPr>
        <p:spPr/>
      </p:sp>
    </p:spTree>
    <p:extLst>
      <p:ext uri="{BB962C8B-B14F-4D97-AF65-F5344CB8AC3E}">
        <p14:creationId xmlns:p14="http://schemas.microsoft.com/office/powerpoint/2010/main" val="1638940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Il 28 dicembre 2024 abbiamo aperto, e abbiamo voluto ricordare chi ha reso vivo questo luogo. La Signora, Maria Luisa Di Gravio. L'Ufficiale, il direttore, Nando Di Cosimo. Il Postino, Domenico Di Natale. Ogni ambiente porta il loro nome: non è marketing, è memoria di famiglia.</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Dicembre 2024: la posta riapre, questa volta per accogliere viaggiatori. Abbiamo inaugurato insieme al paese, con la fiaccolata degli alpini. È stato il modo più bello per dire che questo luogo appartiene ancora ad Aielli.</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FD3E9-D7E3-D427-BAD1-3C4443BB3F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A96DE-EDEA-09DE-EEAA-73A082E3915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04C2785-B5E9-AA5B-5D0A-2F84B219F67D}"/>
              </a:ext>
            </a:extLst>
          </p:cNvPr>
          <p:cNvSpPr>
            <a:spLocks noGrp="1"/>
          </p:cNvSpPr>
          <p:nvPr>
            <p:ph type="body" sz="quarter" idx="3"/>
          </p:nvPr>
        </p:nvSpPr>
        <p:spPr/>
        <p:txBody>
          <a:bodyPr/>
          <a:lstStyle/>
          <a:p>
            <a:r>
              <a:rPr lang="it-IT" dirty="0"/>
              <a:t>Foto del giorno dell’inaugurazione di </a:t>
            </a:r>
            <a:r>
              <a:rPr lang="it-IT" dirty="0" err="1"/>
              <a:t>postAielli</a:t>
            </a:r>
            <a:r>
              <a:rPr lang="it-IT" dirty="0"/>
              <a:t> e della fiaccolata degli alpini</a:t>
            </a:r>
            <a:endParaRPr dirty="0"/>
          </a:p>
        </p:txBody>
      </p:sp>
      <p:sp>
        <p:nvSpPr>
          <p:cNvPr id="4" name="Slide Number Placeholder 3">
            <a:extLst>
              <a:ext uri="{FF2B5EF4-FFF2-40B4-BE49-F238E27FC236}">
                <a16:creationId xmlns:a16="http://schemas.microsoft.com/office/drawing/2014/main" id="{C32B42B3-16C9-2EE6-9440-A90F56A5E884}"/>
              </a:ext>
            </a:extLst>
          </p:cNvPr>
          <p:cNvSpPr>
            <a:spLocks noGrp="1"/>
          </p:cNvSpPr>
          <p:nvPr>
            <p:ph type="sldNum" sz="quarter" idx="5"/>
          </p:nvPr>
        </p:nvSpPr>
        <p:spPr/>
      </p:sp>
    </p:spTree>
    <p:extLst>
      <p:ext uri="{BB962C8B-B14F-4D97-AF65-F5344CB8AC3E}">
        <p14:creationId xmlns:p14="http://schemas.microsoft.com/office/powerpoint/2010/main" val="2671470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Capitolo secondo: la casa. Due camere, uno spazio per gli eventi e una zona comune con cucina e camino.</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La Signora è la camera </a:t>
            </a:r>
            <a:r>
              <a:rPr dirty="0" err="1"/>
              <a:t>familiare</a:t>
            </a:r>
            <a:r>
              <a:rPr dirty="0"/>
              <a:t>: circa </a:t>
            </a:r>
            <a:r>
              <a:rPr dirty="0" err="1"/>
              <a:t>quaranta</a:t>
            </a:r>
            <a:r>
              <a:rPr dirty="0"/>
              <a:t> </a:t>
            </a:r>
            <a:r>
              <a:rPr dirty="0" err="1"/>
              <a:t>metri</a:t>
            </a:r>
            <a:r>
              <a:rPr dirty="0"/>
              <a:t> </a:t>
            </a:r>
            <a:r>
              <a:rPr dirty="0" err="1"/>
              <a:t>quadri</a:t>
            </a:r>
            <a:r>
              <a:rPr dirty="0"/>
              <a:t>, due </a:t>
            </a:r>
            <a:r>
              <a:rPr dirty="0" err="1"/>
              <a:t>stanze</a:t>
            </a:r>
            <a:r>
              <a:rPr dirty="0"/>
              <a:t> </a:t>
            </a:r>
            <a:r>
              <a:rPr dirty="0" err="1"/>
              <a:t>comunicanti</a:t>
            </a:r>
            <a:r>
              <a:rPr dirty="0"/>
              <a:t>, </a:t>
            </a:r>
            <a:r>
              <a:rPr dirty="0" err="1"/>
              <a:t>fino</a:t>
            </a:r>
            <a:r>
              <a:rPr dirty="0"/>
              <a:t> a cinque </a:t>
            </a:r>
            <a:r>
              <a:rPr dirty="0" err="1"/>
              <a:t>ospiti</a:t>
            </a:r>
            <a:r>
              <a:rPr dirty="0"/>
              <a:t>. Si </a:t>
            </a:r>
            <a:r>
              <a:rPr dirty="0" err="1"/>
              <a:t>affaccia</a:t>
            </a:r>
            <a:r>
              <a:rPr dirty="0"/>
              <a:t> </a:t>
            </a:r>
            <a:r>
              <a:rPr dirty="0" err="1"/>
              <a:t>su</a:t>
            </a:r>
            <a:r>
              <a:rPr dirty="0"/>
              <a:t> Porta Nuova e </a:t>
            </a:r>
            <a:r>
              <a:rPr dirty="0" err="1"/>
              <a:t>su</a:t>
            </a:r>
            <a:r>
              <a:rPr dirty="0"/>
              <a:t> </a:t>
            </a:r>
            <a:r>
              <a:rPr dirty="0" err="1"/>
              <a:t>una</a:t>
            </a:r>
            <a:r>
              <a:rPr dirty="0"/>
              <a:t> </a:t>
            </a:r>
            <a:r>
              <a:rPr dirty="0" err="1"/>
              <a:t>stradina</a:t>
            </a:r>
            <a:r>
              <a:rPr dirty="0"/>
              <a:t> dove </a:t>
            </a:r>
            <a:r>
              <a:rPr dirty="0" err="1"/>
              <a:t>l'artista</a:t>
            </a:r>
            <a:r>
              <a:rPr dirty="0"/>
              <a:t> Laika ha dipinto </a:t>
            </a:r>
            <a:r>
              <a:rPr dirty="0" err="1"/>
              <a:t>tre</a:t>
            </a:r>
            <a:r>
              <a:rPr dirty="0"/>
              <a:t> </a:t>
            </a:r>
            <a:r>
              <a:rPr dirty="0" err="1"/>
              <a:t>murales</a:t>
            </a:r>
            <a:r>
              <a:rPr dirty="0"/>
              <a:t> di forte </a:t>
            </a:r>
            <a:r>
              <a:rPr dirty="0" err="1"/>
              <a:t>impatto</a:t>
            </a:r>
            <a:r>
              <a:rPr dirty="0"/>
              <a:t> </a:t>
            </a:r>
            <a:r>
              <a:rPr dirty="0" err="1"/>
              <a:t>sociale</a:t>
            </a:r>
            <a:r>
              <a:rPr dirty="0"/>
              <a:t>: </a:t>
            </a:r>
            <a:r>
              <a:rPr dirty="0" err="1"/>
              <a:t>noi</a:t>
            </a:r>
            <a:r>
              <a:rPr dirty="0"/>
              <a:t> la </a:t>
            </a:r>
            <a:r>
              <a:rPr dirty="0" err="1"/>
              <a:t>chiamiamo</a:t>
            </a:r>
            <a:r>
              <a:rPr dirty="0"/>
              <a:t> «Corso Laika». </a:t>
            </a:r>
            <a:r>
              <a:rPr dirty="0" err="1"/>
              <a:t>Tariffe</a:t>
            </a:r>
            <a:r>
              <a:rPr dirty="0"/>
              <a:t> da 75 euro a notte.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L'Ufficiale è la nostra suite matrimoniale: venticinque metri quadri, volte in cotto originali, parquet, fino a tre ospiti. Al tramonto, dal balcone, si vede la piazza con la chiesa e l'arco dipinto da Okuda San Miguel. Da 70 euro a notte.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Poi ci </a:t>
            </a:r>
            <a:r>
              <a:rPr dirty="0" err="1"/>
              <a:t>sono</a:t>
            </a:r>
            <a:r>
              <a:rPr dirty="0"/>
              <a:t> </a:t>
            </a:r>
            <a:r>
              <a:rPr dirty="0" err="1"/>
              <a:t>gli</a:t>
            </a:r>
            <a:r>
              <a:rPr dirty="0"/>
              <a:t> </a:t>
            </a:r>
            <a:r>
              <a:rPr dirty="0" err="1"/>
              <a:t>spazi</a:t>
            </a:r>
            <a:r>
              <a:rPr dirty="0"/>
              <a:t> di tutti. Il Postino, al piano terra, in </a:t>
            </a:r>
            <a:r>
              <a:rPr dirty="0" err="1"/>
              <a:t>continuità</a:t>
            </a:r>
            <a:r>
              <a:rPr dirty="0"/>
              <a:t> con la piazza: </a:t>
            </a:r>
            <a:r>
              <a:rPr lang="it-IT" dirty="0"/>
              <a:t>qui</a:t>
            </a:r>
            <a:r>
              <a:rPr dirty="0"/>
              <a:t> </a:t>
            </a:r>
            <a:r>
              <a:rPr dirty="0" err="1"/>
              <a:t>ospitiamo</a:t>
            </a:r>
            <a:r>
              <a:rPr dirty="0"/>
              <a:t> </a:t>
            </a:r>
            <a:r>
              <a:rPr dirty="0" err="1"/>
              <a:t>presentazioni</a:t>
            </a:r>
            <a:r>
              <a:rPr dirty="0"/>
              <a:t>, </a:t>
            </a:r>
            <a:r>
              <a:rPr dirty="0" err="1"/>
              <a:t>degustazioni</a:t>
            </a:r>
            <a:r>
              <a:rPr dirty="0"/>
              <a:t> e i </a:t>
            </a:r>
            <a:r>
              <a:rPr dirty="0" err="1"/>
              <a:t>nostri</a:t>
            </a:r>
            <a:r>
              <a:rPr dirty="0"/>
              <a:t> </a:t>
            </a:r>
            <a:r>
              <a:rPr dirty="0" err="1"/>
              <a:t>eventi</a:t>
            </a:r>
            <a:r>
              <a:rPr dirty="0"/>
              <a:t>. E la zona </a:t>
            </a:r>
            <a:r>
              <a:rPr dirty="0" err="1"/>
              <a:t>comune</a:t>
            </a:r>
            <a:r>
              <a:rPr dirty="0"/>
              <a:t>, con cucina e camino: </a:t>
            </a:r>
            <a:r>
              <a:rPr dirty="0" err="1"/>
              <a:t>d'inverno</a:t>
            </a:r>
            <a:r>
              <a:rPr dirty="0"/>
              <a:t> lo </a:t>
            </a:r>
            <a:r>
              <a:rPr dirty="0" err="1"/>
              <a:t>accendiamo</a:t>
            </a:r>
            <a:r>
              <a:rPr dirty="0"/>
              <a:t> </a:t>
            </a:r>
            <a:r>
              <a:rPr dirty="0" err="1"/>
              <a:t>insieme</a:t>
            </a:r>
            <a:r>
              <a:rPr dirty="0"/>
              <a:t> </a:t>
            </a:r>
            <a:r>
              <a:rPr dirty="0" err="1"/>
              <a:t>agli</a:t>
            </a:r>
            <a:r>
              <a:rPr dirty="0"/>
              <a:t> </a:t>
            </a:r>
            <a:r>
              <a:rPr dirty="0" err="1"/>
              <a:t>ospiti</a:t>
            </a:r>
            <a:r>
              <a:rPr dirty="0"/>
              <a:t>. È </a:t>
            </a:r>
            <a:r>
              <a:rPr dirty="0" err="1"/>
              <a:t>lì</a:t>
            </a:r>
            <a:r>
              <a:rPr dirty="0"/>
              <a:t> </a:t>
            </a:r>
            <a:r>
              <a:rPr dirty="0" err="1"/>
              <a:t>che</a:t>
            </a:r>
            <a:r>
              <a:rPr dirty="0"/>
              <a:t> </a:t>
            </a:r>
            <a:r>
              <a:rPr dirty="0" err="1"/>
              <a:t>nascono</a:t>
            </a:r>
            <a:r>
              <a:rPr dirty="0"/>
              <a:t> le </a:t>
            </a:r>
            <a:r>
              <a:rPr dirty="0" err="1"/>
              <a:t>amicizie</a:t>
            </a:r>
            <a:r>
              <a:rPr lang="it-IT" dirty="0"/>
              <a:t>, i rapporti e gli incontri di vite diverse.</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D4916-7722-A167-B102-4F5D364A2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D274D-30B6-26CB-F5C1-90BFE58A534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C55D442-8844-4C65-8D1D-4CCAACEC4340}"/>
              </a:ext>
            </a:extLst>
          </p:cNvPr>
          <p:cNvSpPr>
            <a:spLocks noGrp="1"/>
          </p:cNvSpPr>
          <p:nvPr>
            <p:ph type="body" sz="quarter" idx="3"/>
          </p:nvPr>
        </p:nvSpPr>
        <p:spPr/>
        <p:txBody>
          <a:bodyPr/>
          <a:lstStyle/>
          <a:p>
            <a:r>
              <a:rPr lang="it-IT" dirty="0"/>
              <a:t>I nostri arredi: Apparecchiature, documenti e ricordi della vecchia posta</a:t>
            </a:r>
            <a:endParaRPr dirty="0"/>
          </a:p>
        </p:txBody>
      </p:sp>
      <p:sp>
        <p:nvSpPr>
          <p:cNvPr id="4" name="Slide Number Placeholder 3">
            <a:extLst>
              <a:ext uri="{FF2B5EF4-FFF2-40B4-BE49-F238E27FC236}">
                <a16:creationId xmlns:a16="http://schemas.microsoft.com/office/drawing/2014/main" id="{768671D5-9CE9-0BCC-80C5-3790814906C1}"/>
              </a:ext>
            </a:extLst>
          </p:cNvPr>
          <p:cNvSpPr>
            <a:spLocks noGrp="1"/>
          </p:cNvSpPr>
          <p:nvPr>
            <p:ph type="sldNum" sz="quarter" idx="5"/>
          </p:nvPr>
        </p:nvSpPr>
        <p:spPr/>
      </p:sp>
    </p:spTree>
    <p:extLst>
      <p:ext uri="{BB962C8B-B14F-4D97-AF65-F5344CB8AC3E}">
        <p14:creationId xmlns:p14="http://schemas.microsoft.com/office/powerpoint/2010/main" val="404810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Cinque parole guidano la nostra accoglienza. Arte: mostre temporanee, gli strumenti della vecchia posta, gli stucchi del Maestro Guidoni. Natura: la montagna è a due passi. Relax e privacy: 'sereno entra, sereno esci'. E la cucina condivisa, come una sala d'attesa di altri tempi. Poi i servizi pratici: Wi-Fi, parcheggio gratuito in strada, smart TV; parliamo italiano, inglese e spagnolo.</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Capitolo</a:t>
            </a:r>
            <a:r>
              <a:rPr dirty="0"/>
              <a:t> </a:t>
            </a:r>
            <a:r>
              <a:rPr dirty="0" err="1"/>
              <a:t>terzo</a:t>
            </a:r>
            <a:r>
              <a:rPr dirty="0"/>
              <a:t>: il borgo. </a:t>
            </a:r>
            <a:r>
              <a:rPr dirty="0" err="1"/>
              <a:t>Perché</a:t>
            </a:r>
            <a:r>
              <a:rPr dirty="0"/>
              <a:t> </a:t>
            </a:r>
            <a:r>
              <a:rPr dirty="0" err="1"/>
              <a:t>postAielli</a:t>
            </a:r>
            <a:r>
              <a:rPr dirty="0"/>
              <a:t> </a:t>
            </a:r>
            <a:r>
              <a:rPr lang="it-IT" dirty="0"/>
              <a:t>B&amp;B </a:t>
            </a:r>
            <a:r>
              <a:rPr dirty="0"/>
              <a:t>non </a:t>
            </a:r>
            <a:r>
              <a:rPr dirty="0" err="1"/>
              <a:t>si</a:t>
            </a:r>
            <a:r>
              <a:rPr dirty="0"/>
              <a:t> </a:t>
            </a:r>
            <a:r>
              <a:rPr lang="it-IT" dirty="0"/>
              <a:t>comprende in pieno </a:t>
            </a:r>
            <a:r>
              <a:rPr dirty="0"/>
              <a:t>senza </a:t>
            </a:r>
            <a:r>
              <a:rPr lang="it-IT" dirty="0"/>
              <a:t>conoscere </a:t>
            </a:r>
            <a:r>
              <a:rPr dirty="0" err="1"/>
              <a:t>Aielli</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Aielli sorge su uno sperone roccioso a oltre mille metri, affacciato sulla Piana del Fucino. Ha più di sessanta murales d'autore, una torre medievale del 1356 ed è a circa un'ora da Roma.</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Dal 2017 </a:t>
            </a:r>
            <a:r>
              <a:rPr dirty="0" err="1"/>
              <a:t>Aielli</a:t>
            </a:r>
            <a:r>
              <a:rPr dirty="0"/>
              <a:t> </a:t>
            </a:r>
            <a:r>
              <a:rPr dirty="0" err="1"/>
              <a:t>ospita</a:t>
            </a:r>
            <a:r>
              <a:rPr dirty="0"/>
              <a:t> Borgo Universo, un festival di </a:t>
            </a:r>
            <a:r>
              <a:rPr dirty="0" err="1"/>
              <a:t>arte</a:t>
            </a:r>
            <a:r>
              <a:rPr dirty="0"/>
              <a:t> </a:t>
            </a:r>
            <a:r>
              <a:rPr dirty="0" err="1"/>
              <a:t>urbana</a:t>
            </a:r>
            <a:r>
              <a:rPr dirty="0"/>
              <a:t> dove </a:t>
            </a:r>
            <a:r>
              <a:rPr dirty="0" err="1"/>
              <a:t>artisti</a:t>
            </a:r>
            <a:r>
              <a:rPr dirty="0"/>
              <a:t> </a:t>
            </a:r>
            <a:r>
              <a:rPr dirty="0" err="1"/>
              <a:t>internazionali</a:t>
            </a:r>
            <a:r>
              <a:rPr dirty="0"/>
              <a:t> </a:t>
            </a:r>
            <a:r>
              <a:rPr dirty="0" err="1"/>
              <a:t>dipingono</a:t>
            </a:r>
            <a:r>
              <a:rPr dirty="0"/>
              <a:t> opere </a:t>
            </a:r>
            <a:r>
              <a:rPr dirty="0" err="1"/>
              <a:t>ispirate</a:t>
            </a:r>
            <a:r>
              <a:rPr dirty="0"/>
              <a:t> al </a:t>
            </a:r>
            <a:r>
              <a:rPr dirty="0" err="1"/>
              <a:t>cielo</a:t>
            </a:r>
            <a:r>
              <a:rPr dirty="0"/>
              <a:t> e alla </a:t>
            </a:r>
            <a:r>
              <a:rPr dirty="0" err="1"/>
              <a:t>cultura</a:t>
            </a:r>
            <a:r>
              <a:rPr dirty="0"/>
              <a:t> locale. Qui </a:t>
            </a:r>
            <a:r>
              <a:rPr dirty="0" err="1"/>
              <a:t>hanno</a:t>
            </a:r>
            <a:r>
              <a:rPr dirty="0"/>
              <a:t> </a:t>
            </a:r>
            <a:r>
              <a:rPr dirty="0" err="1"/>
              <a:t>lavorato</a:t>
            </a:r>
            <a:r>
              <a:rPr dirty="0"/>
              <a:t> </a:t>
            </a:r>
            <a:r>
              <a:rPr dirty="0" err="1"/>
              <a:t>nomi</a:t>
            </a:r>
            <a:r>
              <a:rPr dirty="0"/>
              <a:t> come Okuda San Miguel, Millo, </a:t>
            </a:r>
            <a:r>
              <a:rPr dirty="0" err="1"/>
              <a:t>Zamoc</a:t>
            </a:r>
            <a:r>
              <a:rPr dirty="0"/>
              <a:t>, 2501, Sam3, Laika. Per i </a:t>
            </a:r>
            <a:r>
              <a:rPr dirty="0" err="1"/>
              <a:t>nostri</a:t>
            </a:r>
            <a:r>
              <a:rPr dirty="0"/>
              <a:t> </a:t>
            </a:r>
            <a:r>
              <a:rPr dirty="0" err="1"/>
              <a:t>ospiti</a:t>
            </a:r>
            <a:r>
              <a:rPr dirty="0"/>
              <a:t> </a:t>
            </a:r>
            <a:r>
              <a:rPr dirty="0" err="1"/>
              <a:t>significa</a:t>
            </a:r>
            <a:r>
              <a:rPr dirty="0"/>
              <a:t> </a:t>
            </a:r>
            <a:r>
              <a:rPr dirty="0" err="1"/>
              <a:t>uscire</a:t>
            </a:r>
            <a:r>
              <a:rPr dirty="0"/>
              <a:t> di casa ed </a:t>
            </a:r>
            <a:r>
              <a:rPr dirty="0" err="1"/>
              <a:t>entrare</a:t>
            </a:r>
            <a:r>
              <a:rPr dirty="0"/>
              <a:t> in </a:t>
            </a:r>
            <a:r>
              <a:rPr dirty="0" err="1"/>
              <a:t>una</a:t>
            </a:r>
            <a:r>
              <a:rPr dirty="0"/>
              <a:t> galleria</a:t>
            </a:r>
            <a:r>
              <a:rPr lang="it-IT" dirty="0"/>
              <a:t> di street </a:t>
            </a:r>
            <a:r>
              <a:rPr lang="it-IT" dirty="0" err="1"/>
              <a:t>artist</a:t>
            </a:r>
            <a:r>
              <a:rPr lang="it-IT" dirty="0"/>
              <a: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Sopra il borgo c'è la Torre delle Stelle: una torre medievale del 1356, restaurata nel 1998, che oggi ospita un osservatorio, un planetario con cupola di sei metri e il Museo del Cielo e della Luna. È dedicata a Filippo Angelitti, astronomo nato proprio ad Aielli.</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Aielli è anche un borgo da leggere. Sulle sue pareti c'è l'intero romanzo Fontamara di Ignazio Silone: cinquantatremila parole. E c'è una Divina Commedia di cinquantadue metri, inaugurata nel 2021 per i settecento anni dalla morte di Dante.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Capitolo quarto. I Racconti della Posta sono il nostro calendario culturale: presentazioni di libri, talk su arte e impresa, masterclass sui formaggi, serate a tema. Dall'inaugurazione di dicembre 2024 si sono susseguiti molti appuntamenti, dal nuovo romanzo di Fabio Iuliano ai quindici anni di Edizioni Kirke.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Lascio</a:t>
            </a:r>
            <a:r>
              <a:rPr dirty="0"/>
              <a:t> </a:t>
            </a:r>
            <a:r>
              <a:rPr dirty="0" err="1"/>
              <a:t>parlare</a:t>
            </a:r>
            <a:r>
              <a:rPr dirty="0"/>
              <a:t> </a:t>
            </a:r>
            <a:r>
              <a:rPr dirty="0" err="1"/>
              <a:t>gli</a:t>
            </a:r>
            <a:r>
              <a:rPr dirty="0"/>
              <a:t> </a:t>
            </a:r>
            <a:r>
              <a:rPr dirty="0" err="1"/>
              <a:t>ospiti</a:t>
            </a:r>
            <a:r>
              <a:rPr dirty="0"/>
              <a:t>. Il nostro motto è '</a:t>
            </a:r>
            <a:r>
              <a:rPr dirty="0" err="1"/>
              <a:t>sereno</a:t>
            </a:r>
            <a:r>
              <a:rPr dirty="0"/>
              <a:t> </a:t>
            </a:r>
            <a:r>
              <a:rPr dirty="0" err="1"/>
              <a:t>entr</a:t>
            </a:r>
            <a:r>
              <a:rPr lang="it-IT" dirty="0"/>
              <a:t>a</a:t>
            </a:r>
            <a:r>
              <a:rPr dirty="0"/>
              <a:t>, </a:t>
            </a:r>
            <a:r>
              <a:rPr dirty="0" err="1"/>
              <a:t>sereno</a:t>
            </a:r>
            <a:r>
              <a:rPr dirty="0"/>
              <a:t> </a:t>
            </a:r>
            <a:r>
              <a:rPr dirty="0" err="1"/>
              <a:t>esci</a:t>
            </a:r>
            <a:r>
              <a:rPr dirty="0"/>
              <a:t>', e Gennaro ci ha </a:t>
            </a:r>
            <a:r>
              <a:rPr dirty="0" err="1"/>
              <a:t>scritto</a:t>
            </a:r>
            <a:r>
              <a:rPr dirty="0"/>
              <a:t> </a:t>
            </a:r>
            <a:r>
              <a:rPr dirty="0" err="1"/>
              <a:t>che</a:t>
            </a:r>
            <a:r>
              <a:rPr dirty="0"/>
              <a:t> non è uno slogan, è la </a:t>
            </a:r>
            <a:r>
              <a:rPr dirty="0" err="1"/>
              <a:t>realtà</a:t>
            </a:r>
            <a:r>
              <a:rPr dirty="0"/>
              <a:t>. Il </a:t>
            </a:r>
            <a:r>
              <a:rPr dirty="0" err="1"/>
              <a:t>punteggio</a:t>
            </a:r>
            <a:r>
              <a:rPr dirty="0"/>
              <a:t> medio è 5 </a:t>
            </a:r>
            <a:r>
              <a:rPr dirty="0" err="1"/>
              <a:t>su</a:t>
            </a:r>
            <a:r>
              <a:rPr dirty="0"/>
              <a:t> 5, da </a:t>
            </a:r>
            <a:r>
              <a:rPr dirty="0" err="1"/>
              <a:t>ospiti</a:t>
            </a:r>
            <a:r>
              <a:rPr dirty="0"/>
              <a:t> </a:t>
            </a:r>
            <a:r>
              <a:rPr dirty="0" err="1"/>
              <a:t>italiani</a:t>
            </a:r>
            <a:r>
              <a:rPr dirty="0"/>
              <a:t> e </a:t>
            </a:r>
            <a:r>
              <a:rPr dirty="0" err="1"/>
              <a:t>stranieri</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 domani? Vogliamo essere più di un posto dove dormire: una parte attiva di Borgo Universo. Accogliere, raccontare, far scoprire: il punto di partenza per riscoprire il territorio, tra arte urbana, eventi culturali e paesaggi naturali.</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Chiudo con Ignazio Silone, lo stesso autore che si legge sui muri di Aielli: «In fondo al cuore noi non abbiamo mai dimenticato il nostro paese». postAielli nasce esattamente da qui.</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Grazie per </a:t>
            </a:r>
            <a:r>
              <a:rPr dirty="0" err="1"/>
              <a:t>l'attenzione</a:t>
            </a:r>
            <a:r>
              <a:rPr dirty="0"/>
              <a:t>. Ci </a:t>
            </a:r>
            <a:r>
              <a:rPr dirty="0" err="1"/>
              <a:t>trovate</a:t>
            </a:r>
            <a:r>
              <a:rPr dirty="0"/>
              <a:t> in Piazza Regina Margherita 10, ad </a:t>
            </a:r>
            <a:r>
              <a:rPr dirty="0" err="1"/>
              <a:t>Aielli</a:t>
            </a:r>
            <a:r>
              <a:rPr dirty="0"/>
              <a:t>. </a:t>
            </a:r>
            <a:r>
              <a:rPr dirty="0" err="1"/>
              <a:t>Inquadrate</a:t>
            </a:r>
            <a:r>
              <a:rPr dirty="0"/>
              <a:t> il </a:t>
            </a:r>
            <a:r>
              <a:rPr dirty="0" err="1"/>
              <a:t>codice</a:t>
            </a:r>
            <a:r>
              <a:rPr dirty="0"/>
              <a:t> QR per </a:t>
            </a:r>
            <a:r>
              <a:rPr dirty="0" err="1"/>
              <a:t>visitare</a:t>
            </a:r>
            <a:r>
              <a:rPr dirty="0"/>
              <a:t> il </a:t>
            </a:r>
            <a:r>
              <a:rPr dirty="0" err="1"/>
              <a:t>sito</a:t>
            </a:r>
            <a:r>
              <a:rPr dirty="0"/>
              <a:t> e </a:t>
            </a:r>
            <a:r>
              <a:rPr dirty="0" err="1"/>
              <a:t>prenotare</a:t>
            </a:r>
            <a:r>
              <a:rPr dirty="0"/>
              <a:t> </a:t>
            </a:r>
            <a:r>
              <a:rPr dirty="0" err="1"/>
              <a:t>direttamente</a:t>
            </a:r>
            <a:r>
              <a:rPr dirty="0"/>
              <a:t>; </a:t>
            </a:r>
            <a:r>
              <a:rPr dirty="0" err="1"/>
              <a:t>su</a:t>
            </a:r>
            <a:r>
              <a:rPr dirty="0"/>
              <a:t> Instagram </a:t>
            </a:r>
            <a:r>
              <a:rPr dirty="0" err="1"/>
              <a:t>siamo</a:t>
            </a:r>
            <a:r>
              <a:rPr dirty="0"/>
              <a:t> @postaielli. Vi </a:t>
            </a:r>
            <a:r>
              <a:rPr dirty="0" err="1"/>
              <a:t>aspettiamo</a:t>
            </a:r>
            <a:r>
              <a:rPr dirty="0"/>
              <a:t>, </a:t>
            </a:r>
            <a:r>
              <a:rPr dirty="0" err="1"/>
              <a:t>sereni</a:t>
            </a:r>
            <a:r>
              <a:rPr dirty="0"/>
              <a: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16.png"/><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34.jpg"/><Relationship Id="rId3" Type="http://schemas.openxmlformats.org/officeDocument/2006/relationships/image" Target="../media/image8.jpg"/><Relationship Id="rId7" Type="http://schemas.openxmlformats.org/officeDocument/2006/relationships/image" Target="../media/image28.jpeg"/><Relationship Id="rId12"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jpg"/><Relationship Id="rId5" Type="http://schemas.openxmlformats.org/officeDocument/2006/relationships/image" Target="../media/image26.jpeg"/><Relationship Id="rId15" Type="http://schemas.openxmlformats.org/officeDocument/2006/relationships/image" Target="../media/image36.jpg"/><Relationship Id="rId10" Type="http://schemas.openxmlformats.org/officeDocument/2006/relationships/image" Target="../media/image31.jpg"/><Relationship Id="rId4" Type="http://schemas.openxmlformats.org/officeDocument/2006/relationships/image" Target="../media/image25.jpeg"/><Relationship Id="rId9" Type="http://schemas.openxmlformats.org/officeDocument/2006/relationships/image" Target="../media/image30.jpg"/><Relationship Id="rId14" Type="http://schemas.openxmlformats.org/officeDocument/2006/relationships/image" Target="../media/image35.jpg"/></Relationships>
</file>

<file path=ppt/slides/_rels/slide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8.jp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1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8.jpg"/></Relationships>
</file>

<file path=ppt/slides/_rels/slide13.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8.jpg"/><Relationship Id="rId7" Type="http://schemas.openxmlformats.org/officeDocument/2006/relationships/image" Target="../media/image52.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1.jpeg"/><Relationship Id="rId11" Type="http://schemas.openxmlformats.org/officeDocument/2006/relationships/image" Target="../media/image56.jpg"/><Relationship Id="rId5" Type="http://schemas.openxmlformats.org/officeDocument/2006/relationships/image" Target="../media/image50.jpeg"/><Relationship Id="rId10" Type="http://schemas.openxmlformats.org/officeDocument/2006/relationships/image" Target="../media/image55.jpg"/><Relationship Id="rId4" Type="http://schemas.openxmlformats.org/officeDocument/2006/relationships/image" Target="../media/image49.jpeg"/><Relationship Id="rId9" Type="http://schemas.openxmlformats.org/officeDocument/2006/relationships/image" Target="../media/image54.jpg"/></Relationships>
</file>

<file path=ppt/slides/_rels/slide14.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8.jpg"/><Relationship Id="rId7" Type="http://schemas.openxmlformats.org/officeDocument/2006/relationships/image" Target="../media/image60.jpg"/><Relationship Id="rId12"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9.jpg"/><Relationship Id="rId11" Type="http://schemas.openxmlformats.org/officeDocument/2006/relationships/image" Target="../media/image64.png"/><Relationship Id="rId5" Type="http://schemas.openxmlformats.org/officeDocument/2006/relationships/image" Target="../media/image58.jpg"/><Relationship Id="rId10" Type="http://schemas.openxmlformats.org/officeDocument/2006/relationships/image" Target="../media/image63.png"/><Relationship Id="rId4" Type="http://schemas.openxmlformats.org/officeDocument/2006/relationships/image" Target="../media/image57.jpg"/><Relationship Id="rId9"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1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20.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8.jpg"/><Relationship Id="rId7" Type="http://schemas.openxmlformats.org/officeDocument/2006/relationships/image" Target="../media/image76.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5.jpg"/><Relationship Id="rId5" Type="http://schemas.openxmlformats.org/officeDocument/2006/relationships/image" Target="../media/image74.jpg"/><Relationship Id="rId10" Type="http://schemas.openxmlformats.org/officeDocument/2006/relationships/image" Target="../media/image79.jpg"/><Relationship Id="rId4" Type="http://schemas.openxmlformats.org/officeDocument/2006/relationships/image" Target="../media/image24.jpg"/><Relationship Id="rId9" Type="http://schemas.openxmlformats.org/officeDocument/2006/relationships/image" Target="../media/image78.jp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2.jpg"/><Relationship Id="rId5" Type="http://schemas.openxmlformats.org/officeDocument/2006/relationships/image" Target="../media/image81.png"/><Relationship Id="rId4" Type="http://schemas.openxmlformats.org/officeDocument/2006/relationships/image" Target="../media/image80.png"/></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83.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2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jpg"/><Relationship Id="rId7" Type="http://schemas.openxmlformats.org/officeDocument/2006/relationships/image" Target="../media/image8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_hero_v.jpg"/>
          <p:cNvPicPr>
            <a:picLocks noChangeAspect="1"/>
          </p:cNvPicPr>
          <p:nvPr/>
        </p:nvPicPr>
        <p:blipFill>
          <a:blip r:embed="rId3"/>
          <a:srcRect t="14999" b="9999"/>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gradFill rotWithShape="1">
            <a:gsLst>
              <a:gs pos="0">
                <a:srgbClr val="352D27">
                  <a:alpha val="84000"/>
                </a:srgbClr>
              </a:gs>
              <a:gs pos="48000">
                <a:srgbClr val="352D27">
                  <a:alpha val="45000"/>
                </a:srgbClr>
              </a:gs>
              <a:gs pos="100000">
                <a:srgbClr val="352D27">
                  <a:alpha val="0"/>
                </a:srgbClr>
              </a:gs>
            </a:gsLst>
            <a:lin ang="0" scaled="0"/>
          </a:gradFill>
          <a:ln>
            <a:noFill/>
          </a:ln>
        </p:spPr>
        <p:txBody>
          <a:bodyPr rtlCol="0" anchor="ctr"/>
          <a:lstStyle/>
          <a:p>
            <a:endParaRPr/>
          </a:p>
        </p:txBody>
      </p:sp>
      <p:sp>
        <p:nvSpPr>
          <p:cNvPr id="4" name="Rectangle 3"/>
          <p:cNvSpPr/>
          <p:nvPr/>
        </p:nvSpPr>
        <p:spPr>
          <a:xfrm>
            <a:off x="0" y="0"/>
            <a:ext cx="12191695" cy="6858000"/>
          </a:xfrm>
          <a:prstGeom prst="rect">
            <a:avLst/>
          </a:prstGeom>
          <a:gradFill rotWithShape="1">
            <a:gsLst>
              <a:gs pos="55000">
                <a:srgbClr val="352D27">
                  <a:alpha val="0"/>
                </a:srgbClr>
              </a:gs>
              <a:gs pos="100000">
                <a:srgbClr val="352D27">
                  <a:alpha val="50000"/>
                </a:srgbClr>
              </a:gs>
            </a:gsLst>
            <a:lin ang="5400000" scaled="0"/>
          </a:gradFill>
          <a:ln>
            <a:noFill/>
          </a:ln>
        </p:spPr>
        <p:txBody>
          <a:bodyPr rtlCol="0" anchor="ctr"/>
          <a:lstStyle/>
          <a:p>
            <a:endParaRPr/>
          </a:p>
        </p:txBody>
      </p:sp>
      <p:pic>
        <p:nvPicPr>
          <p:cNvPr id="5" name="Picture 4" descr="logo_white.png"/>
          <p:cNvPicPr>
            <a:picLocks noChangeAspect="1"/>
          </p:cNvPicPr>
          <p:nvPr/>
        </p:nvPicPr>
        <p:blipFill>
          <a:blip r:embed="rId4"/>
          <a:stretch>
            <a:fillRect/>
          </a:stretch>
        </p:blipFill>
        <p:spPr>
          <a:xfrm>
            <a:off x="566927" y="320040"/>
            <a:ext cx="1867353" cy="1244902"/>
          </a:xfrm>
          <a:prstGeom prst="rect">
            <a:avLst/>
          </a:prstGeom>
        </p:spPr>
      </p:pic>
      <p:pic>
        <p:nvPicPr>
          <p:cNvPr id="6" name="Picture 5" descr="icon_02_FAF8F5_80.png"/>
          <p:cNvPicPr>
            <a:picLocks noChangeAspect="1"/>
          </p:cNvPicPr>
          <p:nvPr/>
        </p:nvPicPr>
        <p:blipFill>
          <a:blip r:embed="rId5"/>
          <a:stretch>
            <a:fillRect/>
          </a:stretch>
        </p:blipFill>
        <p:spPr>
          <a:xfrm>
            <a:off x="868680" y="2002536"/>
            <a:ext cx="128016" cy="128016"/>
          </a:xfrm>
          <a:prstGeom prst="rect">
            <a:avLst/>
          </a:prstGeom>
        </p:spPr>
      </p:pic>
      <p:sp>
        <p:nvSpPr>
          <p:cNvPr id="7" name="TextBox 6"/>
          <p:cNvSpPr txBox="1"/>
          <p:nvPr/>
        </p:nvSpPr>
        <p:spPr>
          <a:xfrm>
            <a:off x="1069848" y="1956816"/>
            <a:ext cx="4572000" cy="274320"/>
          </a:xfrm>
          <a:prstGeom prst="rect">
            <a:avLst/>
          </a:prstGeom>
          <a:noFill/>
        </p:spPr>
        <p:txBody>
          <a:bodyPr wrap="square" lIns="0" tIns="0" rIns="0" bIns="0" anchor="t">
            <a:noAutofit/>
          </a:bodyPr>
          <a:lstStyle/>
          <a:p>
            <a:pPr algn="l"/>
            <a:r>
              <a:rPr sz="1300" b="0" i="0" spc="300" dirty="0">
                <a:solidFill>
                  <a:srgbClr val="FAF8F5">
                    <a:alpha val="80000"/>
                  </a:srgbClr>
                </a:solidFill>
                <a:latin typeface="Inter"/>
                <a:cs typeface="Inter"/>
              </a:rPr>
              <a:t>AIELLI · ABRUZZO</a:t>
            </a:r>
          </a:p>
        </p:txBody>
      </p:sp>
      <p:sp>
        <p:nvSpPr>
          <p:cNvPr id="8" name="TextBox 7"/>
          <p:cNvSpPr txBox="1"/>
          <p:nvPr/>
        </p:nvSpPr>
        <p:spPr>
          <a:xfrm>
            <a:off x="749808" y="2148840"/>
            <a:ext cx="7315200" cy="1554480"/>
          </a:xfrm>
          <a:prstGeom prst="rect">
            <a:avLst/>
          </a:prstGeom>
          <a:noFill/>
        </p:spPr>
        <p:txBody>
          <a:bodyPr wrap="square" lIns="0" tIns="0" rIns="0" bIns="0" anchor="t">
            <a:noAutofit/>
          </a:bodyPr>
          <a:lstStyle/>
          <a:p>
            <a:pPr algn="l"/>
            <a:r>
              <a:rPr sz="10400" b="0" i="0">
                <a:solidFill>
                  <a:srgbClr val="FAF8F5"/>
                </a:solidFill>
                <a:latin typeface="Georgia"/>
                <a:cs typeface="Georgia"/>
              </a:rPr>
              <a:t>postAielli</a:t>
            </a:r>
          </a:p>
        </p:txBody>
      </p:sp>
      <p:cxnSp>
        <p:nvCxnSpPr>
          <p:cNvPr id="9" name="Connector 8"/>
          <p:cNvCxnSpPr/>
          <p:nvPr/>
        </p:nvCxnSpPr>
        <p:spPr>
          <a:xfrm>
            <a:off x="896112" y="3794760"/>
            <a:ext cx="1024128" cy="0"/>
          </a:xfrm>
          <a:prstGeom prst="line">
            <a:avLst/>
          </a:prstGeom>
          <a:ln w="25400">
            <a:solidFill>
              <a:srgbClr val="CF7C59"/>
            </a:solidFill>
          </a:ln>
        </p:spPr>
      </p:cxnSp>
      <p:sp>
        <p:nvSpPr>
          <p:cNvPr id="10" name="TextBox 9"/>
          <p:cNvSpPr txBox="1"/>
          <p:nvPr/>
        </p:nvSpPr>
        <p:spPr>
          <a:xfrm>
            <a:off x="896112" y="3977639"/>
            <a:ext cx="6400800" cy="1097280"/>
          </a:xfrm>
          <a:prstGeom prst="rect">
            <a:avLst/>
          </a:prstGeom>
          <a:noFill/>
        </p:spPr>
        <p:txBody>
          <a:bodyPr wrap="square" lIns="0" tIns="0" rIns="0" bIns="0" anchor="t">
            <a:noAutofit/>
          </a:bodyPr>
          <a:lstStyle/>
          <a:p>
            <a:pPr algn="l">
              <a:lnSpc>
                <a:spcPct val="105000"/>
              </a:lnSpc>
            </a:pPr>
            <a:r>
              <a:rPr sz="2800" b="0" i="1">
                <a:solidFill>
                  <a:srgbClr val="FAF8F5">
                    <a:alpha val="93000"/>
                  </a:srgbClr>
                </a:solidFill>
                <a:latin typeface="Georgia"/>
                <a:cs typeface="Georgia"/>
              </a:rPr>
              <a:t>Arte, natura e relax</a:t>
            </a:r>
          </a:p>
          <a:p>
            <a:pPr algn="l">
              <a:lnSpc>
                <a:spcPct val="105000"/>
              </a:lnSpc>
            </a:pPr>
            <a:r>
              <a:rPr sz="2800" b="0" i="1">
                <a:solidFill>
                  <a:srgbClr val="FAF8F5">
                    <a:alpha val="93000"/>
                  </a:srgbClr>
                </a:solidFill>
                <a:latin typeface="Georgia"/>
                <a:cs typeface="Georgia"/>
              </a:rPr>
              <a:t>nel borgo dipinto.</a:t>
            </a:r>
          </a:p>
        </p:txBody>
      </p:sp>
      <p:sp>
        <p:nvSpPr>
          <p:cNvPr id="11" name="TextBox 10"/>
          <p:cNvSpPr txBox="1"/>
          <p:nvPr/>
        </p:nvSpPr>
        <p:spPr>
          <a:xfrm>
            <a:off x="896112" y="5166360"/>
            <a:ext cx="6400800" cy="274320"/>
          </a:xfrm>
          <a:prstGeom prst="rect">
            <a:avLst/>
          </a:prstGeom>
          <a:noFill/>
        </p:spPr>
        <p:txBody>
          <a:bodyPr wrap="square" lIns="0" tIns="0" rIns="0" bIns="0" anchor="t">
            <a:noAutofit/>
          </a:bodyPr>
          <a:lstStyle/>
          <a:p>
            <a:pPr algn="l"/>
            <a:r>
              <a:rPr sz="1300" b="0" i="0">
                <a:solidFill>
                  <a:srgbClr val="FAF8F5">
                    <a:alpha val="65000"/>
                  </a:srgbClr>
                </a:solidFill>
                <a:latin typeface="Inter"/>
                <a:cs typeface="Inter"/>
              </a:rPr>
              <a:t>Bed &amp; Breakfast  ·  Piazza Regina Margherita 10  ·  Aielli (AQ)</a:t>
            </a:r>
          </a:p>
        </p:txBody>
      </p:sp>
      <p:pic>
        <p:nvPicPr>
          <p:cNvPr id="12" name="Picture 11" descr="francobollo.png"/>
          <p:cNvPicPr>
            <a:picLocks noChangeAspect="1"/>
          </p:cNvPicPr>
          <p:nvPr/>
        </p:nvPicPr>
        <p:blipFill>
          <a:blip r:embed="rId6"/>
          <a:stretch>
            <a:fillRect/>
          </a:stretch>
        </p:blipFill>
        <p:spPr>
          <a:xfrm rot="480000">
            <a:off x="9464040" y="502920"/>
            <a:ext cx="2057400" cy="2057400"/>
          </a:xfrm>
          <a:prstGeom prst="rect">
            <a:avLst/>
          </a:prstGeom>
          <a:effectLst>
            <a:outerShdw blurRad="203200" dist="76200" dir="5400000" algn="t" rotWithShape="0">
              <a:srgbClr val="000000">
                <a:alpha val="40000"/>
              </a:srgbClr>
            </a:outerShdw>
          </a:effectLst>
        </p:spPr>
      </p:pic>
      <p:pic>
        <p:nvPicPr>
          <p:cNvPr id="13" name="Picture 12" descr="pm_cover.png"/>
          <p:cNvPicPr>
            <a:picLocks noChangeAspect="1"/>
          </p:cNvPicPr>
          <p:nvPr/>
        </p:nvPicPr>
        <p:blipFill>
          <a:blip r:embed="rId7"/>
          <a:stretch>
            <a:fillRect/>
          </a:stretch>
        </p:blipFill>
        <p:spPr>
          <a:xfrm rot="21060000">
            <a:off x="7818120" y="1600200"/>
            <a:ext cx="3017520" cy="1311965"/>
          </a:xfrm>
          <a:prstGeom prst="rect">
            <a:avLst/>
          </a:prstGeom>
        </p:spPr>
      </p:pic>
      <p:sp>
        <p:nvSpPr>
          <p:cNvPr id="14" name="TextBox 13"/>
          <p:cNvSpPr txBox="1"/>
          <p:nvPr/>
        </p:nvSpPr>
        <p:spPr>
          <a:xfrm>
            <a:off x="8442655" y="6583680"/>
            <a:ext cx="3566160" cy="146304"/>
          </a:xfrm>
          <a:prstGeom prst="rect">
            <a:avLst/>
          </a:prstGeom>
          <a:noFill/>
        </p:spPr>
        <p:txBody>
          <a:bodyPr wrap="square" lIns="0" tIns="0" rIns="0" bIns="0" anchor="t">
            <a:noAutofit/>
          </a:bodyPr>
          <a:lstStyle/>
          <a:p>
            <a:pPr algn="r"/>
            <a:r>
              <a:rPr sz="650" b="0" i="0">
                <a:solidFill>
                  <a:srgbClr val="FFFFFF">
                    <a:alpha val="45000"/>
                  </a:srgbClr>
                </a:solidFill>
                <a:latin typeface="Inter"/>
                <a:cs typeface="Inter"/>
              </a:rPr>
              <a:t>© Verdenex84 – Wikimedia Commons · CC BY-SA 4.0 · rielaborata</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_dark.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868680" y="1234440"/>
            <a:ext cx="4572000" cy="228600"/>
          </a:xfrm>
          <a:prstGeom prst="rect">
            <a:avLst/>
          </a:prstGeom>
          <a:noFill/>
        </p:spPr>
        <p:txBody>
          <a:bodyPr wrap="square" lIns="0" tIns="0" rIns="0" bIns="0" anchor="t">
            <a:noAutofit/>
          </a:bodyPr>
          <a:lstStyle/>
          <a:p>
            <a:pPr algn="l"/>
            <a:r>
              <a:rPr sz="1000" b="0" i="0" spc="260">
                <a:solidFill>
                  <a:srgbClr val="CF7C59"/>
                </a:solidFill>
                <a:latin typeface="Inter"/>
                <a:cs typeface="Inter"/>
              </a:rPr>
              <a:t>C'ERA UNA VOLTA</a:t>
            </a:r>
          </a:p>
        </p:txBody>
      </p:sp>
      <p:sp>
        <p:nvSpPr>
          <p:cNvPr id="4" name="TextBox 3"/>
          <p:cNvSpPr txBox="1"/>
          <p:nvPr/>
        </p:nvSpPr>
        <p:spPr>
          <a:xfrm>
            <a:off x="804672" y="1554480"/>
            <a:ext cx="6583680" cy="2286000"/>
          </a:xfrm>
          <a:prstGeom prst="rect">
            <a:avLst/>
          </a:prstGeom>
          <a:noFill/>
        </p:spPr>
        <p:txBody>
          <a:bodyPr wrap="square" lIns="0" tIns="0" rIns="0" bIns="0" anchor="t">
            <a:noAutofit/>
          </a:bodyPr>
          <a:lstStyle/>
          <a:p>
            <a:pPr algn="l">
              <a:lnSpc>
                <a:spcPct val="95000"/>
              </a:lnSpc>
            </a:pPr>
            <a:r>
              <a:rPr sz="6600" b="0" i="1">
                <a:solidFill>
                  <a:srgbClr val="FAF8F5"/>
                </a:solidFill>
                <a:latin typeface="Georgia"/>
                <a:cs typeface="Georgia"/>
              </a:rPr>
              <a:t>«Pronto…</a:t>
            </a:r>
          </a:p>
          <a:p>
            <a:pPr algn="l">
              <a:lnSpc>
                <a:spcPct val="95000"/>
              </a:lnSpc>
            </a:pPr>
            <a:r>
              <a:rPr sz="6600" b="0" i="1">
                <a:solidFill>
                  <a:srgbClr val="FAF8F5"/>
                </a:solidFill>
                <a:latin typeface="Georgia"/>
                <a:cs typeface="Georgia"/>
              </a:rPr>
              <a:t>postAielli!»</a:t>
            </a:r>
          </a:p>
        </p:txBody>
      </p:sp>
      <p:sp>
        <p:nvSpPr>
          <p:cNvPr id="5" name="TextBox 4"/>
          <p:cNvSpPr txBox="1"/>
          <p:nvPr/>
        </p:nvSpPr>
        <p:spPr>
          <a:xfrm>
            <a:off x="868680" y="3977639"/>
            <a:ext cx="5669280" cy="1097280"/>
          </a:xfrm>
          <a:prstGeom prst="rect">
            <a:avLst/>
          </a:prstGeom>
          <a:noFill/>
        </p:spPr>
        <p:txBody>
          <a:bodyPr wrap="square" lIns="0" tIns="0" rIns="0" bIns="0" anchor="t">
            <a:noAutofit/>
          </a:bodyPr>
          <a:lstStyle/>
          <a:p>
            <a:pPr algn="l">
              <a:lnSpc>
                <a:spcPct val="135000"/>
              </a:lnSpc>
            </a:pPr>
            <a:r>
              <a:rPr sz="1600" b="0" i="0">
                <a:solidFill>
                  <a:srgbClr val="FAF8F5">
                    <a:alpha val="72000"/>
                  </a:srgbClr>
                </a:solidFill>
                <a:latin typeface="Inter"/>
                <a:cs typeface="Inter"/>
              </a:rPr>
              <a:t>Così rispondevano gli operatori della vecchia posta di Aielli quando arrivava un telegramma o un ordine di servizio.</a:t>
            </a:r>
          </a:p>
        </p:txBody>
      </p:sp>
      <p:sp>
        <p:nvSpPr>
          <p:cNvPr id="6" name="TextBox 5"/>
          <p:cNvSpPr txBox="1"/>
          <p:nvPr/>
        </p:nvSpPr>
        <p:spPr>
          <a:xfrm>
            <a:off x="868680" y="5120640"/>
            <a:ext cx="5943600" cy="457200"/>
          </a:xfrm>
          <a:prstGeom prst="rect">
            <a:avLst/>
          </a:prstGeom>
          <a:noFill/>
        </p:spPr>
        <p:txBody>
          <a:bodyPr wrap="square" lIns="0" tIns="0" rIns="0" bIns="0" anchor="t">
            <a:noAutofit/>
          </a:bodyPr>
          <a:lstStyle/>
          <a:p>
            <a:pPr algn="l"/>
            <a:r>
              <a:rPr sz="2100" b="0" i="1">
                <a:solidFill>
                  <a:srgbClr val="CF7C59"/>
                </a:solidFill>
                <a:latin typeface="Georgia"/>
                <a:cs typeface="Georgia"/>
              </a:rPr>
              <a:t>Da quella voce nasce il nostro nome.</a:t>
            </a:r>
          </a:p>
        </p:txBody>
      </p:sp>
      <p:pic>
        <p:nvPicPr>
          <p:cNvPr id="7" name="Picture 6" descr="st_telegrafo.png"/>
          <p:cNvPicPr>
            <a:picLocks noChangeAspect="1"/>
          </p:cNvPicPr>
          <p:nvPr/>
        </p:nvPicPr>
        <p:blipFill>
          <a:blip r:embed="rId4"/>
          <a:stretch>
            <a:fillRect/>
          </a:stretch>
        </p:blipFill>
        <p:spPr>
          <a:xfrm rot="21360000">
            <a:off x="7635240" y="868680"/>
            <a:ext cx="3566160" cy="4200144"/>
          </a:xfrm>
          <a:prstGeom prst="rect">
            <a:avLst/>
          </a:prstGeom>
          <a:effectLst>
            <a:outerShdw blurRad="330200" dist="127000" dir="5400000" algn="t" rotWithShape="0">
              <a:srgbClr val="000000">
                <a:alpha val="50000"/>
              </a:srgbClr>
            </a:outerShdw>
          </a:effectLst>
        </p:spPr>
      </p:pic>
      <p:pic>
        <p:nvPicPr>
          <p:cNvPr id="8" name="Picture 7" descr="pm_cover.png"/>
          <p:cNvPicPr>
            <a:picLocks noChangeAspect="1"/>
          </p:cNvPicPr>
          <p:nvPr/>
        </p:nvPicPr>
        <p:blipFill>
          <a:blip r:embed="rId5"/>
          <a:stretch>
            <a:fillRect/>
          </a:stretch>
        </p:blipFill>
        <p:spPr>
          <a:xfrm rot="20940000">
            <a:off x="6446520" y="3977639"/>
            <a:ext cx="3200400" cy="1391478"/>
          </a:xfrm>
          <a:prstGeom prst="rect">
            <a:avLst/>
          </a:prstGeom>
        </p:spPr>
      </p:pic>
      <p:sp>
        <p:nvSpPr>
          <p:cNvPr id="9" name="TextBox 8"/>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FAF8F5">
                    <a:alpha val="75000"/>
                  </a:srgbClr>
                </a:solidFill>
                <a:latin typeface="Georgia"/>
                <a:cs typeface="Georgia"/>
              </a:rPr>
              <a:t>postAielli</a:t>
            </a:r>
          </a:p>
        </p:txBody>
      </p:sp>
      <p:sp>
        <p:nvSpPr>
          <p:cNvPr id="10" name="TextBox 9"/>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FAF8F5">
                    <a:alpha val="75000"/>
                  </a:srgbClr>
                </a:solidFill>
                <a:latin typeface="Inter"/>
                <a:cs typeface="Inter"/>
              </a:rPr>
              <a:t>N° 02</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pic>
        <p:nvPicPr>
          <p:cNvPr id="3" name="Picture 2" descr="n_r2_01.jpg"/>
          <p:cNvPicPr>
            <a:picLocks noChangeAspect="1"/>
          </p:cNvPicPr>
          <p:nvPr/>
        </p:nvPicPr>
        <p:blipFill>
          <a:blip r:embed="rId4"/>
          <a:srcRect l="6889" r="6889"/>
          <a:stretch>
            <a:fillRect/>
          </a:stretch>
        </p:blipFill>
        <p:spPr>
          <a:xfrm>
            <a:off x="0" y="0"/>
            <a:ext cx="4434840" cy="6858000"/>
          </a:xfrm>
          <a:prstGeom prst="rect">
            <a:avLst/>
          </a:prstGeom>
        </p:spPr>
      </p:pic>
      <p:sp>
        <p:nvSpPr>
          <p:cNvPr id="4" name="TextBox 3"/>
          <p:cNvSpPr txBox="1"/>
          <p:nvPr/>
        </p:nvSpPr>
        <p:spPr>
          <a:xfrm>
            <a:off x="5166360" y="868680"/>
            <a:ext cx="4572000" cy="228600"/>
          </a:xfrm>
          <a:prstGeom prst="rect">
            <a:avLst/>
          </a:prstGeom>
          <a:noFill/>
        </p:spPr>
        <p:txBody>
          <a:bodyPr wrap="square" lIns="0" tIns="0" rIns="0" bIns="0" anchor="t">
            <a:noAutofit/>
          </a:bodyPr>
          <a:lstStyle/>
          <a:p>
            <a:pPr algn="l"/>
            <a:r>
              <a:rPr sz="1000" b="0" i="0" spc="260">
                <a:solidFill>
                  <a:srgbClr val="B8572E"/>
                </a:solidFill>
                <a:latin typeface="Inter"/>
                <a:cs typeface="Inter"/>
              </a:rPr>
              <a:t>SOMMARIO</a:t>
            </a:r>
          </a:p>
        </p:txBody>
      </p:sp>
      <p:sp>
        <p:nvSpPr>
          <p:cNvPr id="5" name="TextBox 4"/>
          <p:cNvSpPr txBox="1"/>
          <p:nvPr/>
        </p:nvSpPr>
        <p:spPr>
          <a:xfrm>
            <a:off x="5120640" y="1097280"/>
            <a:ext cx="6400800" cy="731520"/>
          </a:xfrm>
          <a:prstGeom prst="rect">
            <a:avLst/>
          </a:prstGeom>
          <a:noFill/>
        </p:spPr>
        <p:txBody>
          <a:bodyPr wrap="square" lIns="0" tIns="0" rIns="0" bIns="0" anchor="t">
            <a:noAutofit/>
          </a:bodyPr>
          <a:lstStyle/>
          <a:p>
            <a:pPr algn="l"/>
            <a:r>
              <a:rPr sz="4000" b="0" i="0">
                <a:solidFill>
                  <a:srgbClr val="352D27"/>
                </a:solidFill>
                <a:latin typeface="Georgia"/>
                <a:cs typeface="Georgia"/>
              </a:rPr>
              <a:t>Il nostro racconto</a:t>
            </a:r>
          </a:p>
        </p:txBody>
      </p:sp>
      <p:sp>
        <p:nvSpPr>
          <p:cNvPr id="6" name="TextBox 5"/>
          <p:cNvSpPr txBox="1"/>
          <p:nvPr/>
        </p:nvSpPr>
        <p:spPr>
          <a:xfrm>
            <a:off x="5166360" y="2176272"/>
            <a:ext cx="822960" cy="548640"/>
          </a:xfrm>
          <a:prstGeom prst="rect">
            <a:avLst/>
          </a:prstGeom>
          <a:noFill/>
        </p:spPr>
        <p:txBody>
          <a:bodyPr wrap="square" lIns="0" tIns="0" rIns="0" bIns="0" anchor="t">
            <a:noAutofit/>
          </a:bodyPr>
          <a:lstStyle/>
          <a:p>
            <a:pPr algn="l"/>
            <a:r>
              <a:rPr sz="2800" b="0" i="1">
                <a:solidFill>
                  <a:srgbClr val="B8572E"/>
                </a:solidFill>
                <a:latin typeface="Georgia"/>
                <a:cs typeface="Georgia"/>
              </a:rPr>
              <a:t>I</a:t>
            </a:r>
          </a:p>
        </p:txBody>
      </p:sp>
      <p:sp>
        <p:nvSpPr>
          <p:cNvPr id="7" name="TextBox 6"/>
          <p:cNvSpPr txBox="1"/>
          <p:nvPr/>
        </p:nvSpPr>
        <p:spPr>
          <a:xfrm>
            <a:off x="6035040" y="2194560"/>
            <a:ext cx="4114800" cy="411480"/>
          </a:xfrm>
          <a:prstGeom prst="rect">
            <a:avLst/>
          </a:prstGeom>
          <a:noFill/>
        </p:spPr>
        <p:txBody>
          <a:bodyPr wrap="square" lIns="0" tIns="0" rIns="0" bIns="0" anchor="t">
            <a:noAutofit/>
          </a:bodyPr>
          <a:lstStyle/>
          <a:p>
            <a:pPr algn="l"/>
            <a:r>
              <a:rPr sz="2300" b="0" i="0">
                <a:solidFill>
                  <a:srgbClr val="352D27"/>
                </a:solidFill>
                <a:latin typeface="Georgia"/>
                <a:cs typeface="Georgia"/>
              </a:rPr>
              <a:t>La storia</a:t>
            </a:r>
          </a:p>
        </p:txBody>
      </p:sp>
      <p:sp>
        <p:nvSpPr>
          <p:cNvPr id="8" name="TextBox 7"/>
          <p:cNvSpPr txBox="1"/>
          <p:nvPr/>
        </p:nvSpPr>
        <p:spPr>
          <a:xfrm>
            <a:off x="6035040" y="2624328"/>
            <a:ext cx="4389120" cy="274320"/>
          </a:xfrm>
          <a:prstGeom prst="rect">
            <a:avLst/>
          </a:prstGeom>
          <a:noFill/>
        </p:spPr>
        <p:txBody>
          <a:bodyPr wrap="square" lIns="0" tIns="0" rIns="0" bIns="0" anchor="t">
            <a:noAutofit/>
          </a:bodyPr>
          <a:lstStyle/>
          <a:p>
            <a:pPr algn="l"/>
            <a:r>
              <a:rPr sz="1250" b="0" i="0">
                <a:solidFill>
                  <a:srgbClr val="7E7167"/>
                </a:solidFill>
                <a:latin typeface="Inter"/>
                <a:cs typeface="Inter"/>
              </a:rPr>
              <a:t>Dalla vecchia posta al B&amp;B</a:t>
            </a:r>
          </a:p>
        </p:txBody>
      </p:sp>
      <p:pic>
        <p:nvPicPr>
          <p:cNvPr id="9" name="Picture 8" descr="st_toc0.png"/>
          <p:cNvPicPr>
            <a:picLocks noChangeAspect="1"/>
          </p:cNvPicPr>
          <p:nvPr/>
        </p:nvPicPr>
        <p:blipFill>
          <a:blip r:embed="rId5"/>
          <a:stretch>
            <a:fillRect/>
          </a:stretch>
        </p:blipFill>
        <p:spPr>
          <a:xfrm rot="21360000">
            <a:off x="10561320" y="2121408"/>
            <a:ext cx="868680" cy="868680"/>
          </a:xfrm>
          <a:prstGeom prst="rect">
            <a:avLst/>
          </a:prstGeom>
          <a:effectLst>
            <a:outerShdw blurRad="76200" dist="25400" dir="5400000" algn="t" rotWithShape="0">
              <a:srgbClr val="000000">
                <a:alpha val="25000"/>
              </a:srgbClr>
            </a:outerShdw>
          </a:effectLst>
        </p:spPr>
      </p:pic>
      <p:cxnSp>
        <p:nvCxnSpPr>
          <p:cNvPr id="10" name="Connector 9"/>
          <p:cNvCxnSpPr/>
          <p:nvPr/>
        </p:nvCxnSpPr>
        <p:spPr>
          <a:xfrm>
            <a:off x="5166360" y="3081528"/>
            <a:ext cx="6400800" cy="0"/>
          </a:xfrm>
          <a:prstGeom prst="line">
            <a:avLst/>
          </a:prstGeom>
          <a:ln w="9525">
            <a:solidFill>
              <a:srgbClr val="E2DACF"/>
            </a:solidFill>
            <a:prstDash val="dash"/>
          </a:ln>
        </p:spPr>
      </p:cxnSp>
      <p:sp>
        <p:nvSpPr>
          <p:cNvPr id="11" name="TextBox 10"/>
          <p:cNvSpPr txBox="1"/>
          <p:nvPr/>
        </p:nvSpPr>
        <p:spPr>
          <a:xfrm>
            <a:off x="5166360" y="3200400"/>
            <a:ext cx="822960" cy="548640"/>
          </a:xfrm>
          <a:prstGeom prst="rect">
            <a:avLst/>
          </a:prstGeom>
          <a:noFill/>
        </p:spPr>
        <p:txBody>
          <a:bodyPr wrap="square" lIns="0" tIns="0" rIns="0" bIns="0" anchor="t">
            <a:noAutofit/>
          </a:bodyPr>
          <a:lstStyle/>
          <a:p>
            <a:pPr algn="l"/>
            <a:r>
              <a:rPr sz="2800" b="0" i="1">
                <a:solidFill>
                  <a:srgbClr val="B8572E"/>
                </a:solidFill>
                <a:latin typeface="Georgia"/>
                <a:cs typeface="Georgia"/>
              </a:rPr>
              <a:t>II</a:t>
            </a:r>
          </a:p>
        </p:txBody>
      </p:sp>
      <p:sp>
        <p:nvSpPr>
          <p:cNvPr id="12" name="TextBox 11"/>
          <p:cNvSpPr txBox="1"/>
          <p:nvPr/>
        </p:nvSpPr>
        <p:spPr>
          <a:xfrm>
            <a:off x="6035040" y="3218688"/>
            <a:ext cx="4114800" cy="411480"/>
          </a:xfrm>
          <a:prstGeom prst="rect">
            <a:avLst/>
          </a:prstGeom>
          <a:noFill/>
        </p:spPr>
        <p:txBody>
          <a:bodyPr wrap="square" lIns="0" tIns="0" rIns="0" bIns="0" anchor="t">
            <a:noAutofit/>
          </a:bodyPr>
          <a:lstStyle/>
          <a:p>
            <a:pPr algn="l"/>
            <a:r>
              <a:rPr sz="2300" b="0" i="0">
                <a:solidFill>
                  <a:srgbClr val="352D27"/>
                </a:solidFill>
                <a:latin typeface="Georgia"/>
                <a:cs typeface="Georgia"/>
              </a:rPr>
              <a:t>La casa</a:t>
            </a:r>
          </a:p>
        </p:txBody>
      </p:sp>
      <p:sp>
        <p:nvSpPr>
          <p:cNvPr id="13" name="TextBox 12"/>
          <p:cNvSpPr txBox="1"/>
          <p:nvPr/>
        </p:nvSpPr>
        <p:spPr>
          <a:xfrm>
            <a:off x="6035040" y="3648456"/>
            <a:ext cx="4389120" cy="274320"/>
          </a:xfrm>
          <a:prstGeom prst="rect">
            <a:avLst/>
          </a:prstGeom>
          <a:noFill/>
        </p:spPr>
        <p:txBody>
          <a:bodyPr wrap="square" lIns="0" tIns="0" rIns="0" bIns="0" anchor="t">
            <a:noAutofit/>
          </a:bodyPr>
          <a:lstStyle/>
          <a:p>
            <a:pPr algn="l"/>
            <a:r>
              <a:rPr sz="1250" b="0" i="0">
                <a:solidFill>
                  <a:srgbClr val="7E7167"/>
                </a:solidFill>
                <a:latin typeface="Inter"/>
                <a:cs typeface="Inter"/>
              </a:rPr>
              <a:t>Ambienti che portano un nome</a:t>
            </a:r>
          </a:p>
        </p:txBody>
      </p:sp>
      <p:pic>
        <p:nvPicPr>
          <p:cNvPr id="14" name="Picture 13" descr="st_toc1.png"/>
          <p:cNvPicPr>
            <a:picLocks noChangeAspect="1"/>
          </p:cNvPicPr>
          <p:nvPr/>
        </p:nvPicPr>
        <p:blipFill>
          <a:blip r:embed="rId6"/>
          <a:stretch>
            <a:fillRect/>
          </a:stretch>
        </p:blipFill>
        <p:spPr>
          <a:xfrm rot="180000">
            <a:off x="10561320" y="3145536"/>
            <a:ext cx="868680" cy="868680"/>
          </a:xfrm>
          <a:prstGeom prst="rect">
            <a:avLst/>
          </a:prstGeom>
          <a:effectLst>
            <a:outerShdw blurRad="76200" dist="25400" dir="5400000" algn="t" rotWithShape="0">
              <a:srgbClr val="000000">
                <a:alpha val="25000"/>
              </a:srgbClr>
            </a:outerShdw>
          </a:effectLst>
        </p:spPr>
      </p:pic>
      <p:cxnSp>
        <p:nvCxnSpPr>
          <p:cNvPr id="15" name="Connector 14"/>
          <p:cNvCxnSpPr/>
          <p:nvPr/>
        </p:nvCxnSpPr>
        <p:spPr>
          <a:xfrm>
            <a:off x="5166360" y="4105656"/>
            <a:ext cx="6400800" cy="0"/>
          </a:xfrm>
          <a:prstGeom prst="line">
            <a:avLst/>
          </a:prstGeom>
          <a:ln w="9525">
            <a:solidFill>
              <a:srgbClr val="E2DACF"/>
            </a:solidFill>
            <a:prstDash val="dash"/>
          </a:ln>
        </p:spPr>
      </p:cxnSp>
      <p:sp>
        <p:nvSpPr>
          <p:cNvPr id="16" name="TextBox 15"/>
          <p:cNvSpPr txBox="1"/>
          <p:nvPr/>
        </p:nvSpPr>
        <p:spPr>
          <a:xfrm>
            <a:off x="5166360" y="4224528"/>
            <a:ext cx="822960" cy="548640"/>
          </a:xfrm>
          <a:prstGeom prst="rect">
            <a:avLst/>
          </a:prstGeom>
          <a:noFill/>
        </p:spPr>
        <p:txBody>
          <a:bodyPr wrap="square" lIns="0" tIns="0" rIns="0" bIns="0" anchor="t">
            <a:noAutofit/>
          </a:bodyPr>
          <a:lstStyle/>
          <a:p>
            <a:pPr algn="l"/>
            <a:r>
              <a:rPr sz="2800" b="0" i="1">
                <a:solidFill>
                  <a:srgbClr val="B8572E"/>
                </a:solidFill>
                <a:latin typeface="Georgia"/>
                <a:cs typeface="Georgia"/>
              </a:rPr>
              <a:t>III</a:t>
            </a:r>
          </a:p>
        </p:txBody>
      </p:sp>
      <p:sp>
        <p:nvSpPr>
          <p:cNvPr id="17" name="TextBox 16"/>
          <p:cNvSpPr txBox="1"/>
          <p:nvPr/>
        </p:nvSpPr>
        <p:spPr>
          <a:xfrm>
            <a:off x="6035040" y="4242816"/>
            <a:ext cx="4114800" cy="411480"/>
          </a:xfrm>
          <a:prstGeom prst="rect">
            <a:avLst/>
          </a:prstGeom>
          <a:noFill/>
        </p:spPr>
        <p:txBody>
          <a:bodyPr wrap="square" lIns="0" tIns="0" rIns="0" bIns="0" anchor="t">
            <a:noAutofit/>
          </a:bodyPr>
          <a:lstStyle/>
          <a:p>
            <a:pPr algn="l"/>
            <a:r>
              <a:rPr sz="2300" b="0" i="0">
                <a:solidFill>
                  <a:srgbClr val="352D27"/>
                </a:solidFill>
                <a:latin typeface="Georgia"/>
                <a:cs typeface="Georgia"/>
              </a:rPr>
              <a:t>Il borgo</a:t>
            </a:r>
          </a:p>
        </p:txBody>
      </p:sp>
      <p:sp>
        <p:nvSpPr>
          <p:cNvPr id="18" name="TextBox 17"/>
          <p:cNvSpPr txBox="1"/>
          <p:nvPr/>
        </p:nvSpPr>
        <p:spPr>
          <a:xfrm>
            <a:off x="6035040" y="4672584"/>
            <a:ext cx="4389120" cy="274320"/>
          </a:xfrm>
          <a:prstGeom prst="rect">
            <a:avLst/>
          </a:prstGeom>
          <a:noFill/>
        </p:spPr>
        <p:txBody>
          <a:bodyPr wrap="square" lIns="0" tIns="0" rIns="0" bIns="0" anchor="t">
            <a:noAutofit/>
          </a:bodyPr>
          <a:lstStyle/>
          <a:p>
            <a:pPr algn="l"/>
            <a:r>
              <a:rPr sz="1250" b="0" i="0">
                <a:solidFill>
                  <a:srgbClr val="7E7167"/>
                </a:solidFill>
                <a:latin typeface="Inter"/>
                <a:cs typeface="Inter"/>
              </a:rPr>
              <a:t>Aielli, Borgo Universo e la Torre delle Stelle</a:t>
            </a:r>
          </a:p>
        </p:txBody>
      </p:sp>
      <p:pic>
        <p:nvPicPr>
          <p:cNvPr id="19" name="Picture 18" descr="st_toc2.png"/>
          <p:cNvPicPr>
            <a:picLocks noChangeAspect="1"/>
          </p:cNvPicPr>
          <p:nvPr/>
        </p:nvPicPr>
        <p:blipFill>
          <a:blip r:embed="rId7"/>
          <a:stretch>
            <a:fillRect/>
          </a:stretch>
        </p:blipFill>
        <p:spPr>
          <a:xfrm rot="21480000">
            <a:off x="10561320" y="4169664"/>
            <a:ext cx="868680" cy="868680"/>
          </a:xfrm>
          <a:prstGeom prst="rect">
            <a:avLst/>
          </a:prstGeom>
          <a:effectLst>
            <a:outerShdw blurRad="76200" dist="25400" dir="5400000" algn="t" rotWithShape="0">
              <a:srgbClr val="000000">
                <a:alpha val="25000"/>
              </a:srgbClr>
            </a:outerShdw>
          </a:effectLst>
        </p:spPr>
      </p:pic>
      <p:cxnSp>
        <p:nvCxnSpPr>
          <p:cNvPr id="20" name="Connector 19"/>
          <p:cNvCxnSpPr/>
          <p:nvPr/>
        </p:nvCxnSpPr>
        <p:spPr>
          <a:xfrm>
            <a:off x="5166360" y="5129784"/>
            <a:ext cx="6400800" cy="0"/>
          </a:xfrm>
          <a:prstGeom prst="line">
            <a:avLst/>
          </a:prstGeom>
          <a:ln w="9525">
            <a:solidFill>
              <a:srgbClr val="E2DACF"/>
            </a:solidFill>
            <a:prstDash val="dash"/>
          </a:ln>
        </p:spPr>
      </p:cxnSp>
      <p:sp>
        <p:nvSpPr>
          <p:cNvPr id="21" name="TextBox 20"/>
          <p:cNvSpPr txBox="1"/>
          <p:nvPr/>
        </p:nvSpPr>
        <p:spPr>
          <a:xfrm>
            <a:off x="5166360" y="5248656"/>
            <a:ext cx="822960" cy="548640"/>
          </a:xfrm>
          <a:prstGeom prst="rect">
            <a:avLst/>
          </a:prstGeom>
          <a:noFill/>
        </p:spPr>
        <p:txBody>
          <a:bodyPr wrap="square" lIns="0" tIns="0" rIns="0" bIns="0" anchor="t">
            <a:noAutofit/>
          </a:bodyPr>
          <a:lstStyle/>
          <a:p>
            <a:pPr algn="l"/>
            <a:r>
              <a:rPr sz="2800" b="0" i="1">
                <a:solidFill>
                  <a:srgbClr val="B8572E"/>
                </a:solidFill>
                <a:latin typeface="Georgia"/>
                <a:cs typeface="Georgia"/>
              </a:rPr>
              <a:t>IV</a:t>
            </a:r>
          </a:p>
        </p:txBody>
      </p:sp>
      <p:sp>
        <p:nvSpPr>
          <p:cNvPr id="22" name="TextBox 21"/>
          <p:cNvSpPr txBox="1"/>
          <p:nvPr/>
        </p:nvSpPr>
        <p:spPr>
          <a:xfrm>
            <a:off x="6035040" y="5266944"/>
            <a:ext cx="4114800" cy="411480"/>
          </a:xfrm>
          <a:prstGeom prst="rect">
            <a:avLst/>
          </a:prstGeom>
          <a:noFill/>
        </p:spPr>
        <p:txBody>
          <a:bodyPr wrap="square" lIns="0" tIns="0" rIns="0" bIns="0" anchor="t">
            <a:noAutofit/>
          </a:bodyPr>
          <a:lstStyle/>
          <a:p>
            <a:pPr algn="l"/>
            <a:r>
              <a:rPr sz="2300" b="0" i="0">
                <a:solidFill>
                  <a:srgbClr val="352D27"/>
                </a:solidFill>
                <a:latin typeface="Georgia"/>
                <a:cs typeface="Georgia"/>
              </a:rPr>
              <a:t>I racconti</a:t>
            </a:r>
          </a:p>
        </p:txBody>
      </p:sp>
      <p:sp>
        <p:nvSpPr>
          <p:cNvPr id="23" name="TextBox 22"/>
          <p:cNvSpPr txBox="1"/>
          <p:nvPr/>
        </p:nvSpPr>
        <p:spPr>
          <a:xfrm>
            <a:off x="6035040" y="5696712"/>
            <a:ext cx="4389120" cy="274320"/>
          </a:xfrm>
          <a:prstGeom prst="rect">
            <a:avLst/>
          </a:prstGeom>
          <a:noFill/>
        </p:spPr>
        <p:txBody>
          <a:bodyPr wrap="square" lIns="0" tIns="0" rIns="0" bIns="0" anchor="t">
            <a:noAutofit/>
          </a:bodyPr>
          <a:lstStyle/>
          <a:p>
            <a:pPr algn="l"/>
            <a:r>
              <a:rPr sz="1250" b="0" i="0">
                <a:solidFill>
                  <a:srgbClr val="7E7167"/>
                </a:solidFill>
                <a:latin typeface="Inter"/>
                <a:cs typeface="Inter"/>
              </a:rPr>
              <a:t>Eventi, ospiti e visione</a:t>
            </a:r>
          </a:p>
        </p:txBody>
      </p:sp>
      <p:pic>
        <p:nvPicPr>
          <p:cNvPr id="24" name="Picture 23" descr="st_toc3.png"/>
          <p:cNvPicPr>
            <a:picLocks noChangeAspect="1"/>
          </p:cNvPicPr>
          <p:nvPr/>
        </p:nvPicPr>
        <p:blipFill>
          <a:blip r:embed="rId8"/>
          <a:stretch>
            <a:fillRect/>
          </a:stretch>
        </p:blipFill>
        <p:spPr>
          <a:xfrm rot="240000">
            <a:off x="10561320" y="5193792"/>
            <a:ext cx="868680" cy="868680"/>
          </a:xfrm>
          <a:prstGeom prst="rect">
            <a:avLst/>
          </a:prstGeom>
          <a:effectLst>
            <a:outerShdw blurRad="76200" dist="25400" dir="5400000" algn="t" rotWithShape="0">
              <a:srgbClr val="000000">
                <a:alpha val="25000"/>
              </a:srgbClr>
            </a:outerShdw>
          </a:effectLst>
        </p:spPr>
      </p:pic>
      <p:cxnSp>
        <p:nvCxnSpPr>
          <p:cNvPr id="25" name="Connector 24"/>
          <p:cNvCxnSpPr/>
          <p:nvPr/>
        </p:nvCxnSpPr>
        <p:spPr>
          <a:xfrm>
            <a:off x="5166360" y="6153912"/>
            <a:ext cx="6400800" cy="0"/>
          </a:xfrm>
          <a:prstGeom prst="line">
            <a:avLst/>
          </a:prstGeom>
          <a:ln w="9525">
            <a:solidFill>
              <a:srgbClr val="E2DACF"/>
            </a:solidFill>
            <a:prstDash val="dash"/>
          </a:ln>
        </p:spPr>
      </p:cxnSp>
      <p:sp>
        <p:nvSpPr>
          <p:cNvPr id="26" name="TextBox 25"/>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7" name="TextBox 26"/>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03</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_cap1.jpg"/>
          <p:cNvPicPr>
            <a:picLocks noChangeAspect="1"/>
          </p:cNvPicPr>
          <p:nvPr/>
        </p:nvPicPr>
        <p:blipFill>
          <a:blip r:embed="rId3"/>
          <a:srcRect t="12499" b="12499"/>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gradFill rotWithShape="1">
            <a:gsLst>
              <a:gs pos="0">
                <a:srgbClr val="352D27">
                  <a:alpha val="78000"/>
                </a:srgbClr>
              </a:gs>
              <a:gs pos="55000">
                <a:srgbClr val="352D27">
                  <a:alpha val="35000"/>
                </a:srgbClr>
              </a:gs>
              <a:gs pos="100000">
                <a:srgbClr val="352D27">
                  <a:alpha val="5000"/>
                </a:srgbClr>
              </a:gs>
            </a:gsLst>
            <a:lin ang="0" scaled="0"/>
          </a:gradFill>
          <a:ln>
            <a:noFill/>
          </a:ln>
        </p:spPr>
        <p:txBody>
          <a:bodyPr rtlCol="0" anchor="ctr"/>
          <a:lstStyle/>
          <a:p>
            <a:endParaRPr/>
          </a:p>
        </p:txBody>
      </p:sp>
      <p:sp>
        <p:nvSpPr>
          <p:cNvPr id="4" name="TextBox 3"/>
          <p:cNvSpPr txBox="1"/>
          <p:nvPr/>
        </p:nvSpPr>
        <p:spPr>
          <a:xfrm>
            <a:off x="868680" y="2240280"/>
            <a:ext cx="5486400" cy="411480"/>
          </a:xfrm>
          <a:prstGeom prst="rect">
            <a:avLst/>
          </a:prstGeom>
          <a:noFill/>
        </p:spPr>
        <p:txBody>
          <a:bodyPr wrap="square" lIns="0" tIns="0" rIns="0" bIns="0" anchor="t">
            <a:noAutofit/>
          </a:bodyPr>
          <a:lstStyle/>
          <a:p>
            <a:pPr algn="l"/>
            <a:r>
              <a:rPr sz="2200" b="0" i="1">
                <a:solidFill>
                  <a:srgbClr val="CF7C59"/>
                </a:solidFill>
                <a:latin typeface="Georgia"/>
                <a:cs typeface="Georgia"/>
              </a:rPr>
              <a:t>Capitolo I</a:t>
            </a:r>
          </a:p>
        </p:txBody>
      </p:sp>
      <p:sp>
        <p:nvSpPr>
          <p:cNvPr id="5" name="TextBox 4"/>
          <p:cNvSpPr txBox="1"/>
          <p:nvPr/>
        </p:nvSpPr>
        <p:spPr>
          <a:xfrm>
            <a:off x="804672" y="2606040"/>
            <a:ext cx="6858000" cy="1280160"/>
          </a:xfrm>
          <a:prstGeom prst="rect">
            <a:avLst/>
          </a:prstGeom>
          <a:noFill/>
        </p:spPr>
        <p:txBody>
          <a:bodyPr wrap="square" lIns="0" tIns="0" rIns="0" bIns="0" anchor="t">
            <a:noAutofit/>
          </a:bodyPr>
          <a:lstStyle/>
          <a:p>
            <a:pPr algn="l"/>
            <a:r>
              <a:rPr sz="8400" b="0" i="0">
                <a:solidFill>
                  <a:srgbClr val="FAF8F5"/>
                </a:solidFill>
                <a:latin typeface="Georgia"/>
                <a:cs typeface="Georgia"/>
              </a:rPr>
              <a:t>La storia</a:t>
            </a:r>
          </a:p>
        </p:txBody>
      </p:sp>
      <p:cxnSp>
        <p:nvCxnSpPr>
          <p:cNvPr id="6" name="Connector 5"/>
          <p:cNvCxnSpPr/>
          <p:nvPr/>
        </p:nvCxnSpPr>
        <p:spPr>
          <a:xfrm>
            <a:off x="896112" y="3977639"/>
            <a:ext cx="1024128" cy="0"/>
          </a:xfrm>
          <a:prstGeom prst="line">
            <a:avLst/>
          </a:prstGeom>
          <a:ln w="25400">
            <a:solidFill>
              <a:srgbClr val="CF7C59"/>
            </a:solidFill>
          </a:ln>
        </p:spPr>
      </p:cxnSp>
      <p:sp>
        <p:nvSpPr>
          <p:cNvPr id="7" name="TextBox 6"/>
          <p:cNvSpPr txBox="1"/>
          <p:nvPr/>
        </p:nvSpPr>
        <p:spPr>
          <a:xfrm>
            <a:off x="896112" y="4160520"/>
            <a:ext cx="5943600" cy="731520"/>
          </a:xfrm>
          <a:prstGeom prst="rect">
            <a:avLst/>
          </a:prstGeom>
          <a:noFill/>
        </p:spPr>
        <p:txBody>
          <a:bodyPr wrap="square" lIns="0" tIns="0" rIns="0" bIns="0" anchor="t">
            <a:noAutofit/>
          </a:bodyPr>
          <a:lstStyle/>
          <a:p>
            <a:pPr algn="l">
              <a:lnSpc>
                <a:spcPct val="130000"/>
              </a:lnSpc>
            </a:pPr>
            <a:r>
              <a:rPr sz="1700" b="0" i="0">
                <a:solidFill>
                  <a:srgbClr val="FAF8F5">
                    <a:alpha val="82000"/>
                  </a:srgbClr>
                </a:solidFill>
                <a:latin typeface="Inter"/>
                <a:cs typeface="Inter"/>
              </a:rPr>
              <a:t>Dalla vecchia posta del paese
al bed &amp; breakfast di oggi.</a:t>
            </a:r>
          </a:p>
        </p:txBody>
      </p:sp>
      <p:pic>
        <p:nvPicPr>
          <p:cNvPr id="8" name="Picture 7" descr="telegram.png"/>
          <p:cNvPicPr>
            <a:picLocks noChangeAspect="1"/>
          </p:cNvPicPr>
          <p:nvPr/>
        </p:nvPicPr>
        <p:blipFill>
          <a:blip r:embed="rId4"/>
          <a:stretch>
            <a:fillRect/>
          </a:stretch>
        </p:blipFill>
        <p:spPr>
          <a:xfrm rot="180000">
            <a:off x="6720840" y="1600200"/>
            <a:ext cx="4846320" cy="3489350"/>
          </a:xfrm>
          <a:prstGeom prst="rect">
            <a:avLst/>
          </a:prstGeom>
          <a:effectLst>
            <a:outerShdw blurRad="355600" dist="127000" dir="5400000" algn="t" rotWithShape="0">
              <a:srgbClr val="000000">
                <a:alpha val="50000"/>
              </a:srgbClr>
            </a:outerShdw>
          </a:effectLst>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12861-B600-9E07-E67E-1EA5C4356C30}"/>
            </a:ext>
          </a:extLst>
        </p:cNvPr>
        <p:cNvGrpSpPr/>
        <p:nvPr/>
      </p:nvGrpSpPr>
      <p:grpSpPr>
        <a:xfrm>
          <a:off x="0" y="0"/>
          <a:ext cx="0" cy="0"/>
          <a:chOff x="0" y="0"/>
          <a:chExt cx="0" cy="0"/>
        </a:xfrm>
      </p:grpSpPr>
      <p:pic>
        <p:nvPicPr>
          <p:cNvPr id="2" name="Picture 1" descr="paper.jpg">
            <a:extLst>
              <a:ext uri="{FF2B5EF4-FFF2-40B4-BE49-F238E27FC236}">
                <a16:creationId xmlns:a16="http://schemas.microsoft.com/office/drawing/2014/main" id="{D80E6BE8-E128-FFF6-A8E0-F99FB0D6805C}"/>
              </a:ext>
            </a:extLst>
          </p:cNvPr>
          <p:cNvPicPr>
            <a:picLocks noChangeAspect="1"/>
          </p:cNvPicPr>
          <p:nvPr/>
        </p:nvPicPr>
        <p:blipFill>
          <a:blip r:embed="rId3"/>
          <a:stretch>
            <a:fillRect/>
          </a:stretch>
        </p:blipFill>
        <p:spPr>
          <a:xfrm>
            <a:off x="0" y="0"/>
            <a:ext cx="12191695" cy="6858000"/>
          </a:xfrm>
          <a:prstGeom prst="rect">
            <a:avLst/>
          </a:prstGeom>
        </p:spPr>
      </p:pic>
      <p:sp>
        <p:nvSpPr>
          <p:cNvPr id="3" name="TextBox 2">
            <a:extLst>
              <a:ext uri="{FF2B5EF4-FFF2-40B4-BE49-F238E27FC236}">
                <a16:creationId xmlns:a16="http://schemas.microsoft.com/office/drawing/2014/main" id="{306B3ED2-7695-1835-ABE1-3DE46279B26A}"/>
              </a:ext>
            </a:extLst>
          </p:cNvPr>
          <p:cNvSpPr txBox="1"/>
          <p:nvPr/>
        </p:nvSpPr>
        <p:spPr>
          <a:xfrm>
            <a:off x="0" y="468072"/>
            <a:ext cx="12191695" cy="228600"/>
          </a:xfrm>
          <a:prstGeom prst="rect">
            <a:avLst/>
          </a:prstGeom>
          <a:noFill/>
        </p:spPr>
        <p:txBody>
          <a:bodyPr wrap="square" lIns="0" tIns="0" rIns="0" bIns="0" anchor="t">
            <a:noAutofit/>
          </a:bodyPr>
          <a:lstStyle/>
          <a:p>
            <a:pPr algn="ctr"/>
            <a:r>
              <a:rPr sz="1000" b="0" i="0" spc="260" dirty="0">
                <a:solidFill>
                  <a:srgbClr val="B8572E"/>
                </a:solidFill>
                <a:latin typeface="Inter"/>
                <a:cs typeface="Inter"/>
              </a:rPr>
              <a:t>28 DICEMBRE 2024  ·  IN MEMORIA</a:t>
            </a:r>
          </a:p>
        </p:txBody>
      </p:sp>
      <p:sp>
        <p:nvSpPr>
          <p:cNvPr id="4" name="TextBox 3">
            <a:extLst>
              <a:ext uri="{FF2B5EF4-FFF2-40B4-BE49-F238E27FC236}">
                <a16:creationId xmlns:a16="http://schemas.microsoft.com/office/drawing/2014/main" id="{7DCB98DB-150F-A324-F5AC-495226C71A02}"/>
              </a:ext>
            </a:extLst>
          </p:cNvPr>
          <p:cNvSpPr txBox="1"/>
          <p:nvPr/>
        </p:nvSpPr>
        <p:spPr>
          <a:xfrm>
            <a:off x="0" y="656387"/>
            <a:ext cx="12191695" cy="731520"/>
          </a:xfrm>
          <a:prstGeom prst="rect">
            <a:avLst/>
          </a:prstGeom>
          <a:noFill/>
        </p:spPr>
        <p:txBody>
          <a:bodyPr wrap="square" lIns="0" tIns="0" rIns="0" bIns="0" anchor="t">
            <a:noAutofit/>
          </a:bodyPr>
          <a:lstStyle/>
          <a:p>
            <a:pPr algn="ctr"/>
            <a:r>
              <a:rPr sz="3800" b="0" i="0" dirty="0">
                <a:solidFill>
                  <a:srgbClr val="352D27"/>
                </a:solidFill>
                <a:latin typeface="Georgia"/>
                <a:cs typeface="Georgia"/>
              </a:rPr>
              <a:t>Tre </a:t>
            </a:r>
            <a:r>
              <a:rPr sz="3800" b="0" i="0" dirty="0" err="1">
                <a:solidFill>
                  <a:srgbClr val="352D27"/>
                </a:solidFill>
                <a:latin typeface="Georgia"/>
                <a:cs typeface="Georgia"/>
              </a:rPr>
              <a:t>nomi</a:t>
            </a:r>
            <a:r>
              <a:rPr sz="3800" b="0" i="0" dirty="0">
                <a:solidFill>
                  <a:srgbClr val="352D27"/>
                </a:solidFill>
                <a:latin typeface="Georgia"/>
                <a:cs typeface="Georgia"/>
              </a:rPr>
              <a:t>, </a:t>
            </a:r>
            <a:r>
              <a:rPr sz="3800" b="0" i="1" dirty="0" err="1">
                <a:solidFill>
                  <a:srgbClr val="352D27"/>
                </a:solidFill>
                <a:latin typeface="Georgia"/>
                <a:cs typeface="Georgia"/>
              </a:rPr>
              <a:t>una</a:t>
            </a:r>
            <a:r>
              <a:rPr sz="3800" b="0" i="1" dirty="0">
                <a:solidFill>
                  <a:srgbClr val="352D27"/>
                </a:solidFill>
                <a:latin typeface="Georgia"/>
                <a:cs typeface="Georgia"/>
              </a:rPr>
              <a:t> </a:t>
            </a:r>
            <a:r>
              <a:rPr sz="3800" b="0" i="1" dirty="0" err="1">
                <a:solidFill>
                  <a:srgbClr val="352D27"/>
                </a:solidFill>
                <a:latin typeface="Georgia"/>
                <a:cs typeface="Georgia"/>
              </a:rPr>
              <a:t>storia</a:t>
            </a:r>
            <a:r>
              <a:rPr sz="3800" b="0" i="1" dirty="0">
                <a:solidFill>
                  <a:srgbClr val="352D27"/>
                </a:solidFill>
                <a:latin typeface="Georgia"/>
                <a:cs typeface="Georgia"/>
              </a:rPr>
              <a:t> di </a:t>
            </a:r>
            <a:r>
              <a:rPr sz="3800" b="0" i="1" dirty="0" err="1">
                <a:solidFill>
                  <a:srgbClr val="352D27"/>
                </a:solidFill>
                <a:latin typeface="Georgia"/>
                <a:cs typeface="Georgia"/>
              </a:rPr>
              <a:t>famiglia</a:t>
            </a:r>
            <a:endParaRPr sz="3800" b="0" i="1" dirty="0">
              <a:solidFill>
                <a:srgbClr val="352D27"/>
              </a:solidFill>
              <a:latin typeface="Georgia"/>
              <a:cs typeface="Georgia"/>
            </a:endParaRPr>
          </a:p>
        </p:txBody>
      </p:sp>
      <p:sp>
        <p:nvSpPr>
          <p:cNvPr id="6" name="TextBox 5">
            <a:extLst>
              <a:ext uri="{FF2B5EF4-FFF2-40B4-BE49-F238E27FC236}">
                <a16:creationId xmlns:a16="http://schemas.microsoft.com/office/drawing/2014/main" id="{97CE0FBA-20C2-C695-833C-B94CAE88EE31}"/>
              </a:ext>
            </a:extLst>
          </p:cNvPr>
          <p:cNvSpPr txBox="1"/>
          <p:nvPr/>
        </p:nvSpPr>
        <p:spPr>
          <a:xfrm>
            <a:off x="929487" y="4754880"/>
            <a:ext cx="3474720" cy="411480"/>
          </a:xfrm>
          <a:prstGeom prst="rect">
            <a:avLst/>
          </a:prstGeom>
          <a:noFill/>
        </p:spPr>
        <p:txBody>
          <a:bodyPr wrap="square" lIns="0" tIns="0" rIns="0" bIns="0" anchor="t">
            <a:noAutofit/>
          </a:bodyPr>
          <a:lstStyle/>
          <a:p>
            <a:pPr algn="ctr"/>
            <a:r>
              <a:rPr sz="2400" b="0" i="0">
                <a:solidFill>
                  <a:srgbClr val="352D27"/>
                </a:solidFill>
                <a:latin typeface="Georgia"/>
                <a:cs typeface="Georgia"/>
              </a:rPr>
              <a:t>La Signora</a:t>
            </a:r>
          </a:p>
        </p:txBody>
      </p:sp>
      <p:sp>
        <p:nvSpPr>
          <p:cNvPr id="7" name="TextBox 6">
            <a:extLst>
              <a:ext uri="{FF2B5EF4-FFF2-40B4-BE49-F238E27FC236}">
                <a16:creationId xmlns:a16="http://schemas.microsoft.com/office/drawing/2014/main" id="{34A0803A-319E-65BF-9A38-D7F556303712}"/>
              </a:ext>
            </a:extLst>
          </p:cNvPr>
          <p:cNvSpPr txBox="1"/>
          <p:nvPr/>
        </p:nvSpPr>
        <p:spPr>
          <a:xfrm>
            <a:off x="929487" y="5166360"/>
            <a:ext cx="3474720" cy="274320"/>
          </a:xfrm>
          <a:prstGeom prst="rect">
            <a:avLst/>
          </a:prstGeom>
          <a:noFill/>
        </p:spPr>
        <p:txBody>
          <a:bodyPr wrap="square" lIns="0" tIns="0" rIns="0" bIns="0" anchor="t">
            <a:noAutofit/>
          </a:bodyPr>
          <a:lstStyle/>
          <a:p>
            <a:pPr algn="ctr"/>
            <a:r>
              <a:rPr sz="1350" b="0" i="1">
                <a:solidFill>
                  <a:srgbClr val="7E7167"/>
                </a:solidFill>
                <a:latin typeface="Inter"/>
                <a:cs typeface="Inter"/>
              </a:rPr>
              <a:t>Maria Luisa Di Gravio</a:t>
            </a:r>
          </a:p>
        </p:txBody>
      </p:sp>
      <p:sp>
        <p:nvSpPr>
          <p:cNvPr id="8" name="TextBox 7">
            <a:extLst>
              <a:ext uri="{FF2B5EF4-FFF2-40B4-BE49-F238E27FC236}">
                <a16:creationId xmlns:a16="http://schemas.microsoft.com/office/drawing/2014/main" id="{A6D790BA-6309-6547-8936-E6EB1F8436A7}"/>
              </a:ext>
            </a:extLst>
          </p:cNvPr>
          <p:cNvSpPr txBox="1"/>
          <p:nvPr/>
        </p:nvSpPr>
        <p:spPr>
          <a:xfrm>
            <a:off x="929487" y="5468112"/>
            <a:ext cx="3474720" cy="228600"/>
          </a:xfrm>
          <a:prstGeom prst="rect">
            <a:avLst/>
          </a:prstGeom>
          <a:noFill/>
        </p:spPr>
        <p:txBody>
          <a:bodyPr wrap="square" lIns="0" tIns="0" rIns="0" bIns="0" anchor="t">
            <a:noAutofit/>
          </a:bodyPr>
          <a:lstStyle/>
          <a:p>
            <a:pPr algn="ctr"/>
            <a:r>
              <a:rPr sz="950" b="0" i="0" spc="160">
                <a:solidFill>
                  <a:srgbClr val="B8572E"/>
                </a:solidFill>
                <a:latin typeface="Inter"/>
                <a:cs typeface="Inter"/>
              </a:rPr>
              <a:t>LA SIGNORA DELLA POSTA</a:t>
            </a:r>
          </a:p>
        </p:txBody>
      </p:sp>
      <p:sp>
        <p:nvSpPr>
          <p:cNvPr id="10" name="TextBox 9">
            <a:extLst>
              <a:ext uri="{FF2B5EF4-FFF2-40B4-BE49-F238E27FC236}">
                <a16:creationId xmlns:a16="http://schemas.microsoft.com/office/drawing/2014/main" id="{5C81ECE4-2FC1-07C0-C349-647FDD41AF74}"/>
              </a:ext>
            </a:extLst>
          </p:cNvPr>
          <p:cNvSpPr txBox="1"/>
          <p:nvPr/>
        </p:nvSpPr>
        <p:spPr>
          <a:xfrm>
            <a:off x="4358487" y="4754880"/>
            <a:ext cx="3474720" cy="411480"/>
          </a:xfrm>
          <a:prstGeom prst="rect">
            <a:avLst/>
          </a:prstGeom>
          <a:noFill/>
        </p:spPr>
        <p:txBody>
          <a:bodyPr wrap="square" lIns="0" tIns="0" rIns="0" bIns="0" anchor="t">
            <a:noAutofit/>
          </a:bodyPr>
          <a:lstStyle/>
          <a:p>
            <a:pPr algn="ctr"/>
            <a:r>
              <a:rPr sz="2400" b="0" i="0">
                <a:solidFill>
                  <a:srgbClr val="352D27"/>
                </a:solidFill>
                <a:latin typeface="Georgia"/>
                <a:cs typeface="Georgia"/>
              </a:rPr>
              <a:t>L'Ufficiale</a:t>
            </a:r>
          </a:p>
        </p:txBody>
      </p:sp>
      <p:sp>
        <p:nvSpPr>
          <p:cNvPr id="11" name="TextBox 10">
            <a:extLst>
              <a:ext uri="{FF2B5EF4-FFF2-40B4-BE49-F238E27FC236}">
                <a16:creationId xmlns:a16="http://schemas.microsoft.com/office/drawing/2014/main" id="{CF76B3FA-47C3-9314-DA9E-B01C9A09F595}"/>
              </a:ext>
            </a:extLst>
          </p:cNvPr>
          <p:cNvSpPr txBox="1"/>
          <p:nvPr/>
        </p:nvSpPr>
        <p:spPr>
          <a:xfrm>
            <a:off x="4358487" y="5166360"/>
            <a:ext cx="3474720" cy="274320"/>
          </a:xfrm>
          <a:prstGeom prst="rect">
            <a:avLst/>
          </a:prstGeom>
          <a:noFill/>
        </p:spPr>
        <p:txBody>
          <a:bodyPr wrap="square" lIns="0" tIns="0" rIns="0" bIns="0" anchor="t">
            <a:noAutofit/>
          </a:bodyPr>
          <a:lstStyle/>
          <a:p>
            <a:pPr algn="ctr"/>
            <a:r>
              <a:rPr sz="1350" b="0" i="1">
                <a:solidFill>
                  <a:srgbClr val="7E7167"/>
                </a:solidFill>
                <a:latin typeface="Inter"/>
                <a:cs typeface="Inter"/>
              </a:rPr>
              <a:t>Nando Di Cosimo</a:t>
            </a:r>
          </a:p>
        </p:txBody>
      </p:sp>
      <p:sp>
        <p:nvSpPr>
          <p:cNvPr id="12" name="TextBox 11">
            <a:extLst>
              <a:ext uri="{FF2B5EF4-FFF2-40B4-BE49-F238E27FC236}">
                <a16:creationId xmlns:a16="http://schemas.microsoft.com/office/drawing/2014/main" id="{A9A4A248-33FE-03FD-53A9-EB1A48C4FBFC}"/>
              </a:ext>
            </a:extLst>
          </p:cNvPr>
          <p:cNvSpPr txBox="1"/>
          <p:nvPr/>
        </p:nvSpPr>
        <p:spPr>
          <a:xfrm>
            <a:off x="4358487" y="5468112"/>
            <a:ext cx="3474720" cy="228600"/>
          </a:xfrm>
          <a:prstGeom prst="rect">
            <a:avLst/>
          </a:prstGeom>
          <a:noFill/>
        </p:spPr>
        <p:txBody>
          <a:bodyPr wrap="square" lIns="0" tIns="0" rIns="0" bIns="0" anchor="t">
            <a:noAutofit/>
          </a:bodyPr>
          <a:lstStyle/>
          <a:p>
            <a:pPr algn="ctr"/>
            <a:r>
              <a:rPr sz="950" b="0" i="0" spc="160">
                <a:solidFill>
                  <a:srgbClr val="B8572E"/>
                </a:solidFill>
                <a:latin typeface="Inter"/>
                <a:cs typeface="Inter"/>
              </a:rPr>
              <a:t>IL DIRETTORE DELL'UFFICIO</a:t>
            </a:r>
          </a:p>
        </p:txBody>
      </p:sp>
      <p:sp>
        <p:nvSpPr>
          <p:cNvPr id="14" name="TextBox 13">
            <a:extLst>
              <a:ext uri="{FF2B5EF4-FFF2-40B4-BE49-F238E27FC236}">
                <a16:creationId xmlns:a16="http://schemas.microsoft.com/office/drawing/2014/main" id="{7EE7E453-7351-7F2B-6127-20B30DFA092C}"/>
              </a:ext>
            </a:extLst>
          </p:cNvPr>
          <p:cNvSpPr txBox="1"/>
          <p:nvPr/>
        </p:nvSpPr>
        <p:spPr>
          <a:xfrm>
            <a:off x="7787487" y="4754880"/>
            <a:ext cx="3474720" cy="411480"/>
          </a:xfrm>
          <a:prstGeom prst="rect">
            <a:avLst/>
          </a:prstGeom>
          <a:noFill/>
        </p:spPr>
        <p:txBody>
          <a:bodyPr wrap="square" lIns="0" tIns="0" rIns="0" bIns="0" anchor="t">
            <a:noAutofit/>
          </a:bodyPr>
          <a:lstStyle/>
          <a:p>
            <a:pPr algn="ctr"/>
            <a:r>
              <a:rPr sz="2400" b="0" i="0" dirty="0">
                <a:solidFill>
                  <a:srgbClr val="352D27"/>
                </a:solidFill>
                <a:latin typeface="Georgia"/>
                <a:cs typeface="Georgia"/>
              </a:rPr>
              <a:t>Il Postino</a:t>
            </a:r>
          </a:p>
        </p:txBody>
      </p:sp>
      <p:sp>
        <p:nvSpPr>
          <p:cNvPr id="15" name="TextBox 14">
            <a:extLst>
              <a:ext uri="{FF2B5EF4-FFF2-40B4-BE49-F238E27FC236}">
                <a16:creationId xmlns:a16="http://schemas.microsoft.com/office/drawing/2014/main" id="{3ABD2FB8-CED9-C344-9CDF-3483916E3E02}"/>
              </a:ext>
            </a:extLst>
          </p:cNvPr>
          <p:cNvSpPr txBox="1"/>
          <p:nvPr/>
        </p:nvSpPr>
        <p:spPr>
          <a:xfrm>
            <a:off x="7787487" y="5166360"/>
            <a:ext cx="3474720" cy="274320"/>
          </a:xfrm>
          <a:prstGeom prst="rect">
            <a:avLst/>
          </a:prstGeom>
          <a:noFill/>
        </p:spPr>
        <p:txBody>
          <a:bodyPr wrap="square" lIns="0" tIns="0" rIns="0" bIns="0" anchor="t">
            <a:noAutofit/>
          </a:bodyPr>
          <a:lstStyle/>
          <a:p>
            <a:pPr algn="ctr"/>
            <a:r>
              <a:rPr sz="1350" b="0" i="1" dirty="0">
                <a:solidFill>
                  <a:srgbClr val="7E7167"/>
                </a:solidFill>
                <a:latin typeface="Inter"/>
                <a:cs typeface="Inter"/>
              </a:rPr>
              <a:t>Domenico Di Natale</a:t>
            </a:r>
          </a:p>
        </p:txBody>
      </p:sp>
      <p:sp>
        <p:nvSpPr>
          <p:cNvPr id="16" name="TextBox 15">
            <a:extLst>
              <a:ext uri="{FF2B5EF4-FFF2-40B4-BE49-F238E27FC236}">
                <a16:creationId xmlns:a16="http://schemas.microsoft.com/office/drawing/2014/main" id="{6CD94855-3DB7-4D45-F737-EA8DC1AB0C1C}"/>
              </a:ext>
            </a:extLst>
          </p:cNvPr>
          <p:cNvSpPr txBox="1"/>
          <p:nvPr/>
        </p:nvSpPr>
        <p:spPr>
          <a:xfrm>
            <a:off x="7787487" y="5468112"/>
            <a:ext cx="3474720" cy="228600"/>
          </a:xfrm>
          <a:prstGeom prst="rect">
            <a:avLst/>
          </a:prstGeom>
          <a:noFill/>
        </p:spPr>
        <p:txBody>
          <a:bodyPr wrap="square" lIns="0" tIns="0" rIns="0" bIns="0" anchor="t">
            <a:noAutofit/>
          </a:bodyPr>
          <a:lstStyle/>
          <a:p>
            <a:pPr algn="ctr"/>
            <a:r>
              <a:rPr sz="950" b="0" i="0" spc="160">
                <a:solidFill>
                  <a:srgbClr val="B8572E"/>
                </a:solidFill>
                <a:latin typeface="Inter"/>
                <a:cs typeface="Inter"/>
              </a:rPr>
              <a:t>IL POSTINO DI AIELLI</a:t>
            </a:r>
          </a:p>
        </p:txBody>
      </p:sp>
      <p:pic>
        <p:nvPicPr>
          <p:cNvPr id="17" name="Picture 16" descr="pm_2024.png">
            <a:extLst>
              <a:ext uri="{FF2B5EF4-FFF2-40B4-BE49-F238E27FC236}">
                <a16:creationId xmlns:a16="http://schemas.microsoft.com/office/drawing/2014/main" id="{B98524B8-7A26-C910-AAC1-3688F103585F}"/>
              </a:ext>
            </a:extLst>
          </p:cNvPr>
          <p:cNvPicPr>
            <a:picLocks noChangeAspect="1"/>
          </p:cNvPicPr>
          <p:nvPr/>
        </p:nvPicPr>
        <p:blipFill>
          <a:blip r:embed="rId4"/>
          <a:stretch>
            <a:fillRect/>
          </a:stretch>
        </p:blipFill>
        <p:spPr>
          <a:xfrm rot="20880000">
            <a:off x="6766560" y="1417320"/>
            <a:ext cx="2514600" cy="1093304"/>
          </a:xfrm>
          <a:prstGeom prst="rect">
            <a:avLst/>
          </a:prstGeom>
        </p:spPr>
      </p:pic>
      <p:sp>
        <p:nvSpPr>
          <p:cNvPr id="18" name="TextBox 17">
            <a:extLst>
              <a:ext uri="{FF2B5EF4-FFF2-40B4-BE49-F238E27FC236}">
                <a16:creationId xmlns:a16="http://schemas.microsoft.com/office/drawing/2014/main" id="{309BB858-D2FC-BDA7-9124-2A352C1CC725}"/>
              </a:ext>
            </a:extLst>
          </p:cNvPr>
          <p:cNvSpPr txBox="1"/>
          <p:nvPr/>
        </p:nvSpPr>
        <p:spPr>
          <a:xfrm>
            <a:off x="1371600" y="5989320"/>
            <a:ext cx="9448495" cy="320040"/>
          </a:xfrm>
          <a:prstGeom prst="rect">
            <a:avLst/>
          </a:prstGeom>
          <a:noFill/>
        </p:spPr>
        <p:txBody>
          <a:bodyPr wrap="square" lIns="0" tIns="0" rIns="0" bIns="0" anchor="t">
            <a:noAutofit/>
          </a:bodyPr>
          <a:lstStyle/>
          <a:p>
            <a:pPr algn="ctr"/>
            <a:r>
              <a:rPr sz="1400" b="0" i="1">
                <a:solidFill>
                  <a:srgbClr val="352D27">
                    <a:alpha val="75000"/>
                  </a:srgbClr>
                </a:solidFill>
                <a:latin typeface="Georgia"/>
                <a:cs typeface="Georgia"/>
              </a:rPr>
              <a:t>I nostri ambienti portano i loro nomi perché qui l'accoglienza è una storia di famiglia.</a:t>
            </a:r>
          </a:p>
        </p:txBody>
      </p:sp>
      <p:sp>
        <p:nvSpPr>
          <p:cNvPr id="19" name="TextBox 18">
            <a:extLst>
              <a:ext uri="{FF2B5EF4-FFF2-40B4-BE49-F238E27FC236}">
                <a16:creationId xmlns:a16="http://schemas.microsoft.com/office/drawing/2014/main" id="{A01CD00E-2EB7-3ADE-55B6-13515B2BF392}"/>
              </a:ext>
            </a:extLst>
          </p:cNvPr>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0" name="TextBox 19">
            <a:extLst>
              <a:ext uri="{FF2B5EF4-FFF2-40B4-BE49-F238E27FC236}">
                <a16:creationId xmlns:a16="http://schemas.microsoft.com/office/drawing/2014/main" id="{959C92FF-FD4D-BD73-AB8D-D707F5F92F87}"/>
              </a:ext>
            </a:extLst>
          </p:cNvPr>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05</a:t>
            </a:r>
          </a:p>
        </p:txBody>
      </p:sp>
      <p:pic>
        <p:nvPicPr>
          <p:cNvPr id="22" name="Immagine 21">
            <a:extLst>
              <a:ext uri="{FF2B5EF4-FFF2-40B4-BE49-F238E27FC236}">
                <a16:creationId xmlns:a16="http://schemas.microsoft.com/office/drawing/2014/main" id="{D7077E76-98F1-1F0E-8008-F5274BC9F025}"/>
              </a:ext>
            </a:extLst>
          </p:cNvPr>
          <p:cNvPicPr>
            <a:picLocks noChangeAspect="1"/>
          </p:cNvPicPr>
          <p:nvPr/>
        </p:nvPicPr>
        <p:blipFill>
          <a:blip r:embed="rId5"/>
          <a:stretch>
            <a:fillRect/>
          </a:stretch>
        </p:blipFill>
        <p:spPr>
          <a:xfrm>
            <a:off x="8768450" y="2225473"/>
            <a:ext cx="1605460" cy="1755354"/>
          </a:xfrm>
          <a:prstGeom prst="rect">
            <a:avLst/>
          </a:prstGeom>
        </p:spPr>
      </p:pic>
      <p:pic>
        <p:nvPicPr>
          <p:cNvPr id="26" name="Immagine 25">
            <a:extLst>
              <a:ext uri="{FF2B5EF4-FFF2-40B4-BE49-F238E27FC236}">
                <a16:creationId xmlns:a16="http://schemas.microsoft.com/office/drawing/2014/main" id="{FE3B97F8-CAE1-D1F3-215C-602588BB0306}"/>
              </a:ext>
            </a:extLst>
          </p:cNvPr>
          <p:cNvPicPr>
            <a:picLocks noChangeAspect="1"/>
          </p:cNvPicPr>
          <p:nvPr/>
        </p:nvPicPr>
        <p:blipFill>
          <a:blip r:embed="rId6"/>
          <a:stretch>
            <a:fillRect/>
          </a:stretch>
        </p:blipFill>
        <p:spPr>
          <a:xfrm>
            <a:off x="1937798" y="2106212"/>
            <a:ext cx="1426200" cy="1891943"/>
          </a:xfrm>
          <a:prstGeom prst="rect">
            <a:avLst/>
          </a:prstGeom>
        </p:spPr>
      </p:pic>
      <p:pic>
        <p:nvPicPr>
          <p:cNvPr id="28" name="Immagine 27">
            <a:extLst>
              <a:ext uri="{FF2B5EF4-FFF2-40B4-BE49-F238E27FC236}">
                <a16:creationId xmlns:a16="http://schemas.microsoft.com/office/drawing/2014/main" id="{E526740D-611F-B9E8-9787-E24395CE8F68}"/>
              </a:ext>
            </a:extLst>
          </p:cNvPr>
          <p:cNvPicPr>
            <a:picLocks noChangeAspect="1"/>
          </p:cNvPicPr>
          <p:nvPr/>
        </p:nvPicPr>
        <p:blipFill>
          <a:blip r:embed="rId7"/>
          <a:stretch>
            <a:fillRect/>
          </a:stretch>
        </p:blipFill>
        <p:spPr>
          <a:xfrm>
            <a:off x="5416929" y="2066143"/>
            <a:ext cx="1358141" cy="1997965"/>
          </a:xfrm>
          <a:prstGeom prst="rect">
            <a:avLst/>
          </a:prstGeom>
        </p:spPr>
      </p:pic>
    </p:spTree>
    <p:extLst>
      <p:ext uri="{BB962C8B-B14F-4D97-AF65-F5344CB8AC3E}">
        <p14:creationId xmlns:p14="http://schemas.microsoft.com/office/powerpoint/2010/main" val="1035856384"/>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0" y="468072"/>
            <a:ext cx="12191695" cy="228600"/>
          </a:xfrm>
          <a:prstGeom prst="rect">
            <a:avLst/>
          </a:prstGeom>
          <a:noFill/>
        </p:spPr>
        <p:txBody>
          <a:bodyPr wrap="square" lIns="0" tIns="0" rIns="0" bIns="0" anchor="t">
            <a:noAutofit/>
          </a:bodyPr>
          <a:lstStyle/>
          <a:p>
            <a:pPr algn="ctr"/>
            <a:r>
              <a:rPr sz="1000" b="0" i="0" spc="260" dirty="0">
                <a:solidFill>
                  <a:srgbClr val="B8572E"/>
                </a:solidFill>
                <a:latin typeface="Inter"/>
                <a:cs typeface="Inter"/>
              </a:rPr>
              <a:t>28 DICEMBRE 2024  ·  IN MEMORIA</a:t>
            </a:r>
          </a:p>
        </p:txBody>
      </p:sp>
      <p:sp>
        <p:nvSpPr>
          <p:cNvPr id="4" name="TextBox 3"/>
          <p:cNvSpPr txBox="1"/>
          <p:nvPr/>
        </p:nvSpPr>
        <p:spPr>
          <a:xfrm>
            <a:off x="0" y="656387"/>
            <a:ext cx="12191695" cy="731520"/>
          </a:xfrm>
          <a:prstGeom prst="rect">
            <a:avLst/>
          </a:prstGeom>
          <a:noFill/>
        </p:spPr>
        <p:txBody>
          <a:bodyPr wrap="square" lIns="0" tIns="0" rIns="0" bIns="0" anchor="t">
            <a:noAutofit/>
          </a:bodyPr>
          <a:lstStyle/>
          <a:p>
            <a:pPr algn="ctr"/>
            <a:r>
              <a:rPr sz="3800" b="0" i="0" dirty="0">
                <a:solidFill>
                  <a:srgbClr val="352D27"/>
                </a:solidFill>
                <a:latin typeface="Georgia"/>
                <a:cs typeface="Georgia"/>
              </a:rPr>
              <a:t>Tre </a:t>
            </a:r>
            <a:r>
              <a:rPr sz="3800" b="0" i="0" dirty="0" err="1">
                <a:solidFill>
                  <a:srgbClr val="352D27"/>
                </a:solidFill>
                <a:latin typeface="Georgia"/>
                <a:cs typeface="Georgia"/>
              </a:rPr>
              <a:t>nomi</a:t>
            </a:r>
            <a:r>
              <a:rPr sz="3800" b="0" i="0" dirty="0">
                <a:solidFill>
                  <a:srgbClr val="352D27"/>
                </a:solidFill>
                <a:latin typeface="Georgia"/>
                <a:cs typeface="Georgia"/>
              </a:rPr>
              <a:t>, </a:t>
            </a:r>
            <a:r>
              <a:rPr sz="3800" b="0" i="1" dirty="0" err="1">
                <a:solidFill>
                  <a:srgbClr val="352D27"/>
                </a:solidFill>
                <a:latin typeface="Georgia"/>
                <a:cs typeface="Georgia"/>
              </a:rPr>
              <a:t>una</a:t>
            </a:r>
            <a:r>
              <a:rPr sz="3800" b="0" i="1" dirty="0">
                <a:solidFill>
                  <a:srgbClr val="352D27"/>
                </a:solidFill>
                <a:latin typeface="Georgia"/>
                <a:cs typeface="Georgia"/>
              </a:rPr>
              <a:t> </a:t>
            </a:r>
            <a:r>
              <a:rPr sz="3800" b="0" i="1" dirty="0" err="1">
                <a:solidFill>
                  <a:srgbClr val="352D27"/>
                </a:solidFill>
                <a:latin typeface="Georgia"/>
                <a:cs typeface="Georgia"/>
              </a:rPr>
              <a:t>storia</a:t>
            </a:r>
            <a:r>
              <a:rPr sz="3800" b="0" i="1" dirty="0">
                <a:solidFill>
                  <a:srgbClr val="352D27"/>
                </a:solidFill>
                <a:latin typeface="Georgia"/>
                <a:cs typeface="Georgia"/>
              </a:rPr>
              <a:t> di </a:t>
            </a:r>
            <a:r>
              <a:rPr sz="3800" b="0" i="1" dirty="0" err="1">
                <a:solidFill>
                  <a:srgbClr val="352D27"/>
                </a:solidFill>
                <a:latin typeface="Georgia"/>
                <a:cs typeface="Georgia"/>
              </a:rPr>
              <a:t>famiglia</a:t>
            </a:r>
            <a:endParaRPr sz="3800" b="0" i="1" dirty="0">
              <a:solidFill>
                <a:srgbClr val="352D27"/>
              </a:solidFill>
              <a:latin typeface="Georgia"/>
              <a:cs typeface="Georgia"/>
            </a:endParaRPr>
          </a:p>
        </p:txBody>
      </p:sp>
      <p:pic>
        <p:nvPicPr>
          <p:cNvPr id="5" name="Picture 4" descr="st_signora.png"/>
          <p:cNvPicPr>
            <a:picLocks noChangeAspect="1"/>
          </p:cNvPicPr>
          <p:nvPr/>
        </p:nvPicPr>
        <p:blipFill>
          <a:blip r:embed="rId4"/>
          <a:stretch>
            <a:fillRect/>
          </a:stretch>
        </p:blipFill>
        <p:spPr>
          <a:xfrm rot="21420000">
            <a:off x="1523847" y="1783080"/>
            <a:ext cx="2286000" cy="2787804"/>
          </a:xfrm>
          <a:prstGeom prst="rect">
            <a:avLst/>
          </a:prstGeom>
          <a:effectLst>
            <a:outerShdw blurRad="177800" dist="63500" dir="5400000" algn="t" rotWithShape="0">
              <a:srgbClr val="000000">
                <a:alpha val="30000"/>
              </a:srgbClr>
            </a:outerShdw>
          </a:effectLst>
        </p:spPr>
      </p:pic>
      <p:sp>
        <p:nvSpPr>
          <p:cNvPr id="6" name="TextBox 5"/>
          <p:cNvSpPr txBox="1"/>
          <p:nvPr/>
        </p:nvSpPr>
        <p:spPr>
          <a:xfrm>
            <a:off x="929487" y="4754880"/>
            <a:ext cx="3474720" cy="411480"/>
          </a:xfrm>
          <a:prstGeom prst="rect">
            <a:avLst/>
          </a:prstGeom>
          <a:noFill/>
        </p:spPr>
        <p:txBody>
          <a:bodyPr wrap="square" lIns="0" tIns="0" rIns="0" bIns="0" anchor="t">
            <a:noAutofit/>
          </a:bodyPr>
          <a:lstStyle/>
          <a:p>
            <a:pPr algn="ctr"/>
            <a:r>
              <a:rPr sz="2400" b="0" i="0">
                <a:solidFill>
                  <a:srgbClr val="352D27"/>
                </a:solidFill>
                <a:latin typeface="Georgia"/>
                <a:cs typeface="Georgia"/>
              </a:rPr>
              <a:t>La Signora</a:t>
            </a:r>
          </a:p>
        </p:txBody>
      </p:sp>
      <p:sp>
        <p:nvSpPr>
          <p:cNvPr id="7" name="TextBox 6"/>
          <p:cNvSpPr txBox="1"/>
          <p:nvPr/>
        </p:nvSpPr>
        <p:spPr>
          <a:xfrm>
            <a:off x="929487" y="5166360"/>
            <a:ext cx="3474720" cy="274320"/>
          </a:xfrm>
          <a:prstGeom prst="rect">
            <a:avLst/>
          </a:prstGeom>
          <a:noFill/>
        </p:spPr>
        <p:txBody>
          <a:bodyPr wrap="square" lIns="0" tIns="0" rIns="0" bIns="0" anchor="t">
            <a:noAutofit/>
          </a:bodyPr>
          <a:lstStyle/>
          <a:p>
            <a:pPr algn="ctr"/>
            <a:r>
              <a:rPr sz="1350" b="0" i="1">
                <a:solidFill>
                  <a:srgbClr val="7E7167"/>
                </a:solidFill>
                <a:latin typeface="Inter"/>
                <a:cs typeface="Inter"/>
              </a:rPr>
              <a:t>Maria Luisa Di Gravio</a:t>
            </a:r>
          </a:p>
        </p:txBody>
      </p:sp>
      <p:sp>
        <p:nvSpPr>
          <p:cNvPr id="8" name="TextBox 7"/>
          <p:cNvSpPr txBox="1"/>
          <p:nvPr/>
        </p:nvSpPr>
        <p:spPr>
          <a:xfrm>
            <a:off x="929487" y="5468112"/>
            <a:ext cx="3474720" cy="228600"/>
          </a:xfrm>
          <a:prstGeom prst="rect">
            <a:avLst/>
          </a:prstGeom>
          <a:noFill/>
        </p:spPr>
        <p:txBody>
          <a:bodyPr wrap="square" lIns="0" tIns="0" rIns="0" bIns="0" anchor="t">
            <a:noAutofit/>
          </a:bodyPr>
          <a:lstStyle/>
          <a:p>
            <a:pPr algn="ctr"/>
            <a:r>
              <a:rPr sz="950" b="0" i="0" spc="160">
                <a:solidFill>
                  <a:srgbClr val="B8572E"/>
                </a:solidFill>
                <a:latin typeface="Inter"/>
                <a:cs typeface="Inter"/>
              </a:rPr>
              <a:t>LA SIGNORA DELLA POSTA</a:t>
            </a:r>
          </a:p>
        </p:txBody>
      </p:sp>
      <p:pic>
        <p:nvPicPr>
          <p:cNvPr id="9" name="Picture 8" descr="st_ufficiale.png"/>
          <p:cNvPicPr>
            <a:picLocks noChangeAspect="1"/>
          </p:cNvPicPr>
          <p:nvPr/>
        </p:nvPicPr>
        <p:blipFill>
          <a:blip r:embed="rId5"/>
          <a:stretch>
            <a:fillRect/>
          </a:stretch>
        </p:blipFill>
        <p:spPr>
          <a:xfrm rot="120000">
            <a:off x="4952847" y="1783080"/>
            <a:ext cx="2286000" cy="2787804"/>
          </a:xfrm>
          <a:prstGeom prst="rect">
            <a:avLst/>
          </a:prstGeom>
          <a:effectLst>
            <a:outerShdw blurRad="177800" dist="63500" dir="5400000" algn="t" rotWithShape="0">
              <a:srgbClr val="000000">
                <a:alpha val="30000"/>
              </a:srgbClr>
            </a:outerShdw>
          </a:effectLst>
        </p:spPr>
      </p:pic>
      <p:sp>
        <p:nvSpPr>
          <p:cNvPr id="10" name="TextBox 9"/>
          <p:cNvSpPr txBox="1"/>
          <p:nvPr/>
        </p:nvSpPr>
        <p:spPr>
          <a:xfrm>
            <a:off x="4358487" y="4754880"/>
            <a:ext cx="3474720" cy="411480"/>
          </a:xfrm>
          <a:prstGeom prst="rect">
            <a:avLst/>
          </a:prstGeom>
          <a:noFill/>
        </p:spPr>
        <p:txBody>
          <a:bodyPr wrap="square" lIns="0" tIns="0" rIns="0" bIns="0" anchor="t">
            <a:noAutofit/>
          </a:bodyPr>
          <a:lstStyle/>
          <a:p>
            <a:pPr algn="ctr"/>
            <a:r>
              <a:rPr sz="2400" b="0" i="0">
                <a:solidFill>
                  <a:srgbClr val="352D27"/>
                </a:solidFill>
                <a:latin typeface="Georgia"/>
                <a:cs typeface="Georgia"/>
              </a:rPr>
              <a:t>L'Ufficiale</a:t>
            </a:r>
          </a:p>
        </p:txBody>
      </p:sp>
      <p:sp>
        <p:nvSpPr>
          <p:cNvPr id="11" name="TextBox 10"/>
          <p:cNvSpPr txBox="1"/>
          <p:nvPr/>
        </p:nvSpPr>
        <p:spPr>
          <a:xfrm>
            <a:off x="4358487" y="5166360"/>
            <a:ext cx="3474720" cy="274320"/>
          </a:xfrm>
          <a:prstGeom prst="rect">
            <a:avLst/>
          </a:prstGeom>
          <a:noFill/>
        </p:spPr>
        <p:txBody>
          <a:bodyPr wrap="square" lIns="0" tIns="0" rIns="0" bIns="0" anchor="t">
            <a:noAutofit/>
          </a:bodyPr>
          <a:lstStyle/>
          <a:p>
            <a:pPr algn="ctr"/>
            <a:r>
              <a:rPr sz="1350" b="0" i="1">
                <a:solidFill>
                  <a:srgbClr val="7E7167"/>
                </a:solidFill>
                <a:latin typeface="Inter"/>
                <a:cs typeface="Inter"/>
              </a:rPr>
              <a:t>Nando Di Cosimo</a:t>
            </a:r>
          </a:p>
        </p:txBody>
      </p:sp>
      <p:sp>
        <p:nvSpPr>
          <p:cNvPr id="12" name="TextBox 11"/>
          <p:cNvSpPr txBox="1"/>
          <p:nvPr/>
        </p:nvSpPr>
        <p:spPr>
          <a:xfrm>
            <a:off x="4358487" y="5468112"/>
            <a:ext cx="3474720" cy="228600"/>
          </a:xfrm>
          <a:prstGeom prst="rect">
            <a:avLst/>
          </a:prstGeom>
          <a:noFill/>
        </p:spPr>
        <p:txBody>
          <a:bodyPr wrap="square" lIns="0" tIns="0" rIns="0" bIns="0" anchor="t">
            <a:noAutofit/>
          </a:bodyPr>
          <a:lstStyle/>
          <a:p>
            <a:pPr algn="ctr"/>
            <a:r>
              <a:rPr sz="950" b="0" i="0" spc="160">
                <a:solidFill>
                  <a:srgbClr val="B8572E"/>
                </a:solidFill>
                <a:latin typeface="Inter"/>
                <a:cs typeface="Inter"/>
              </a:rPr>
              <a:t>IL DIRETTORE DELL'UFFICIO</a:t>
            </a:r>
          </a:p>
        </p:txBody>
      </p:sp>
      <p:pic>
        <p:nvPicPr>
          <p:cNvPr id="13" name="Picture 12" descr="st_postino.png"/>
          <p:cNvPicPr>
            <a:picLocks noChangeAspect="1"/>
          </p:cNvPicPr>
          <p:nvPr/>
        </p:nvPicPr>
        <p:blipFill>
          <a:blip r:embed="rId6"/>
          <a:stretch>
            <a:fillRect/>
          </a:stretch>
        </p:blipFill>
        <p:spPr>
          <a:xfrm rot="21480000">
            <a:off x="8381847" y="1783080"/>
            <a:ext cx="2286000" cy="2787804"/>
          </a:xfrm>
          <a:prstGeom prst="rect">
            <a:avLst/>
          </a:prstGeom>
          <a:effectLst>
            <a:outerShdw blurRad="177800" dist="63500" dir="5400000" algn="t" rotWithShape="0">
              <a:srgbClr val="000000">
                <a:alpha val="30000"/>
              </a:srgbClr>
            </a:outerShdw>
          </a:effectLst>
        </p:spPr>
      </p:pic>
      <p:sp>
        <p:nvSpPr>
          <p:cNvPr id="14" name="TextBox 13"/>
          <p:cNvSpPr txBox="1"/>
          <p:nvPr/>
        </p:nvSpPr>
        <p:spPr>
          <a:xfrm>
            <a:off x="7787487" y="4754880"/>
            <a:ext cx="3474720" cy="411480"/>
          </a:xfrm>
          <a:prstGeom prst="rect">
            <a:avLst/>
          </a:prstGeom>
          <a:noFill/>
        </p:spPr>
        <p:txBody>
          <a:bodyPr wrap="square" lIns="0" tIns="0" rIns="0" bIns="0" anchor="t">
            <a:noAutofit/>
          </a:bodyPr>
          <a:lstStyle/>
          <a:p>
            <a:pPr algn="ctr"/>
            <a:r>
              <a:rPr sz="2400" b="0" i="0" dirty="0">
                <a:solidFill>
                  <a:srgbClr val="352D27"/>
                </a:solidFill>
                <a:latin typeface="Georgia"/>
                <a:cs typeface="Georgia"/>
              </a:rPr>
              <a:t>Il Postino</a:t>
            </a:r>
          </a:p>
        </p:txBody>
      </p:sp>
      <p:sp>
        <p:nvSpPr>
          <p:cNvPr id="15" name="TextBox 14"/>
          <p:cNvSpPr txBox="1"/>
          <p:nvPr/>
        </p:nvSpPr>
        <p:spPr>
          <a:xfrm>
            <a:off x="7787487" y="5166360"/>
            <a:ext cx="3474720" cy="274320"/>
          </a:xfrm>
          <a:prstGeom prst="rect">
            <a:avLst/>
          </a:prstGeom>
          <a:noFill/>
        </p:spPr>
        <p:txBody>
          <a:bodyPr wrap="square" lIns="0" tIns="0" rIns="0" bIns="0" anchor="t">
            <a:noAutofit/>
          </a:bodyPr>
          <a:lstStyle/>
          <a:p>
            <a:pPr algn="ctr"/>
            <a:r>
              <a:rPr sz="1350" b="0" i="1" dirty="0">
                <a:solidFill>
                  <a:srgbClr val="7E7167"/>
                </a:solidFill>
                <a:latin typeface="Inter"/>
                <a:cs typeface="Inter"/>
              </a:rPr>
              <a:t>Domenico Di Natale</a:t>
            </a:r>
          </a:p>
        </p:txBody>
      </p:sp>
      <p:sp>
        <p:nvSpPr>
          <p:cNvPr id="16" name="TextBox 15"/>
          <p:cNvSpPr txBox="1"/>
          <p:nvPr/>
        </p:nvSpPr>
        <p:spPr>
          <a:xfrm>
            <a:off x="7787487" y="5468112"/>
            <a:ext cx="3474720" cy="228600"/>
          </a:xfrm>
          <a:prstGeom prst="rect">
            <a:avLst/>
          </a:prstGeom>
          <a:noFill/>
        </p:spPr>
        <p:txBody>
          <a:bodyPr wrap="square" lIns="0" tIns="0" rIns="0" bIns="0" anchor="t">
            <a:noAutofit/>
          </a:bodyPr>
          <a:lstStyle/>
          <a:p>
            <a:pPr algn="ctr"/>
            <a:r>
              <a:rPr sz="950" b="0" i="0" spc="160">
                <a:solidFill>
                  <a:srgbClr val="B8572E"/>
                </a:solidFill>
                <a:latin typeface="Inter"/>
                <a:cs typeface="Inter"/>
              </a:rPr>
              <a:t>IL POSTINO DI AIELLI</a:t>
            </a:r>
          </a:p>
        </p:txBody>
      </p:sp>
      <p:pic>
        <p:nvPicPr>
          <p:cNvPr id="17" name="Picture 16" descr="pm_2024.png"/>
          <p:cNvPicPr>
            <a:picLocks noChangeAspect="1"/>
          </p:cNvPicPr>
          <p:nvPr/>
        </p:nvPicPr>
        <p:blipFill>
          <a:blip r:embed="rId7"/>
          <a:stretch>
            <a:fillRect/>
          </a:stretch>
        </p:blipFill>
        <p:spPr>
          <a:xfrm rot="20880000">
            <a:off x="6766560" y="1417320"/>
            <a:ext cx="2514600" cy="1093304"/>
          </a:xfrm>
          <a:prstGeom prst="rect">
            <a:avLst/>
          </a:prstGeom>
        </p:spPr>
      </p:pic>
      <p:sp>
        <p:nvSpPr>
          <p:cNvPr id="18" name="TextBox 17"/>
          <p:cNvSpPr txBox="1"/>
          <p:nvPr/>
        </p:nvSpPr>
        <p:spPr>
          <a:xfrm>
            <a:off x="1371600" y="5989320"/>
            <a:ext cx="9448495" cy="320040"/>
          </a:xfrm>
          <a:prstGeom prst="rect">
            <a:avLst/>
          </a:prstGeom>
          <a:noFill/>
        </p:spPr>
        <p:txBody>
          <a:bodyPr wrap="square" lIns="0" tIns="0" rIns="0" bIns="0" anchor="t">
            <a:noAutofit/>
          </a:bodyPr>
          <a:lstStyle/>
          <a:p>
            <a:pPr algn="ctr"/>
            <a:r>
              <a:rPr sz="1400" b="0" i="1">
                <a:solidFill>
                  <a:srgbClr val="352D27">
                    <a:alpha val="75000"/>
                  </a:srgbClr>
                </a:solidFill>
                <a:latin typeface="Georgia"/>
                <a:cs typeface="Georgia"/>
              </a:rPr>
              <a:t>I nostri ambienti portano i loro nomi perché qui l'accoglienza è una storia di famiglia.</a:t>
            </a:r>
          </a:p>
        </p:txBody>
      </p:sp>
      <p:sp>
        <p:nvSpPr>
          <p:cNvPr id="19" name="TextBox 18"/>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0" name="TextBox 19"/>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05</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pic>
        <p:nvPicPr>
          <p:cNvPr id="3" name="Picture 2" descr="n_r2_02.jpg"/>
          <p:cNvPicPr>
            <a:picLocks noChangeAspect="1"/>
          </p:cNvPicPr>
          <p:nvPr/>
        </p:nvPicPr>
        <p:blipFill>
          <a:blip r:embed="rId4"/>
          <a:srcRect t="4637" b="4637"/>
          <a:stretch>
            <a:fillRect/>
          </a:stretch>
        </p:blipFill>
        <p:spPr>
          <a:xfrm>
            <a:off x="0" y="0"/>
            <a:ext cx="5669280" cy="6858000"/>
          </a:xfrm>
          <a:prstGeom prst="rect">
            <a:avLst/>
          </a:prstGeom>
        </p:spPr>
      </p:pic>
      <p:sp>
        <p:nvSpPr>
          <p:cNvPr id="4" name="TextBox 3"/>
          <p:cNvSpPr txBox="1"/>
          <p:nvPr/>
        </p:nvSpPr>
        <p:spPr>
          <a:xfrm>
            <a:off x="6400800" y="777240"/>
            <a:ext cx="4572000" cy="228600"/>
          </a:xfrm>
          <a:prstGeom prst="rect">
            <a:avLst/>
          </a:prstGeom>
          <a:noFill/>
        </p:spPr>
        <p:txBody>
          <a:bodyPr wrap="square" lIns="0" tIns="0" rIns="0" bIns="0" anchor="t">
            <a:noAutofit/>
          </a:bodyPr>
          <a:lstStyle/>
          <a:p>
            <a:pPr algn="l"/>
            <a:r>
              <a:rPr sz="1000" b="0" i="0" spc="260">
                <a:solidFill>
                  <a:srgbClr val="B8572E"/>
                </a:solidFill>
                <a:latin typeface="Inter"/>
                <a:cs typeface="Inter"/>
              </a:rPr>
              <a:t>OGGI  ·  LA RINASCITA</a:t>
            </a:r>
          </a:p>
        </p:txBody>
      </p:sp>
      <p:sp>
        <p:nvSpPr>
          <p:cNvPr id="5" name="TextBox 4"/>
          <p:cNvSpPr txBox="1"/>
          <p:nvPr/>
        </p:nvSpPr>
        <p:spPr>
          <a:xfrm>
            <a:off x="6355080" y="1051560"/>
            <a:ext cx="5486400" cy="914400"/>
          </a:xfrm>
          <a:prstGeom prst="rect">
            <a:avLst/>
          </a:prstGeom>
          <a:noFill/>
        </p:spPr>
        <p:txBody>
          <a:bodyPr wrap="square" lIns="0" tIns="0" rIns="0" bIns="0" anchor="t">
            <a:noAutofit/>
          </a:bodyPr>
          <a:lstStyle/>
          <a:p>
            <a:pPr algn="l"/>
            <a:r>
              <a:rPr sz="6200" b="0" i="0">
                <a:solidFill>
                  <a:srgbClr val="B8572E"/>
                </a:solidFill>
                <a:latin typeface="Georgia"/>
                <a:cs typeface="Georgia"/>
              </a:rPr>
              <a:t>28.12.2024</a:t>
            </a:r>
          </a:p>
        </p:txBody>
      </p:sp>
      <p:sp>
        <p:nvSpPr>
          <p:cNvPr id="6" name="TextBox 5"/>
          <p:cNvSpPr txBox="1"/>
          <p:nvPr/>
        </p:nvSpPr>
        <p:spPr>
          <a:xfrm>
            <a:off x="6400800" y="2057400"/>
            <a:ext cx="5486400" cy="548640"/>
          </a:xfrm>
          <a:prstGeom prst="rect">
            <a:avLst/>
          </a:prstGeom>
          <a:noFill/>
        </p:spPr>
        <p:txBody>
          <a:bodyPr wrap="square" lIns="0" tIns="0" rIns="0" bIns="0" anchor="t">
            <a:noAutofit/>
          </a:bodyPr>
          <a:lstStyle/>
          <a:p>
            <a:pPr algn="l"/>
            <a:r>
              <a:rPr sz="3100" b="0" i="1">
                <a:solidFill>
                  <a:srgbClr val="352D27"/>
                </a:solidFill>
                <a:latin typeface="Georgia"/>
                <a:cs typeface="Georgia"/>
              </a:rPr>
              <a:t>La posta riapre.</a:t>
            </a:r>
          </a:p>
        </p:txBody>
      </p:sp>
      <p:sp>
        <p:nvSpPr>
          <p:cNvPr id="7" name="TextBox 6"/>
          <p:cNvSpPr txBox="1"/>
          <p:nvPr/>
        </p:nvSpPr>
        <p:spPr>
          <a:xfrm>
            <a:off x="6400800" y="2834640"/>
            <a:ext cx="4937760" cy="1645920"/>
          </a:xfrm>
          <a:prstGeom prst="rect">
            <a:avLst/>
          </a:prstGeom>
          <a:noFill/>
        </p:spPr>
        <p:txBody>
          <a:bodyPr wrap="square" lIns="0" tIns="0" rIns="0" bIns="0" anchor="t">
            <a:noAutofit/>
          </a:bodyPr>
          <a:lstStyle/>
          <a:p>
            <a:pPr algn="l">
              <a:lnSpc>
                <a:spcPct val="140000"/>
              </a:lnSpc>
            </a:pPr>
            <a:r>
              <a:rPr sz="1400" b="0" i="0">
                <a:solidFill>
                  <a:srgbClr val="7E7167"/>
                </a:solidFill>
                <a:latin typeface="Inter"/>
                <a:cs typeface="Inter"/>
              </a:rPr>
              <a:t>Dove un tempo si smistava la posta e si ricevevano telegrammi, oggi si accolgono i viaggiatori. L'inaugurazione, con la fiaccolata degli alpini, ha restituito al paese un luogo della sua memoria.</a:t>
            </a:r>
          </a:p>
        </p:txBody>
      </p:sp>
      <p:pic>
        <p:nvPicPr>
          <p:cNvPr id="8" name="Picture 7" descr="pm_2024.png"/>
          <p:cNvPicPr>
            <a:picLocks noChangeAspect="1"/>
          </p:cNvPicPr>
          <p:nvPr/>
        </p:nvPicPr>
        <p:blipFill>
          <a:blip r:embed="rId5"/>
          <a:stretch>
            <a:fillRect/>
          </a:stretch>
        </p:blipFill>
        <p:spPr>
          <a:xfrm rot="21240000">
            <a:off x="6263640" y="4800600"/>
            <a:ext cx="2834640" cy="1232452"/>
          </a:xfrm>
          <a:prstGeom prst="rect">
            <a:avLst/>
          </a:prstGeom>
        </p:spPr>
      </p:pic>
      <p:pic>
        <p:nvPicPr>
          <p:cNvPr id="9" name="Picture 8" descr="pol0.jpg"/>
          <p:cNvPicPr>
            <a:picLocks noChangeAspect="1"/>
          </p:cNvPicPr>
          <p:nvPr/>
        </p:nvPicPr>
        <p:blipFill>
          <a:blip r:embed="rId6"/>
          <a:stretch>
            <a:fillRect/>
          </a:stretch>
        </p:blipFill>
        <p:spPr>
          <a:xfrm rot="360000">
            <a:off x="9601200" y="4251960"/>
            <a:ext cx="1481328" cy="2103485"/>
          </a:xfrm>
          <a:prstGeom prst="rect">
            <a:avLst/>
          </a:prstGeom>
          <a:effectLst>
            <a:outerShdw blurRad="152400" dist="50800" dir="5400000" algn="t" rotWithShape="0">
              <a:srgbClr val="000000">
                <a:alpha val="30000"/>
              </a:srgbClr>
            </a:outerShdw>
          </a:effectLst>
        </p:spPr>
      </p:pic>
      <p:sp>
        <p:nvSpPr>
          <p:cNvPr id="10" name="TextBox 9"/>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11" name="TextBox 10"/>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06</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6CE81-4CF4-72F0-2143-5D8C9A56EB5E}"/>
            </a:ext>
          </a:extLst>
        </p:cNvPr>
        <p:cNvGrpSpPr/>
        <p:nvPr/>
      </p:nvGrpSpPr>
      <p:grpSpPr>
        <a:xfrm>
          <a:off x="0" y="0"/>
          <a:ext cx="0" cy="0"/>
          <a:chOff x="0" y="0"/>
          <a:chExt cx="0" cy="0"/>
        </a:xfrm>
      </p:grpSpPr>
      <p:pic>
        <p:nvPicPr>
          <p:cNvPr id="2" name="Picture 1" descr="paper.jpg">
            <a:extLst>
              <a:ext uri="{FF2B5EF4-FFF2-40B4-BE49-F238E27FC236}">
                <a16:creationId xmlns:a16="http://schemas.microsoft.com/office/drawing/2014/main" id="{5212CB1C-7421-E381-82B3-DB2D05124F60}"/>
              </a:ext>
            </a:extLst>
          </p:cNvPr>
          <p:cNvPicPr>
            <a:picLocks noChangeAspect="1"/>
          </p:cNvPicPr>
          <p:nvPr/>
        </p:nvPicPr>
        <p:blipFill>
          <a:blip r:embed="rId3"/>
          <a:stretch>
            <a:fillRect/>
          </a:stretch>
        </p:blipFill>
        <p:spPr>
          <a:xfrm>
            <a:off x="0" y="0"/>
            <a:ext cx="12191695" cy="6858000"/>
          </a:xfrm>
          <a:prstGeom prst="rect">
            <a:avLst/>
          </a:prstGeom>
        </p:spPr>
      </p:pic>
      <p:sp>
        <p:nvSpPr>
          <p:cNvPr id="3" name="TextBox 2">
            <a:extLst>
              <a:ext uri="{FF2B5EF4-FFF2-40B4-BE49-F238E27FC236}">
                <a16:creationId xmlns:a16="http://schemas.microsoft.com/office/drawing/2014/main" id="{B0C9F9E6-42E4-A252-4D46-97CCF13A4DCF}"/>
              </a:ext>
            </a:extLst>
          </p:cNvPr>
          <p:cNvSpPr txBox="1"/>
          <p:nvPr/>
        </p:nvSpPr>
        <p:spPr>
          <a:xfrm>
            <a:off x="850392" y="480368"/>
            <a:ext cx="4074059" cy="228600"/>
          </a:xfrm>
          <a:prstGeom prst="rect">
            <a:avLst/>
          </a:prstGeom>
          <a:noFill/>
        </p:spPr>
        <p:txBody>
          <a:bodyPr wrap="square" lIns="0" tIns="0" rIns="0" bIns="0" anchor="t">
            <a:noAutofit/>
          </a:bodyPr>
          <a:lstStyle/>
          <a:p>
            <a:pPr algn="l"/>
            <a:r>
              <a:rPr lang="it-IT" sz="1000" b="0" i="0" spc="260" dirty="0">
                <a:solidFill>
                  <a:srgbClr val="B8572E"/>
                </a:solidFill>
                <a:latin typeface="Inter"/>
                <a:cs typeface="Inter"/>
              </a:rPr>
              <a:t>28.12.2024 – Inaugurazione di </a:t>
            </a:r>
            <a:r>
              <a:rPr lang="it-IT" sz="1000" b="0" i="0" spc="260" dirty="0" err="1">
                <a:solidFill>
                  <a:srgbClr val="B8572E"/>
                </a:solidFill>
                <a:latin typeface="Inter"/>
                <a:cs typeface="Inter"/>
              </a:rPr>
              <a:t>postAielli</a:t>
            </a:r>
            <a:r>
              <a:rPr lang="it-IT" sz="1000" b="0" i="0" spc="260" dirty="0">
                <a:solidFill>
                  <a:srgbClr val="B8572E"/>
                </a:solidFill>
                <a:latin typeface="Inter"/>
                <a:cs typeface="Inter"/>
              </a:rPr>
              <a:t> </a:t>
            </a:r>
            <a:r>
              <a:rPr lang="it-IT" sz="1000" b="0" i="0" spc="260" dirty="0" err="1">
                <a:solidFill>
                  <a:srgbClr val="B8572E"/>
                </a:solidFill>
                <a:latin typeface="Inter"/>
                <a:cs typeface="Inter"/>
              </a:rPr>
              <a:t>b&amp;b</a:t>
            </a:r>
            <a:endParaRPr sz="1000" b="0" i="0" spc="260" dirty="0">
              <a:solidFill>
                <a:srgbClr val="B8572E"/>
              </a:solidFill>
              <a:latin typeface="Inter"/>
              <a:cs typeface="Inter"/>
            </a:endParaRPr>
          </a:p>
        </p:txBody>
      </p:sp>
      <p:sp>
        <p:nvSpPr>
          <p:cNvPr id="4" name="TextBox 3">
            <a:extLst>
              <a:ext uri="{FF2B5EF4-FFF2-40B4-BE49-F238E27FC236}">
                <a16:creationId xmlns:a16="http://schemas.microsoft.com/office/drawing/2014/main" id="{F5408B01-8FC1-29C9-4ADC-96DBDDFA16F9}"/>
              </a:ext>
            </a:extLst>
          </p:cNvPr>
          <p:cNvSpPr txBox="1"/>
          <p:nvPr/>
        </p:nvSpPr>
        <p:spPr>
          <a:xfrm>
            <a:off x="761692" y="759005"/>
            <a:ext cx="4206240" cy="1463040"/>
          </a:xfrm>
          <a:prstGeom prst="rect">
            <a:avLst/>
          </a:prstGeom>
          <a:noFill/>
        </p:spPr>
        <p:txBody>
          <a:bodyPr wrap="square" lIns="0" tIns="0" rIns="0" bIns="0" anchor="t">
            <a:noAutofit/>
          </a:bodyPr>
          <a:lstStyle/>
          <a:p>
            <a:pPr algn="l">
              <a:lnSpc>
                <a:spcPct val="95000"/>
              </a:lnSpc>
            </a:pPr>
            <a:r>
              <a:rPr lang="it-IT" sz="4400" b="0" i="0" dirty="0">
                <a:solidFill>
                  <a:srgbClr val="352D27"/>
                </a:solidFill>
                <a:latin typeface="Georgia"/>
                <a:cs typeface="Georgia"/>
              </a:rPr>
              <a:t>...riapre la</a:t>
            </a:r>
            <a:r>
              <a:rPr sz="4400" b="0" i="1" dirty="0">
                <a:solidFill>
                  <a:srgbClr val="352D27"/>
                </a:solidFill>
                <a:latin typeface="Georgia"/>
                <a:cs typeface="Georgia"/>
              </a:rPr>
              <a:t> Posta</a:t>
            </a:r>
          </a:p>
        </p:txBody>
      </p:sp>
      <p:sp>
        <p:nvSpPr>
          <p:cNvPr id="5" name="TextBox 4">
            <a:extLst>
              <a:ext uri="{FF2B5EF4-FFF2-40B4-BE49-F238E27FC236}">
                <a16:creationId xmlns:a16="http://schemas.microsoft.com/office/drawing/2014/main" id="{EA66DA4B-8895-3E4A-DA24-F9DF70BB62B6}"/>
              </a:ext>
            </a:extLst>
          </p:cNvPr>
          <p:cNvSpPr txBox="1"/>
          <p:nvPr/>
        </p:nvSpPr>
        <p:spPr>
          <a:xfrm>
            <a:off x="822960" y="2697480"/>
            <a:ext cx="3931920" cy="1463040"/>
          </a:xfrm>
          <a:prstGeom prst="rect">
            <a:avLst/>
          </a:prstGeom>
          <a:noFill/>
        </p:spPr>
        <p:txBody>
          <a:bodyPr wrap="square" lIns="0" tIns="0" rIns="0" bIns="0" anchor="t">
            <a:noAutofit/>
          </a:bodyPr>
          <a:lstStyle/>
          <a:p>
            <a:pPr algn="l">
              <a:lnSpc>
                <a:spcPct val="142000"/>
              </a:lnSpc>
            </a:pPr>
            <a:r>
              <a:rPr sz="1350" b="0" i="0" dirty="0" err="1">
                <a:solidFill>
                  <a:srgbClr val="7E7167"/>
                </a:solidFill>
                <a:latin typeface="Inter"/>
                <a:cs typeface="Inter"/>
              </a:rPr>
              <a:t>postAielli</a:t>
            </a:r>
            <a:r>
              <a:rPr sz="1350" b="0" i="0" dirty="0">
                <a:solidFill>
                  <a:srgbClr val="7E7167"/>
                </a:solidFill>
                <a:latin typeface="Inter"/>
                <a:cs typeface="Inter"/>
              </a:rPr>
              <a:t> </a:t>
            </a:r>
            <a:r>
              <a:rPr lang="it-IT" sz="1350" b="0" i="0" dirty="0">
                <a:solidFill>
                  <a:srgbClr val="7E7167"/>
                </a:solidFill>
                <a:latin typeface="Inter"/>
                <a:cs typeface="Inter"/>
              </a:rPr>
              <a:t>…</a:t>
            </a:r>
            <a:endParaRPr sz="1350" b="0" i="0" dirty="0">
              <a:solidFill>
                <a:srgbClr val="7E7167"/>
              </a:solidFill>
              <a:latin typeface="Inter"/>
              <a:cs typeface="Inter"/>
            </a:endParaRPr>
          </a:p>
        </p:txBody>
      </p:sp>
      <p:sp>
        <p:nvSpPr>
          <p:cNvPr id="15" name="Rectangle 14">
            <a:extLst>
              <a:ext uri="{FF2B5EF4-FFF2-40B4-BE49-F238E27FC236}">
                <a16:creationId xmlns:a16="http://schemas.microsoft.com/office/drawing/2014/main" id="{E81BB6BF-196E-06FD-4516-41285BA2DA7A}"/>
              </a:ext>
            </a:extLst>
          </p:cNvPr>
          <p:cNvSpPr/>
          <p:nvPr/>
        </p:nvSpPr>
        <p:spPr>
          <a:xfrm rot="60000">
            <a:off x="4503419" y="4394979"/>
            <a:ext cx="502920" cy="182880"/>
          </a:xfrm>
          <a:prstGeom prst="rect">
            <a:avLst/>
          </a:prstGeom>
          <a:solidFill>
            <a:srgbClr val="E8DEC6">
              <a:alpha val="85000"/>
            </a:srgbClr>
          </a:solidFill>
          <a:ln>
            <a:noFill/>
          </a:ln>
        </p:spPr>
        <p:txBody>
          <a:bodyPr rtlCol="0" anchor="ctr"/>
          <a:lstStyle/>
          <a:p>
            <a:endParaRPr/>
          </a:p>
        </p:txBody>
      </p:sp>
      <p:sp>
        <p:nvSpPr>
          <p:cNvPr id="17" name="Rectangle 16">
            <a:extLst>
              <a:ext uri="{FF2B5EF4-FFF2-40B4-BE49-F238E27FC236}">
                <a16:creationId xmlns:a16="http://schemas.microsoft.com/office/drawing/2014/main" id="{19FDB0C4-3D12-B6F7-7C72-0576F6CBDC82}"/>
              </a:ext>
            </a:extLst>
          </p:cNvPr>
          <p:cNvSpPr/>
          <p:nvPr/>
        </p:nvSpPr>
        <p:spPr>
          <a:xfrm rot="21420000">
            <a:off x="7406640" y="612648"/>
            <a:ext cx="502920" cy="182880"/>
          </a:xfrm>
          <a:prstGeom prst="rect">
            <a:avLst/>
          </a:prstGeom>
          <a:solidFill>
            <a:srgbClr val="E8DEC6">
              <a:alpha val="85000"/>
            </a:srgbClr>
          </a:solidFill>
          <a:ln>
            <a:noFill/>
          </a:ln>
        </p:spPr>
        <p:txBody>
          <a:bodyPr rtlCol="0" anchor="ctr"/>
          <a:lstStyle/>
          <a:p>
            <a:endParaRPr/>
          </a:p>
        </p:txBody>
      </p:sp>
      <p:sp>
        <p:nvSpPr>
          <p:cNvPr id="19" name="Rectangle 18">
            <a:extLst>
              <a:ext uri="{FF2B5EF4-FFF2-40B4-BE49-F238E27FC236}">
                <a16:creationId xmlns:a16="http://schemas.microsoft.com/office/drawing/2014/main" id="{A10AF328-A094-1550-0330-BBB3893BAA3F}"/>
              </a:ext>
            </a:extLst>
          </p:cNvPr>
          <p:cNvSpPr/>
          <p:nvPr/>
        </p:nvSpPr>
        <p:spPr>
          <a:xfrm rot="180000">
            <a:off x="9052560" y="384048"/>
            <a:ext cx="502920" cy="182880"/>
          </a:xfrm>
          <a:prstGeom prst="rect">
            <a:avLst/>
          </a:prstGeom>
          <a:solidFill>
            <a:srgbClr val="E8DEC6">
              <a:alpha val="85000"/>
            </a:srgbClr>
          </a:solidFill>
          <a:ln>
            <a:noFill/>
          </a:ln>
        </p:spPr>
        <p:txBody>
          <a:bodyPr rtlCol="0" anchor="ctr"/>
          <a:lstStyle/>
          <a:p>
            <a:endParaRPr/>
          </a:p>
        </p:txBody>
      </p:sp>
      <p:sp>
        <p:nvSpPr>
          <p:cNvPr id="21" name="Rectangle 20">
            <a:extLst>
              <a:ext uri="{FF2B5EF4-FFF2-40B4-BE49-F238E27FC236}">
                <a16:creationId xmlns:a16="http://schemas.microsoft.com/office/drawing/2014/main" id="{C9A28683-7B06-11B4-6EAC-F6F014E008F4}"/>
              </a:ext>
            </a:extLst>
          </p:cNvPr>
          <p:cNvSpPr/>
          <p:nvPr/>
        </p:nvSpPr>
        <p:spPr>
          <a:xfrm rot="21540000">
            <a:off x="10698480" y="566928"/>
            <a:ext cx="502920" cy="182880"/>
          </a:xfrm>
          <a:prstGeom prst="rect">
            <a:avLst/>
          </a:prstGeom>
          <a:solidFill>
            <a:srgbClr val="E8DEC6">
              <a:alpha val="85000"/>
            </a:srgbClr>
          </a:solidFill>
          <a:ln>
            <a:noFill/>
          </a:ln>
        </p:spPr>
        <p:txBody>
          <a:bodyPr rtlCol="0" anchor="ctr"/>
          <a:lstStyle/>
          <a:p>
            <a:endParaRPr/>
          </a:p>
        </p:txBody>
      </p:sp>
      <p:sp>
        <p:nvSpPr>
          <p:cNvPr id="23" name="Rectangle 22">
            <a:extLst>
              <a:ext uri="{FF2B5EF4-FFF2-40B4-BE49-F238E27FC236}">
                <a16:creationId xmlns:a16="http://schemas.microsoft.com/office/drawing/2014/main" id="{FFCA1E38-F717-1BB1-91AC-705455E72448}"/>
              </a:ext>
            </a:extLst>
          </p:cNvPr>
          <p:cNvSpPr/>
          <p:nvPr/>
        </p:nvSpPr>
        <p:spPr>
          <a:xfrm rot="420000">
            <a:off x="8561527" y="2568581"/>
            <a:ext cx="502920" cy="182880"/>
          </a:xfrm>
          <a:prstGeom prst="rect">
            <a:avLst/>
          </a:prstGeom>
          <a:solidFill>
            <a:srgbClr val="E8DEC6">
              <a:alpha val="85000"/>
            </a:srgbClr>
          </a:solidFill>
          <a:ln>
            <a:noFill/>
          </a:ln>
        </p:spPr>
        <p:txBody>
          <a:bodyPr rtlCol="0" anchor="ctr"/>
          <a:lstStyle/>
          <a:p>
            <a:endParaRPr/>
          </a:p>
        </p:txBody>
      </p:sp>
      <p:sp>
        <p:nvSpPr>
          <p:cNvPr id="25" name="Rectangle 24">
            <a:extLst>
              <a:ext uri="{FF2B5EF4-FFF2-40B4-BE49-F238E27FC236}">
                <a16:creationId xmlns:a16="http://schemas.microsoft.com/office/drawing/2014/main" id="{3B511694-F0BE-DB40-BD0E-99DB2CC70815}"/>
              </a:ext>
            </a:extLst>
          </p:cNvPr>
          <p:cNvSpPr/>
          <p:nvPr/>
        </p:nvSpPr>
        <p:spPr>
          <a:xfrm rot="20940000">
            <a:off x="2893188" y="1542206"/>
            <a:ext cx="502920" cy="182880"/>
          </a:xfrm>
          <a:prstGeom prst="rect">
            <a:avLst/>
          </a:prstGeom>
          <a:solidFill>
            <a:srgbClr val="E8DEC6">
              <a:alpha val="85000"/>
            </a:srgbClr>
          </a:solidFill>
          <a:ln>
            <a:noFill/>
          </a:ln>
        </p:spPr>
        <p:txBody>
          <a:bodyPr rtlCol="0" anchor="ctr"/>
          <a:lstStyle/>
          <a:p>
            <a:endParaRPr/>
          </a:p>
        </p:txBody>
      </p:sp>
      <p:sp>
        <p:nvSpPr>
          <p:cNvPr id="27" name="Rectangle 26">
            <a:extLst>
              <a:ext uri="{FF2B5EF4-FFF2-40B4-BE49-F238E27FC236}">
                <a16:creationId xmlns:a16="http://schemas.microsoft.com/office/drawing/2014/main" id="{3FA7225B-34DC-441A-F3F5-C40A79E9200E}"/>
              </a:ext>
            </a:extLst>
          </p:cNvPr>
          <p:cNvSpPr/>
          <p:nvPr/>
        </p:nvSpPr>
        <p:spPr>
          <a:xfrm rot="21102555">
            <a:off x="10689760" y="3784034"/>
            <a:ext cx="502920" cy="182880"/>
          </a:xfrm>
          <a:prstGeom prst="rect">
            <a:avLst/>
          </a:prstGeom>
          <a:solidFill>
            <a:srgbClr val="E8DEC6">
              <a:alpha val="85000"/>
            </a:srgbClr>
          </a:solidFill>
          <a:ln>
            <a:noFill/>
          </a:ln>
        </p:spPr>
        <p:txBody>
          <a:bodyPr rtlCol="0" anchor="ctr"/>
          <a:lstStyle/>
          <a:p>
            <a:endParaRPr/>
          </a:p>
        </p:txBody>
      </p:sp>
      <p:sp>
        <p:nvSpPr>
          <p:cNvPr id="28" name="TextBox 27">
            <a:extLst>
              <a:ext uri="{FF2B5EF4-FFF2-40B4-BE49-F238E27FC236}">
                <a16:creationId xmlns:a16="http://schemas.microsoft.com/office/drawing/2014/main" id="{2F99F45D-CC19-F5D9-41ED-D4BCFACC8918}"/>
              </a:ext>
            </a:extLst>
          </p:cNvPr>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9" name="TextBox 28">
            <a:extLst>
              <a:ext uri="{FF2B5EF4-FFF2-40B4-BE49-F238E27FC236}">
                <a16:creationId xmlns:a16="http://schemas.microsoft.com/office/drawing/2014/main" id="{F1456939-EF31-0A01-9DF6-6C3E44D2548C}"/>
              </a:ext>
            </a:extLst>
          </p:cNvPr>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17</a:t>
            </a:r>
          </a:p>
        </p:txBody>
      </p:sp>
      <p:pic>
        <p:nvPicPr>
          <p:cNvPr id="31" name="Immagine 30">
            <a:extLst>
              <a:ext uri="{FF2B5EF4-FFF2-40B4-BE49-F238E27FC236}">
                <a16:creationId xmlns:a16="http://schemas.microsoft.com/office/drawing/2014/main" id="{C821CE3F-F1F2-CFDC-8317-A9E0334D5BF3}"/>
              </a:ext>
            </a:extLst>
          </p:cNvPr>
          <p:cNvPicPr>
            <a:picLocks noChangeAspect="1"/>
          </p:cNvPicPr>
          <p:nvPr/>
        </p:nvPicPr>
        <p:blipFill>
          <a:blip r:embed="rId4"/>
          <a:stretch>
            <a:fillRect/>
          </a:stretch>
        </p:blipFill>
        <p:spPr>
          <a:xfrm rot="21360668">
            <a:off x="4301815" y="4534437"/>
            <a:ext cx="1447754" cy="1930338"/>
          </a:xfrm>
          <a:prstGeom prst="rect">
            <a:avLst/>
          </a:prstGeom>
        </p:spPr>
      </p:pic>
      <p:pic>
        <p:nvPicPr>
          <p:cNvPr id="33" name="Immagine 32">
            <a:extLst>
              <a:ext uri="{FF2B5EF4-FFF2-40B4-BE49-F238E27FC236}">
                <a16:creationId xmlns:a16="http://schemas.microsoft.com/office/drawing/2014/main" id="{955F504A-DB99-ABA8-896C-B129DA0ED5C2}"/>
              </a:ext>
            </a:extLst>
          </p:cNvPr>
          <p:cNvPicPr>
            <a:picLocks noChangeAspect="1"/>
          </p:cNvPicPr>
          <p:nvPr/>
        </p:nvPicPr>
        <p:blipFill>
          <a:blip r:embed="rId5"/>
          <a:stretch>
            <a:fillRect/>
          </a:stretch>
        </p:blipFill>
        <p:spPr>
          <a:xfrm>
            <a:off x="6873834" y="759005"/>
            <a:ext cx="1449823" cy="1549238"/>
          </a:xfrm>
          <a:prstGeom prst="rect">
            <a:avLst/>
          </a:prstGeom>
        </p:spPr>
      </p:pic>
      <p:pic>
        <p:nvPicPr>
          <p:cNvPr id="35" name="Immagine 34">
            <a:extLst>
              <a:ext uri="{FF2B5EF4-FFF2-40B4-BE49-F238E27FC236}">
                <a16:creationId xmlns:a16="http://schemas.microsoft.com/office/drawing/2014/main" id="{3EFFE14D-3921-1B60-2012-641938346ECC}"/>
              </a:ext>
            </a:extLst>
          </p:cNvPr>
          <p:cNvPicPr>
            <a:picLocks noChangeAspect="1"/>
          </p:cNvPicPr>
          <p:nvPr/>
        </p:nvPicPr>
        <p:blipFill>
          <a:blip r:embed="rId6"/>
          <a:stretch>
            <a:fillRect/>
          </a:stretch>
        </p:blipFill>
        <p:spPr>
          <a:xfrm rot="223532">
            <a:off x="8531205" y="535115"/>
            <a:ext cx="1457606" cy="1457606"/>
          </a:xfrm>
          <a:prstGeom prst="rect">
            <a:avLst/>
          </a:prstGeom>
        </p:spPr>
      </p:pic>
      <p:pic>
        <p:nvPicPr>
          <p:cNvPr id="37" name="Immagine 36">
            <a:extLst>
              <a:ext uri="{FF2B5EF4-FFF2-40B4-BE49-F238E27FC236}">
                <a16:creationId xmlns:a16="http://schemas.microsoft.com/office/drawing/2014/main" id="{E18619C8-9FED-C5E0-253D-B82E389183D1}"/>
              </a:ext>
            </a:extLst>
          </p:cNvPr>
          <p:cNvPicPr>
            <a:picLocks noChangeAspect="1"/>
          </p:cNvPicPr>
          <p:nvPr/>
        </p:nvPicPr>
        <p:blipFill>
          <a:blip r:embed="rId7"/>
          <a:stretch>
            <a:fillRect/>
          </a:stretch>
        </p:blipFill>
        <p:spPr>
          <a:xfrm rot="257988">
            <a:off x="10196359" y="721561"/>
            <a:ext cx="1507501" cy="2010001"/>
          </a:xfrm>
          <a:prstGeom prst="rect">
            <a:avLst/>
          </a:prstGeom>
        </p:spPr>
      </p:pic>
      <p:pic>
        <p:nvPicPr>
          <p:cNvPr id="16" name="Immagine 15">
            <a:extLst>
              <a:ext uri="{FF2B5EF4-FFF2-40B4-BE49-F238E27FC236}">
                <a16:creationId xmlns:a16="http://schemas.microsoft.com/office/drawing/2014/main" id="{84FF0457-924E-D695-54D0-BB31834D4870}"/>
              </a:ext>
            </a:extLst>
          </p:cNvPr>
          <p:cNvPicPr>
            <a:picLocks noChangeAspect="1"/>
          </p:cNvPicPr>
          <p:nvPr/>
        </p:nvPicPr>
        <p:blipFill>
          <a:blip r:embed="rId8"/>
          <a:stretch>
            <a:fillRect/>
          </a:stretch>
        </p:blipFill>
        <p:spPr>
          <a:xfrm>
            <a:off x="603253" y="3608507"/>
            <a:ext cx="1480085" cy="1973447"/>
          </a:xfrm>
          <a:prstGeom prst="rect">
            <a:avLst/>
          </a:prstGeom>
        </p:spPr>
      </p:pic>
      <p:pic>
        <p:nvPicPr>
          <p:cNvPr id="20" name="Immagine 19">
            <a:extLst>
              <a:ext uri="{FF2B5EF4-FFF2-40B4-BE49-F238E27FC236}">
                <a16:creationId xmlns:a16="http://schemas.microsoft.com/office/drawing/2014/main" id="{87AE9DF2-7547-7AB5-E5BE-6CE21D2928CE}"/>
              </a:ext>
            </a:extLst>
          </p:cNvPr>
          <p:cNvPicPr>
            <a:picLocks noChangeAspect="1"/>
          </p:cNvPicPr>
          <p:nvPr/>
        </p:nvPicPr>
        <p:blipFill>
          <a:blip r:embed="rId9"/>
          <a:stretch>
            <a:fillRect/>
          </a:stretch>
        </p:blipFill>
        <p:spPr>
          <a:xfrm rot="21407685">
            <a:off x="2519244" y="1675493"/>
            <a:ext cx="1293644" cy="2804648"/>
          </a:xfrm>
          <a:prstGeom prst="rect">
            <a:avLst/>
          </a:prstGeom>
        </p:spPr>
      </p:pic>
      <p:sp>
        <p:nvSpPr>
          <p:cNvPr id="24" name="Rectangle 22">
            <a:extLst>
              <a:ext uri="{FF2B5EF4-FFF2-40B4-BE49-F238E27FC236}">
                <a16:creationId xmlns:a16="http://schemas.microsoft.com/office/drawing/2014/main" id="{003C4625-A886-28E2-B849-5D5B88E41A16}"/>
              </a:ext>
            </a:extLst>
          </p:cNvPr>
          <p:cNvSpPr/>
          <p:nvPr/>
        </p:nvSpPr>
        <p:spPr>
          <a:xfrm rot="420000">
            <a:off x="1133806" y="3464735"/>
            <a:ext cx="502920" cy="182880"/>
          </a:xfrm>
          <a:prstGeom prst="rect">
            <a:avLst/>
          </a:prstGeom>
          <a:solidFill>
            <a:srgbClr val="E8DEC6">
              <a:alpha val="85000"/>
            </a:srgbClr>
          </a:solidFill>
          <a:ln>
            <a:noFill/>
          </a:ln>
        </p:spPr>
        <p:txBody>
          <a:bodyPr rtlCol="0" anchor="ctr"/>
          <a:lstStyle/>
          <a:p>
            <a:endParaRPr/>
          </a:p>
        </p:txBody>
      </p:sp>
      <p:pic>
        <p:nvPicPr>
          <p:cNvPr id="30" name="Immagine 29">
            <a:extLst>
              <a:ext uri="{FF2B5EF4-FFF2-40B4-BE49-F238E27FC236}">
                <a16:creationId xmlns:a16="http://schemas.microsoft.com/office/drawing/2014/main" id="{9C33B047-940A-7764-4E82-C9F3D85F84D0}"/>
              </a:ext>
            </a:extLst>
          </p:cNvPr>
          <p:cNvPicPr>
            <a:picLocks noChangeAspect="1"/>
          </p:cNvPicPr>
          <p:nvPr/>
        </p:nvPicPr>
        <p:blipFill>
          <a:blip r:embed="rId10"/>
          <a:stretch>
            <a:fillRect/>
          </a:stretch>
        </p:blipFill>
        <p:spPr>
          <a:xfrm rot="5400000">
            <a:off x="7848149" y="2961690"/>
            <a:ext cx="1820213" cy="1365160"/>
          </a:xfrm>
          <a:prstGeom prst="rect">
            <a:avLst/>
          </a:prstGeom>
        </p:spPr>
      </p:pic>
      <p:pic>
        <p:nvPicPr>
          <p:cNvPr id="34" name="Immagine 33">
            <a:extLst>
              <a:ext uri="{FF2B5EF4-FFF2-40B4-BE49-F238E27FC236}">
                <a16:creationId xmlns:a16="http://schemas.microsoft.com/office/drawing/2014/main" id="{0CC41A56-FB64-63E3-D144-FDB0662BE147}"/>
              </a:ext>
            </a:extLst>
          </p:cNvPr>
          <p:cNvPicPr>
            <a:picLocks noChangeAspect="1"/>
          </p:cNvPicPr>
          <p:nvPr/>
        </p:nvPicPr>
        <p:blipFill>
          <a:blip r:embed="rId11"/>
          <a:stretch>
            <a:fillRect/>
          </a:stretch>
        </p:blipFill>
        <p:spPr>
          <a:xfrm rot="325802">
            <a:off x="9992866" y="3964490"/>
            <a:ext cx="1950721" cy="1463041"/>
          </a:xfrm>
          <a:prstGeom prst="rect">
            <a:avLst/>
          </a:prstGeom>
        </p:spPr>
      </p:pic>
      <p:pic>
        <p:nvPicPr>
          <p:cNvPr id="40" name="Immagine 39">
            <a:extLst>
              <a:ext uri="{FF2B5EF4-FFF2-40B4-BE49-F238E27FC236}">
                <a16:creationId xmlns:a16="http://schemas.microsoft.com/office/drawing/2014/main" id="{A3633CD0-F5C1-4B92-472E-F8BB248D16F2}"/>
              </a:ext>
            </a:extLst>
          </p:cNvPr>
          <p:cNvPicPr>
            <a:picLocks noChangeAspect="1"/>
          </p:cNvPicPr>
          <p:nvPr/>
        </p:nvPicPr>
        <p:blipFill>
          <a:blip r:embed="rId12"/>
          <a:stretch>
            <a:fillRect/>
          </a:stretch>
        </p:blipFill>
        <p:spPr>
          <a:xfrm>
            <a:off x="6161099" y="4618604"/>
            <a:ext cx="1448438" cy="1931251"/>
          </a:xfrm>
          <a:prstGeom prst="rect">
            <a:avLst/>
          </a:prstGeom>
        </p:spPr>
      </p:pic>
      <p:sp>
        <p:nvSpPr>
          <p:cNvPr id="42" name="Rectangle 18">
            <a:extLst>
              <a:ext uri="{FF2B5EF4-FFF2-40B4-BE49-F238E27FC236}">
                <a16:creationId xmlns:a16="http://schemas.microsoft.com/office/drawing/2014/main" id="{477C061A-8EEB-1853-5FE4-3FE8EB6B4324}"/>
              </a:ext>
            </a:extLst>
          </p:cNvPr>
          <p:cNvSpPr/>
          <p:nvPr/>
        </p:nvSpPr>
        <p:spPr>
          <a:xfrm rot="180000">
            <a:off x="9204960" y="536448"/>
            <a:ext cx="502920" cy="182880"/>
          </a:xfrm>
          <a:prstGeom prst="rect">
            <a:avLst/>
          </a:prstGeom>
          <a:solidFill>
            <a:srgbClr val="E8DEC6">
              <a:alpha val="85000"/>
            </a:srgbClr>
          </a:solidFill>
          <a:ln>
            <a:noFill/>
          </a:ln>
        </p:spPr>
        <p:txBody>
          <a:bodyPr rtlCol="0" anchor="ctr"/>
          <a:lstStyle/>
          <a:p>
            <a:endParaRPr/>
          </a:p>
        </p:txBody>
      </p:sp>
      <p:sp>
        <p:nvSpPr>
          <p:cNvPr id="44" name="Rectangle 18">
            <a:extLst>
              <a:ext uri="{FF2B5EF4-FFF2-40B4-BE49-F238E27FC236}">
                <a16:creationId xmlns:a16="http://schemas.microsoft.com/office/drawing/2014/main" id="{B97DC123-5172-A7D6-95FC-B7E18AEE975F}"/>
              </a:ext>
            </a:extLst>
          </p:cNvPr>
          <p:cNvSpPr/>
          <p:nvPr/>
        </p:nvSpPr>
        <p:spPr>
          <a:xfrm rot="180000">
            <a:off x="6682249" y="4434171"/>
            <a:ext cx="502920" cy="182880"/>
          </a:xfrm>
          <a:prstGeom prst="rect">
            <a:avLst/>
          </a:prstGeom>
          <a:solidFill>
            <a:srgbClr val="E8DEC6">
              <a:alpha val="85000"/>
            </a:srgbClr>
          </a:solidFill>
          <a:ln>
            <a:noFill/>
          </a:ln>
        </p:spPr>
        <p:txBody>
          <a:bodyPr rtlCol="0" anchor="ctr"/>
          <a:lstStyle/>
          <a:p>
            <a:endParaRPr/>
          </a:p>
        </p:txBody>
      </p:sp>
      <p:pic>
        <p:nvPicPr>
          <p:cNvPr id="48" name="Immagine 47">
            <a:extLst>
              <a:ext uri="{FF2B5EF4-FFF2-40B4-BE49-F238E27FC236}">
                <a16:creationId xmlns:a16="http://schemas.microsoft.com/office/drawing/2014/main" id="{DE730BCD-55FD-BBB6-2A7F-5444B924E333}"/>
              </a:ext>
            </a:extLst>
          </p:cNvPr>
          <p:cNvPicPr>
            <a:picLocks noChangeAspect="1"/>
          </p:cNvPicPr>
          <p:nvPr/>
        </p:nvPicPr>
        <p:blipFill>
          <a:blip r:embed="rId13"/>
          <a:stretch>
            <a:fillRect/>
          </a:stretch>
        </p:blipFill>
        <p:spPr>
          <a:xfrm>
            <a:off x="8253693" y="4874174"/>
            <a:ext cx="1243390" cy="1723476"/>
          </a:xfrm>
          <a:prstGeom prst="rect">
            <a:avLst/>
          </a:prstGeom>
        </p:spPr>
      </p:pic>
      <p:sp>
        <p:nvSpPr>
          <p:cNvPr id="50" name="Rectangle 16">
            <a:extLst>
              <a:ext uri="{FF2B5EF4-FFF2-40B4-BE49-F238E27FC236}">
                <a16:creationId xmlns:a16="http://schemas.microsoft.com/office/drawing/2014/main" id="{612C0250-2375-C7FA-BE0C-692389972D3B}"/>
              </a:ext>
            </a:extLst>
          </p:cNvPr>
          <p:cNvSpPr/>
          <p:nvPr/>
        </p:nvSpPr>
        <p:spPr>
          <a:xfrm rot="21420000">
            <a:off x="8547586" y="4781004"/>
            <a:ext cx="502920" cy="182880"/>
          </a:xfrm>
          <a:prstGeom prst="rect">
            <a:avLst/>
          </a:prstGeom>
          <a:solidFill>
            <a:srgbClr val="E8DEC6">
              <a:alpha val="85000"/>
            </a:srgbClr>
          </a:solidFill>
          <a:ln>
            <a:noFill/>
          </a:ln>
        </p:spPr>
        <p:txBody>
          <a:bodyPr rtlCol="0" anchor="ctr"/>
          <a:lstStyle/>
          <a:p>
            <a:endParaRPr/>
          </a:p>
        </p:txBody>
      </p:sp>
      <p:pic>
        <p:nvPicPr>
          <p:cNvPr id="52" name="Immagine 51">
            <a:extLst>
              <a:ext uri="{FF2B5EF4-FFF2-40B4-BE49-F238E27FC236}">
                <a16:creationId xmlns:a16="http://schemas.microsoft.com/office/drawing/2014/main" id="{5468A0EF-8499-97A2-0FAF-B167AFB6A208}"/>
              </a:ext>
            </a:extLst>
          </p:cNvPr>
          <p:cNvPicPr>
            <a:picLocks noChangeAspect="1"/>
          </p:cNvPicPr>
          <p:nvPr/>
        </p:nvPicPr>
        <p:blipFill>
          <a:blip r:embed="rId14"/>
          <a:stretch>
            <a:fillRect/>
          </a:stretch>
        </p:blipFill>
        <p:spPr>
          <a:xfrm rot="5400000">
            <a:off x="4206105" y="1782610"/>
            <a:ext cx="2663619" cy="1997714"/>
          </a:xfrm>
          <a:prstGeom prst="rect">
            <a:avLst/>
          </a:prstGeom>
        </p:spPr>
      </p:pic>
      <p:sp>
        <p:nvSpPr>
          <p:cNvPr id="54" name="Rectangle 14">
            <a:extLst>
              <a:ext uri="{FF2B5EF4-FFF2-40B4-BE49-F238E27FC236}">
                <a16:creationId xmlns:a16="http://schemas.microsoft.com/office/drawing/2014/main" id="{CE2D9095-6A17-0264-9116-DB1EE31743CB}"/>
              </a:ext>
            </a:extLst>
          </p:cNvPr>
          <p:cNvSpPr/>
          <p:nvPr/>
        </p:nvSpPr>
        <p:spPr>
          <a:xfrm rot="60000">
            <a:off x="5310722" y="1346967"/>
            <a:ext cx="502920" cy="182880"/>
          </a:xfrm>
          <a:prstGeom prst="rect">
            <a:avLst/>
          </a:prstGeom>
          <a:solidFill>
            <a:srgbClr val="E8DEC6">
              <a:alpha val="85000"/>
            </a:srgbClr>
          </a:solidFill>
          <a:ln>
            <a:noFill/>
          </a:ln>
        </p:spPr>
        <p:txBody>
          <a:bodyPr rtlCol="0" anchor="ctr"/>
          <a:lstStyle/>
          <a:p>
            <a:endParaRPr/>
          </a:p>
        </p:txBody>
      </p:sp>
      <p:pic>
        <p:nvPicPr>
          <p:cNvPr id="56" name="Immagine 55">
            <a:extLst>
              <a:ext uri="{FF2B5EF4-FFF2-40B4-BE49-F238E27FC236}">
                <a16:creationId xmlns:a16="http://schemas.microsoft.com/office/drawing/2014/main" id="{94A6F3B5-657A-B05B-F8B6-D96C20F07028}"/>
              </a:ext>
            </a:extLst>
          </p:cNvPr>
          <p:cNvPicPr>
            <a:picLocks noChangeAspect="1"/>
          </p:cNvPicPr>
          <p:nvPr/>
        </p:nvPicPr>
        <p:blipFill>
          <a:blip r:embed="rId15"/>
          <a:stretch>
            <a:fillRect/>
          </a:stretch>
        </p:blipFill>
        <p:spPr>
          <a:xfrm>
            <a:off x="2272187" y="4976920"/>
            <a:ext cx="1691558" cy="1645973"/>
          </a:xfrm>
          <a:prstGeom prst="rect">
            <a:avLst/>
          </a:prstGeom>
        </p:spPr>
      </p:pic>
    </p:spTree>
    <p:extLst>
      <p:ext uri="{BB962C8B-B14F-4D97-AF65-F5344CB8AC3E}">
        <p14:creationId xmlns:p14="http://schemas.microsoft.com/office/powerpoint/2010/main" val="423084049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_cap2.jpg"/>
          <p:cNvPicPr>
            <a:picLocks noChangeAspect="1"/>
          </p:cNvPicPr>
          <p:nvPr/>
        </p:nvPicPr>
        <p:blipFill>
          <a:blip r:embed="rId3"/>
          <a:srcRect t="14999" b="9999"/>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gradFill rotWithShape="1">
            <a:gsLst>
              <a:gs pos="0">
                <a:srgbClr val="352D27">
                  <a:alpha val="78000"/>
                </a:srgbClr>
              </a:gs>
              <a:gs pos="55000">
                <a:srgbClr val="352D27">
                  <a:alpha val="35000"/>
                </a:srgbClr>
              </a:gs>
              <a:gs pos="100000">
                <a:srgbClr val="352D27">
                  <a:alpha val="5000"/>
                </a:srgbClr>
              </a:gs>
            </a:gsLst>
            <a:lin ang="0" scaled="0"/>
          </a:gradFill>
          <a:ln>
            <a:noFill/>
          </a:ln>
        </p:spPr>
        <p:txBody>
          <a:bodyPr rtlCol="0" anchor="ctr"/>
          <a:lstStyle/>
          <a:p>
            <a:endParaRPr/>
          </a:p>
        </p:txBody>
      </p:sp>
      <p:sp>
        <p:nvSpPr>
          <p:cNvPr id="4" name="TextBox 3"/>
          <p:cNvSpPr txBox="1"/>
          <p:nvPr/>
        </p:nvSpPr>
        <p:spPr>
          <a:xfrm>
            <a:off x="868680" y="2240280"/>
            <a:ext cx="5486400" cy="411480"/>
          </a:xfrm>
          <a:prstGeom prst="rect">
            <a:avLst/>
          </a:prstGeom>
          <a:noFill/>
        </p:spPr>
        <p:txBody>
          <a:bodyPr wrap="square" lIns="0" tIns="0" rIns="0" bIns="0" anchor="t">
            <a:noAutofit/>
          </a:bodyPr>
          <a:lstStyle/>
          <a:p>
            <a:pPr algn="l"/>
            <a:r>
              <a:rPr sz="2200" b="0" i="1">
                <a:solidFill>
                  <a:srgbClr val="CF7C59"/>
                </a:solidFill>
                <a:latin typeface="Georgia"/>
                <a:cs typeface="Georgia"/>
              </a:rPr>
              <a:t>Capitolo II</a:t>
            </a:r>
          </a:p>
        </p:txBody>
      </p:sp>
      <p:sp>
        <p:nvSpPr>
          <p:cNvPr id="5" name="TextBox 4"/>
          <p:cNvSpPr txBox="1"/>
          <p:nvPr/>
        </p:nvSpPr>
        <p:spPr>
          <a:xfrm>
            <a:off x="804672" y="2606040"/>
            <a:ext cx="6858000" cy="1280160"/>
          </a:xfrm>
          <a:prstGeom prst="rect">
            <a:avLst/>
          </a:prstGeom>
          <a:noFill/>
        </p:spPr>
        <p:txBody>
          <a:bodyPr wrap="square" lIns="0" tIns="0" rIns="0" bIns="0" anchor="t">
            <a:noAutofit/>
          </a:bodyPr>
          <a:lstStyle/>
          <a:p>
            <a:pPr algn="l"/>
            <a:r>
              <a:rPr sz="8400" b="0" i="0">
                <a:solidFill>
                  <a:srgbClr val="FAF8F5"/>
                </a:solidFill>
                <a:latin typeface="Georgia"/>
                <a:cs typeface="Georgia"/>
              </a:rPr>
              <a:t>La casa</a:t>
            </a:r>
          </a:p>
        </p:txBody>
      </p:sp>
      <p:cxnSp>
        <p:nvCxnSpPr>
          <p:cNvPr id="6" name="Connector 5"/>
          <p:cNvCxnSpPr/>
          <p:nvPr/>
        </p:nvCxnSpPr>
        <p:spPr>
          <a:xfrm>
            <a:off x="896112" y="3977639"/>
            <a:ext cx="1024128" cy="0"/>
          </a:xfrm>
          <a:prstGeom prst="line">
            <a:avLst/>
          </a:prstGeom>
          <a:ln w="25400">
            <a:solidFill>
              <a:srgbClr val="CF7C59"/>
            </a:solidFill>
          </a:ln>
        </p:spPr>
      </p:cxnSp>
      <p:sp>
        <p:nvSpPr>
          <p:cNvPr id="7" name="TextBox 6"/>
          <p:cNvSpPr txBox="1"/>
          <p:nvPr/>
        </p:nvSpPr>
        <p:spPr>
          <a:xfrm>
            <a:off x="896112" y="4160520"/>
            <a:ext cx="5943600" cy="731520"/>
          </a:xfrm>
          <a:prstGeom prst="rect">
            <a:avLst/>
          </a:prstGeom>
          <a:noFill/>
        </p:spPr>
        <p:txBody>
          <a:bodyPr wrap="square" lIns="0" tIns="0" rIns="0" bIns="0" anchor="t">
            <a:noAutofit/>
          </a:bodyPr>
          <a:lstStyle/>
          <a:p>
            <a:pPr algn="l">
              <a:lnSpc>
                <a:spcPct val="130000"/>
              </a:lnSpc>
            </a:pPr>
            <a:r>
              <a:rPr sz="1700" b="0" i="0">
                <a:solidFill>
                  <a:srgbClr val="FAF8F5">
                    <a:alpha val="82000"/>
                  </a:srgbClr>
                </a:solidFill>
                <a:latin typeface="Inter"/>
                <a:cs typeface="Inter"/>
              </a:rPr>
              <a:t>Ambienti che portano un nome
e custodiscono una storia.</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pic>
        <p:nvPicPr>
          <p:cNvPr id="3" name="Picture 2" descr="n_r0_02.jpg"/>
          <p:cNvPicPr>
            <a:picLocks noChangeAspect="1"/>
          </p:cNvPicPr>
          <p:nvPr/>
        </p:nvPicPr>
        <p:blipFill>
          <a:blip r:embed="rId4"/>
          <a:srcRect l="8730" r="8730"/>
          <a:stretch>
            <a:fillRect/>
          </a:stretch>
        </p:blipFill>
        <p:spPr>
          <a:xfrm>
            <a:off x="548640" y="548640"/>
            <a:ext cx="3566160" cy="5760720"/>
          </a:xfrm>
          <a:prstGeom prst="rect">
            <a:avLst/>
          </a:prstGeom>
        </p:spPr>
      </p:pic>
      <p:pic>
        <p:nvPicPr>
          <p:cNvPr id="4" name="Picture 3" descr="n_r0_05.jpg"/>
          <p:cNvPicPr>
            <a:picLocks noChangeAspect="1"/>
          </p:cNvPicPr>
          <p:nvPr/>
        </p:nvPicPr>
        <p:blipFill>
          <a:blip r:embed="rId5"/>
          <a:srcRect l="14691" r="12020"/>
          <a:stretch>
            <a:fillRect/>
          </a:stretch>
        </p:blipFill>
        <p:spPr>
          <a:xfrm>
            <a:off x="4251960" y="548640"/>
            <a:ext cx="2743200" cy="2807208"/>
          </a:xfrm>
          <a:prstGeom prst="rect">
            <a:avLst/>
          </a:prstGeom>
        </p:spPr>
      </p:pic>
      <p:pic>
        <p:nvPicPr>
          <p:cNvPr id="5" name="Picture 4" descr="n_r0_03.jpg"/>
          <p:cNvPicPr>
            <a:picLocks noChangeAspect="1"/>
          </p:cNvPicPr>
          <p:nvPr/>
        </p:nvPicPr>
        <p:blipFill>
          <a:blip r:embed="rId6"/>
          <a:srcRect t="12788" b="10463"/>
          <a:stretch>
            <a:fillRect/>
          </a:stretch>
        </p:blipFill>
        <p:spPr>
          <a:xfrm>
            <a:off x="4251960" y="3502152"/>
            <a:ext cx="2743200" cy="2807208"/>
          </a:xfrm>
          <a:prstGeom prst="rect">
            <a:avLst/>
          </a:prstGeom>
        </p:spPr>
      </p:pic>
      <p:pic>
        <p:nvPicPr>
          <p:cNvPr id="6" name="Picture 5" descr="stamp-75.png"/>
          <p:cNvPicPr>
            <a:picLocks noChangeAspect="1"/>
          </p:cNvPicPr>
          <p:nvPr/>
        </p:nvPicPr>
        <p:blipFill>
          <a:blip r:embed="rId7"/>
          <a:stretch>
            <a:fillRect/>
          </a:stretch>
        </p:blipFill>
        <p:spPr>
          <a:xfrm rot="20880000">
            <a:off x="3246120" y="256032"/>
            <a:ext cx="1234440" cy="1234440"/>
          </a:xfrm>
          <a:prstGeom prst="rect">
            <a:avLst/>
          </a:prstGeom>
          <a:effectLst>
            <a:outerShdw blurRad="101600" dist="38100" dir="5400000" algn="t" rotWithShape="0">
              <a:srgbClr val="000000">
                <a:alpha val="45000"/>
              </a:srgbClr>
            </a:outerShdw>
          </a:effectLst>
        </p:spPr>
      </p:pic>
      <p:sp>
        <p:nvSpPr>
          <p:cNvPr id="7" name="TextBox 6"/>
          <p:cNvSpPr txBox="1"/>
          <p:nvPr/>
        </p:nvSpPr>
        <p:spPr>
          <a:xfrm>
            <a:off x="7543800" y="868680"/>
            <a:ext cx="4206240" cy="228600"/>
          </a:xfrm>
          <a:prstGeom prst="rect">
            <a:avLst/>
          </a:prstGeom>
          <a:noFill/>
        </p:spPr>
        <p:txBody>
          <a:bodyPr wrap="square" lIns="0" tIns="0" rIns="0" bIns="0" anchor="t">
            <a:noAutofit/>
          </a:bodyPr>
          <a:lstStyle/>
          <a:p>
            <a:pPr algn="l"/>
            <a:r>
              <a:rPr sz="1000" b="0" i="0" spc="260">
                <a:solidFill>
                  <a:srgbClr val="B8572E"/>
                </a:solidFill>
                <a:latin typeface="Inter"/>
                <a:cs typeface="Inter"/>
              </a:rPr>
              <a:t>CAMERA FAMILIARE</a:t>
            </a:r>
          </a:p>
        </p:txBody>
      </p:sp>
      <p:sp>
        <p:nvSpPr>
          <p:cNvPr id="8" name="TextBox 7"/>
          <p:cNvSpPr txBox="1"/>
          <p:nvPr/>
        </p:nvSpPr>
        <p:spPr>
          <a:xfrm>
            <a:off x="7498079" y="1115568"/>
            <a:ext cx="4480560" cy="822960"/>
          </a:xfrm>
          <a:prstGeom prst="rect">
            <a:avLst/>
          </a:prstGeom>
          <a:noFill/>
        </p:spPr>
        <p:txBody>
          <a:bodyPr wrap="square" lIns="0" tIns="0" rIns="0" bIns="0" anchor="t">
            <a:noAutofit/>
          </a:bodyPr>
          <a:lstStyle/>
          <a:p>
            <a:pPr algn="l"/>
            <a:r>
              <a:rPr sz="4600" b="0" i="0">
                <a:solidFill>
                  <a:srgbClr val="352D27"/>
                </a:solidFill>
                <a:latin typeface="Georgia"/>
                <a:cs typeface="Georgia"/>
              </a:rPr>
              <a:t>La Signora</a:t>
            </a:r>
          </a:p>
        </p:txBody>
      </p:sp>
      <p:sp>
        <p:nvSpPr>
          <p:cNvPr id="9" name="TextBox 8"/>
          <p:cNvSpPr txBox="1"/>
          <p:nvPr/>
        </p:nvSpPr>
        <p:spPr>
          <a:xfrm>
            <a:off x="7543800" y="1938528"/>
            <a:ext cx="4206240" cy="320040"/>
          </a:xfrm>
          <a:prstGeom prst="rect">
            <a:avLst/>
          </a:prstGeom>
          <a:noFill/>
        </p:spPr>
        <p:txBody>
          <a:bodyPr wrap="square" lIns="0" tIns="0" rIns="0" bIns="0" anchor="t">
            <a:noAutofit/>
          </a:bodyPr>
          <a:lstStyle/>
          <a:p>
            <a:pPr algn="l"/>
            <a:r>
              <a:rPr sz="1500" b="0" i="1">
                <a:solidFill>
                  <a:srgbClr val="7E7167"/>
                </a:solidFill>
                <a:latin typeface="Georgia"/>
                <a:cs typeface="Georgia"/>
              </a:rPr>
              <a:t>Dedicata alla signora della posta di Aielli</a:t>
            </a:r>
          </a:p>
        </p:txBody>
      </p:sp>
      <p:sp>
        <p:nvSpPr>
          <p:cNvPr id="10" name="TextBox 9"/>
          <p:cNvSpPr txBox="1"/>
          <p:nvPr/>
        </p:nvSpPr>
        <p:spPr>
          <a:xfrm>
            <a:off x="7543800" y="2258811"/>
            <a:ext cx="4160520" cy="2011680"/>
          </a:xfrm>
          <a:prstGeom prst="rect">
            <a:avLst/>
          </a:prstGeom>
          <a:noFill/>
        </p:spPr>
        <p:txBody>
          <a:bodyPr wrap="square" lIns="0" tIns="0" rIns="0" bIns="0" anchor="t">
            <a:noAutofit/>
          </a:bodyPr>
          <a:lstStyle/>
          <a:p>
            <a:pPr algn="l">
              <a:lnSpc>
                <a:spcPct val="142000"/>
              </a:lnSpc>
            </a:pPr>
            <a:r>
              <a:rPr sz="1250" b="0" i="0" dirty="0" err="1">
                <a:solidFill>
                  <a:srgbClr val="7E7167"/>
                </a:solidFill>
                <a:latin typeface="Inter"/>
                <a:cs typeface="Inter"/>
              </a:rPr>
              <a:t>Custodisce</a:t>
            </a:r>
            <a:r>
              <a:rPr sz="1250" b="0" i="0" dirty="0">
                <a:solidFill>
                  <a:srgbClr val="7E7167"/>
                </a:solidFill>
                <a:latin typeface="Inter"/>
                <a:cs typeface="Inter"/>
              </a:rPr>
              <a:t> la memoria della sala </a:t>
            </a:r>
            <a:r>
              <a:rPr sz="1250" b="0" i="0" dirty="0" err="1">
                <a:solidFill>
                  <a:srgbClr val="7E7167"/>
                </a:solidFill>
                <a:latin typeface="Inter"/>
                <a:cs typeface="Inter"/>
              </a:rPr>
              <a:t>d'attesa</a:t>
            </a:r>
            <a:r>
              <a:rPr sz="1250" b="0" i="0" dirty="0">
                <a:solidFill>
                  <a:srgbClr val="7E7167"/>
                </a:solidFill>
                <a:latin typeface="Inter"/>
                <a:cs typeface="Inter"/>
              </a:rPr>
              <a:t> della </a:t>
            </a:r>
            <a:r>
              <a:rPr sz="1250" b="0" i="0" dirty="0" err="1">
                <a:solidFill>
                  <a:srgbClr val="7E7167"/>
                </a:solidFill>
                <a:latin typeface="Inter"/>
                <a:cs typeface="Inter"/>
              </a:rPr>
              <a:t>vecchia</a:t>
            </a:r>
            <a:r>
              <a:rPr sz="1250" b="0" i="0" dirty="0">
                <a:solidFill>
                  <a:srgbClr val="7E7167"/>
                </a:solidFill>
                <a:latin typeface="Inter"/>
                <a:cs typeface="Inter"/>
              </a:rPr>
              <a:t> </a:t>
            </a:r>
            <a:r>
              <a:rPr sz="1250" b="0" i="0" dirty="0" err="1">
                <a:solidFill>
                  <a:srgbClr val="7E7167"/>
                </a:solidFill>
                <a:latin typeface="Inter"/>
                <a:cs typeface="Inter"/>
              </a:rPr>
              <a:t>posta</a:t>
            </a:r>
            <a:r>
              <a:rPr sz="1250" b="0" i="0" dirty="0">
                <a:solidFill>
                  <a:srgbClr val="7E7167"/>
                </a:solidFill>
                <a:latin typeface="Inter"/>
                <a:cs typeface="Inter"/>
              </a:rPr>
              <a:t>: circa 40 </a:t>
            </a:r>
            <a:r>
              <a:rPr sz="1250" b="0" i="0" dirty="0" err="1">
                <a:solidFill>
                  <a:srgbClr val="7E7167"/>
                </a:solidFill>
                <a:latin typeface="Inter"/>
                <a:cs typeface="Inter"/>
              </a:rPr>
              <a:t>mq</a:t>
            </a:r>
            <a:r>
              <a:rPr sz="1250" b="0" i="0" dirty="0">
                <a:solidFill>
                  <a:srgbClr val="7E7167"/>
                </a:solidFill>
                <a:latin typeface="Inter"/>
                <a:cs typeface="Inter"/>
              </a:rPr>
              <a:t> in due </a:t>
            </a:r>
            <a:r>
              <a:rPr sz="1250" b="0" i="0" dirty="0" err="1">
                <a:solidFill>
                  <a:srgbClr val="7E7167"/>
                </a:solidFill>
                <a:latin typeface="Inter"/>
                <a:cs typeface="Inter"/>
              </a:rPr>
              <a:t>camere</a:t>
            </a:r>
            <a:r>
              <a:rPr sz="1250" b="0" i="0" dirty="0">
                <a:solidFill>
                  <a:srgbClr val="7E7167"/>
                </a:solidFill>
                <a:latin typeface="Inter"/>
                <a:cs typeface="Inter"/>
              </a:rPr>
              <a:t> </a:t>
            </a:r>
            <a:r>
              <a:rPr sz="1250" b="0" i="0" dirty="0" err="1">
                <a:solidFill>
                  <a:srgbClr val="7E7167"/>
                </a:solidFill>
                <a:latin typeface="Inter"/>
                <a:cs typeface="Inter"/>
              </a:rPr>
              <a:t>adiacenti</a:t>
            </a:r>
            <a:r>
              <a:rPr sz="1250" b="0" i="0" dirty="0">
                <a:solidFill>
                  <a:srgbClr val="7E7167"/>
                </a:solidFill>
                <a:latin typeface="Inter"/>
                <a:cs typeface="Inter"/>
              </a:rPr>
              <a:t>, per </a:t>
            </a:r>
            <a:r>
              <a:rPr sz="1250" b="0" i="0" dirty="0" err="1">
                <a:solidFill>
                  <a:srgbClr val="7E7167"/>
                </a:solidFill>
                <a:latin typeface="Inter"/>
                <a:cs typeface="Inter"/>
              </a:rPr>
              <a:t>famiglie</a:t>
            </a:r>
            <a:r>
              <a:rPr sz="1250" b="0" i="0" dirty="0">
                <a:solidFill>
                  <a:srgbClr val="7E7167"/>
                </a:solidFill>
                <a:latin typeface="Inter"/>
                <a:cs typeface="Inter"/>
              </a:rPr>
              <a:t> e </a:t>
            </a:r>
            <a:r>
              <a:rPr sz="1250" b="0" i="0" dirty="0" err="1">
                <a:solidFill>
                  <a:srgbClr val="7E7167"/>
                </a:solidFill>
                <a:latin typeface="Inter"/>
                <a:cs typeface="Inter"/>
              </a:rPr>
              <a:t>gruppi</a:t>
            </a:r>
            <a:r>
              <a:rPr sz="1250" b="0" i="0" dirty="0">
                <a:solidFill>
                  <a:srgbClr val="7E7167"/>
                </a:solidFill>
                <a:latin typeface="Inter"/>
                <a:cs typeface="Inter"/>
              </a:rPr>
              <a:t> di amici. </a:t>
            </a:r>
            <a:endParaRPr lang="it-IT" sz="1250" b="0" i="0" dirty="0">
              <a:solidFill>
                <a:srgbClr val="7E7167"/>
              </a:solidFill>
              <a:latin typeface="Inter"/>
              <a:cs typeface="Inter"/>
            </a:endParaRPr>
          </a:p>
          <a:p>
            <a:pPr algn="l">
              <a:lnSpc>
                <a:spcPct val="142000"/>
              </a:lnSpc>
            </a:pPr>
            <a:r>
              <a:rPr sz="1250" b="0" i="0" dirty="0">
                <a:solidFill>
                  <a:srgbClr val="7E7167"/>
                </a:solidFill>
                <a:latin typeface="Inter"/>
                <a:cs typeface="Inter"/>
              </a:rPr>
              <a:t>Dalla </a:t>
            </a:r>
            <a:r>
              <a:rPr sz="1250" b="0" i="0" dirty="0" err="1">
                <a:solidFill>
                  <a:srgbClr val="7E7167"/>
                </a:solidFill>
                <a:latin typeface="Inter"/>
                <a:cs typeface="Inter"/>
              </a:rPr>
              <a:t>finestra</a:t>
            </a:r>
            <a:r>
              <a:rPr sz="1250" b="0" i="0" dirty="0">
                <a:solidFill>
                  <a:srgbClr val="7E7167"/>
                </a:solidFill>
                <a:latin typeface="Inter"/>
                <a:cs typeface="Inter"/>
              </a:rPr>
              <a:t>, Porta Nuova, </a:t>
            </a:r>
            <a:endParaRPr lang="it-IT" sz="1250" b="0" i="0" dirty="0">
              <a:solidFill>
                <a:srgbClr val="7E7167"/>
              </a:solidFill>
              <a:latin typeface="Inter"/>
              <a:cs typeface="Inter"/>
            </a:endParaRPr>
          </a:p>
          <a:p>
            <a:pPr algn="l">
              <a:lnSpc>
                <a:spcPct val="142000"/>
              </a:lnSpc>
            </a:pPr>
            <a:r>
              <a:rPr sz="1250" b="0" i="0" dirty="0">
                <a:solidFill>
                  <a:srgbClr val="7E7167"/>
                </a:solidFill>
                <a:latin typeface="Inter"/>
                <a:cs typeface="Inter"/>
              </a:rPr>
              <a:t>la </a:t>
            </a:r>
            <a:r>
              <a:rPr sz="1250" b="0" i="0" dirty="0" err="1">
                <a:solidFill>
                  <a:srgbClr val="7E7167"/>
                </a:solidFill>
                <a:latin typeface="Inter"/>
                <a:cs typeface="Inter"/>
              </a:rPr>
              <a:t>torre</a:t>
            </a:r>
            <a:r>
              <a:rPr sz="1250" b="0" i="0" dirty="0">
                <a:solidFill>
                  <a:srgbClr val="7E7167"/>
                </a:solidFill>
                <a:latin typeface="Inter"/>
                <a:cs typeface="Inter"/>
              </a:rPr>
              <a:t> </a:t>
            </a:r>
            <a:r>
              <a:rPr sz="1250" b="0" i="0" dirty="0" err="1">
                <a:solidFill>
                  <a:srgbClr val="7E7167"/>
                </a:solidFill>
                <a:latin typeface="Inter"/>
                <a:cs typeface="Inter"/>
              </a:rPr>
              <a:t>dell'orologio</a:t>
            </a:r>
            <a:r>
              <a:rPr sz="1250" b="0" i="0" dirty="0">
                <a:solidFill>
                  <a:srgbClr val="7E7167"/>
                </a:solidFill>
                <a:latin typeface="Inter"/>
                <a:cs typeface="Inter"/>
              </a:rPr>
              <a:t> </a:t>
            </a:r>
            <a:endParaRPr lang="it-IT" sz="1250" b="0" i="0" dirty="0">
              <a:solidFill>
                <a:srgbClr val="7E7167"/>
              </a:solidFill>
              <a:latin typeface="Inter"/>
              <a:cs typeface="Inter"/>
            </a:endParaRPr>
          </a:p>
          <a:p>
            <a:pPr algn="l">
              <a:lnSpc>
                <a:spcPct val="142000"/>
              </a:lnSpc>
            </a:pPr>
            <a:r>
              <a:rPr sz="1250" b="0" i="0" dirty="0">
                <a:solidFill>
                  <a:srgbClr val="7E7167"/>
                </a:solidFill>
                <a:latin typeface="Inter"/>
                <a:cs typeface="Inter"/>
              </a:rPr>
              <a:t>e il «Corso Laika» con i </a:t>
            </a:r>
            <a:r>
              <a:rPr sz="1250" b="0" i="0" dirty="0" err="1">
                <a:solidFill>
                  <a:srgbClr val="7E7167"/>
                </a:solidFill>
                <a:latin typeface="Inter"/>
                <a:cs typeface="Inter"/>
              </a:rPr>
              <a:t>suoi</a:t>
            </a:r>
            <a:r>
              <a:rPr sz="1250" b="0" i="0" dirty="0">
                <a:solidFill>
                  <a:srgbClr val="7E7167"/>
                </a:solidFill>
                <a:latin typeface="Inter"/>
                <a:cs typeface="Inter"/>
              </a:rPr>
              <a:t> </a:t>
            </a:r>
            <a:r>
              <a:rPr sz="1250" b="0" i="0" dirty="0" err="1">
                <a:solidFill>
                  <a:srgbClr val="7E7167"/>
                </a:solidFill>
                <a:latin typeface="Inter"/>
                <a:cs typeface="Inter"/>
              </a:rPr>
              <a:t>murales</a:t>
            </a:r>
            <a:r>
              <a:rPr sz="1250" b="0" i="0" dirty="0">
                <a:solidFill>
                  <a:srgbClr val="7E7167"/>
                </a:solidFill>
                <a:latin typeface="Inter"/>
                <a:cs typeface="Inter"/>
              </a:rPr>
              <a:t>.</a:t>
            </a:r>
          </a:p>
        </p:txBody>
      </p:sp>
      <p:cxnSp>
        <p:nvCxnSpPr>
          <p:cNvPr id="11" name="Connector 10"/>
          <p:cNvCxnSpPr/>
          <p:nvPr/>
        </p:nvCxnSpPr>
        <p:spPr>
          <a:xfrm>
            <a:off x="7543800" y="4617720"/>
            <a:ext cx="4114800" cy="0"/>
          </a:xfrm>
          <a:prstGeom prst="line">
            <a:avLst/>
          </a:prstGeom>
          <a:ln w="9525">
            <a:solidFill>
              <a:srgbClr val="E2DACF"/>
            </a:solidFill>
          </a:ln>
        </p:spPr>
      </p:cxnSp>
      <p:sp>
        <p:nvSpPr>
          <p:cNvPr id="12" name="TextBox 11"/>
          <p:cNvSpPr txBox="1"/>
          <p:nvPr/>
        </p:nvSpPr>
        <p:spPr>
          <a:xfrm>
            <a:off x="7543800" y="4736592"/>
            <a:ext cx="1371600" cy="548640"/>
          </a:xfrm>
          <a:prstGeom prst="rect">
            <a:avLst/>
          </a:prstGeom>
          <a:noFill/>
        </p:spPr>
        <p:txBody>
          <a:bodyPr wrap="square" lIns="0" tIns="0" rIns="0" bIns="0" anchor="t">
            <a:noAutofit/>
          </a:bodyPr>
          <a:lstStyle/>
          <a:p>
            <a:pPr algn="l"/>
            <a:r>
              <a:rPr sz="3200" b="0" i="0">
                <a:solidFill>
                  <a:srgbClr val="B8572E"/>
                </a:solidFill>
                <a:latin typeface="Georgia"/>
                <a:cs typeface="Georgia"/>
              </a:rPr>
              <a:t>5</a:t>
            </a:r>
          </a:p>
        </p:txBody>
      </p:sp>
      <p:sp>
        <p:nvSpPr>
          <p:cNvPr id="13" name="TextBox 12"/>
          <p:cNvSpPr txBox="1"/>
          <p:nvPr/>
        </p:nvSpPr>
        <p:spPr>
          <a:xfrm>
            <a:off x="7543800" y="5303520"/>
            <a:ext cx="1371600" cy="228600"/>
          </a:xfrm>
          <a:prstGeom prst="rect">
            <a:avLst/>
          </a:prstGeom>
          <a:noFill/>
        </p:spPr>
        <p:txBody>
          <a:bodyPr wrap="square" lIns="0" tIns="0" rIns="0" bIns="0" anchor="t">
            <a:noAutofit/>
          </a:bodyPr>
          <a:lstStyle/>
          <a:p>
            <a:pPr algn="l"/>
            <a:r>
              <a:rPr sz="850" b="0" i="0" spc="140">
                <a:solidFill>
                  <a:srgbClr val="7E7167"/>
                </a:solidFill>
                <a:latin typeface="Inter"/>
                <a:cs typeface="Inter"/>
              </a:rPr>
              <a:t>OSPITI</a:t>
            </a:r>
          </a:p>
        </p:txBody>
      </p:sp>
      <p:sp>
        <p:nvSpPr>
          <p:cNvPr id="14" name="TextBox 13"/>
          <p:cNvSpPr txBox="1"/>
          <p:nvPr/>
        </p:nvSpPr>
        <p:spPr>
          <a:xfrm>
            <a:off x="8933688" y="4736592"/>
            <a:ext cx="1371600" cy="548640"/>
          </a:xfrm>
          <a:prstGeom prst="rect">
            <a:avLst/>
          </a:prstGeom>
          <a:noFill/>
        </p:spPr>
        <p:txBody>
          <a:bodyPr wrap="square" lIns="0" tIns="0" rIns="0" bIns="0" anchor="t">
            <a:noAutofit/>
          </a:bodyPr>
          <a:lstStyle/>
          <a:p>
            <a:pPr algn="l"/>
            <a:r>
              <a:rPr sz="3200" b="0" i="0">
                <a:solidFill>
                  <a:srgbClr val="B8572E"/>
                </a:solidFill>
                <a:latin typeface="Georgia"/>
                <a:cs typeface="Georgia"/>
              </a:rPr>
              <a:t>40 m²</a:t>
            </a:r>
          </a:p>
        </p:txBody>
      </p:sp>
      <p:sp>
        <p:nvSpPr>
          <p:cNvPr id="15" name="TextBox 14"/>
          <p:cNvSpPr txBox="1"/>
          <p:nvPr/>
        </p:nvSpPr>
        <p:spPr>
          <a:xfrm>
            <a:off x="8933688" y="5303520"/>
            <a:ext cx="1371600" cy="228600"/>
          </a:xfrm>
          <a:prstGeom prst="rect">
            <a:avLst/>
          </a:prstGeom>
          <a:noFill/>
        </p:spPr>
        <p:txBody>
          <a:bodyPr wrap="square" lIns="0" tIns="0" rIns="0" bIns="0" anchor="t">
            <a:noAutofit/>
          </a:bodyPr>
          <a:lstStyle/>
          <a:p>
            <a:pPr algn="l"/>
            <a:r>
              <a:rPr sz="850" b="0" i="0" spc="140">
                <a:solidFill>
                  <a:srgbClr val="7E7167"/>
                </a:solidFill>
                <a:latin typeface="Inter"/>
                <a:cs typeface="Inter"/>
              </a:rPr>
              <a:t>SUPERFICIE</a:t>
            </a:r>
          </a:p>
        </p:txBody>
      </p:sp>
      <p:sp>
        <p:nvSpPr>
          <p:cNvPr id="16" name="TextBox 15"/>
          <p:cNvSpPr txBox="1"/>
          <p:nvPr/>
        </p:nvSpPr>
        <p:spPr>
          <a:xfrm>
            <a:off x="10323576" y="4736592"/>
            <a:ext cx="1371600" cy="548640"/>
          </a:xfrm>
          <a:prstGeom prst="rect">
            <a:avLst/>
          </a:prstGeom>
          <a:noFill/>
        </p:spPr>
        <p:txBody>
          <a:bodyPr wrap="square" lIns="0" tIns="0" rIns="0" bIns="0" anchor="t">
            <a:noAutofit/>
          </a:bodyPr>
          <a:lstStyle/>
          <a:p>
            <a:pPr algn="l"/>
            <a:r>
              <a:rPr sz="3200" b="0" i="0">
                <a:solidFill>
                  <a:srgbClr val="B8572E"/>
                </a:solidFill>
                <a:latin typeface="Georgia"/>
                <a:cs typeface="Georgia"/>
              </a:rPr>
              <a:t>€75</a:t>
            </a:r>
          </a:p>
        </p:txBody>
      </p:sp>
      <p:sp>
        <p:nvSpPr>
          <p:cNvPr id="17" name="TextBox 16"/>
          <p:cNvSpPr txBox="1"/>
          <p:nvPr/>
        </p:nvSpPr>
        <p:spPr>
          <a:xfrm>
            <a:off x="10323576" y="5303520"/>
            <a:ext cx="1371600" cy="228600"/>
          </a:xfrm>
          <a:prstGeom prst="rect">
            <a:avLst/>
          </a:prstGeom>
          <a:noFill/>
        </p:spPr>
        <p:txBody>
          <a:bodyPr wrap="square" lIns="0" tIns="0" rIns="0" bIns="0" anchor="t">
            <a:noAutofit/>
          </a:bodyPr>
          <a:lstStyle/>
          <a:p>
            <a:pPr algn="l"/>
            <a:r>
              <a:rPr sz="850" b="0" i="0" spc="140">
                <a:solidFill>
                  <a:srgbClr val="7E7167"/>
                </a:solidFill>
                <a:latin typeface="Inter"/>
                <a:cs typeface="Inter"/>
              </a:rPr>
              <a:t>DA / NOTTE</a:t>
            </a:r>
          </a:p>
        </p:txBody>
      </p:sp>
      <p:sp>
        <p:nvSpPr>
          <p:cNvPr id="18" name="TextBox 17"/>
          <p:cNvSpPr txBox="1"/>
          <p:nvPr/>
        </p:nvSpPr>
        <p:spPr>
          <a:xfrm>
            <a:off x="7543800" y="5806440"/>
            <a:ext cx="4206240" cy="274320"/>
          </a:xfrm>
          <a:prstGeom prst="rect">
            <a:avLst/>
          </a:prstGeom>
          <a:noFill/>
        </p:spPr>
        <p:txBody>
          <a:bodyPr wrap="square" lIns="0" tIns="0" rIns="0" bIns="0" anchor="t">
            <a:noAutofit/>
          </a:bodyPr>
          <a:lstStyle/>
          <a:p>
            <a:pPr algn="l"/>
            <a:r>
              <a:rPr sz="1050" b="0" i="0">
                <a:solidFill>
                  <a:srgbClr val="352D27">
                    <a:alpha val="75000"/>
                  </a:srgbClr>
                </a:solidFill>
                <a:latin typeface="Inter"/>
                <a:cs typeface="Inter"/>
              </a:rPr>
              <a:t>Doccia XL  ·  Angolo lettura e scrittoio  ·  Divano letto</a:t>
            </a:r>
          </a:p>
        </p:txBody>
      </p:sp>
      <p:sp>
        <p:nvSpPr>
          <p:cNvPr id="19" name="TextBox 18"/>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0" name="TextBox 19"/>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08</a:t>
            </a:r>
          </a:p>
        </p:txBody>
      </p:sp>
      <p:pic>
        <p:nvPicPr>
          <p:cNvPr id="22" name="Immagine 21">
            <a:extLst>
              <a:ext uri="{FF2B5EF4-FFF2-40B4-BE49-F238E27FC236}">
                <a16:creationId xmlns:a16="http://schemas.microsoft.com/office/drawing/2014/main" id="{0E02D136-98E9-6DD0-681A-93AF2F15A250}"/>
              </a:ext>
            </a:extLst>
          </p:cNvPr>
          <p:cNvPicPr>
            <a:picLocks noChangeAspect="1"/>
          </p:cNvPicPr>
          <p:nvPr/>
        </p:nvPicPr>
        <p:blipFill>
          <a:blip r:embed="rId8"/>
          <a:stretch>
            <a:fillRect/>
          </a:stretch>
        </p:blipFill>
        <p:spPr>
          <a:xfrm rot="315635">
            <a:off x="10140606" y="3014784"/>
            <a:ext cx="1139190" cy="1518920"/>
          </a:xfrm>
          <a:prstGeom prst="rect">
            <a:avLst/>
          </a:prstGeom>
        </p:spPr>
      </p:pic>
      <p:sp>
        <p:nvSpPr>
          <p:cNvPr id="24" name="Rectangle 22">
            <a:extLst>
              <a:ext uri="{FF2B5EF4-FFF2-40B4-BE49-F238E27FC236}">
                <a16:creationId xmlns:a16="http://schemas.microsoft.com/office/drawing/2014/main" id="{D2AA6F5E-5227-3A9E-8E40-A35DF9156EAB}"/>
              </a:ext>
            </a:extLst>
          </p:cNvPr>
          <p:cNvSpPr/>
          <p:nvPr/>
        </p:nvSpPr>
        <p:spPr>
          <a:xfrm rot="420000">
            <a:off x="10575686" y="2865146"/>
            <a:ext cx="502920" cy="182880"/>
          </a:xfrm>
          <a:prstGeom prst="rect">
            <a:avLst/>
          </a:prstGeom>
          <a:solidFill>
            <a:srgbClr val="E8DEC6">
              <a:alpha val="85000"/>
            </a:srgbClr>
          </a:solidFill>
          <a:ln>
            <a:noFill/>
          </a:ln>
        </p:spPr>
        <p:txBody>
          <a:bodyPr rtlCol="0" anchor="ctr"/>
          <a:lstStyle/>
          <a:p>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pic>
        <p:nvPicPr>
          <p:cNvPr id="3" name="Picture 2" descr="n_r1_01.jpg"/>
          <p:cNvPicPr>
            <a:picLocks noChangeAspect="1"/>
          </p:cNvPicPr>
          <p:nvPr/>
        </p:nvPicPr>
        <p:blipFill>
          <a:blip r:embed="rId4"/>
          <a:srcRect t="16285" b="13324"/>
          <a:stretch>
            <a:fillRect/>
          </a:stretch>
        </p:blipFill>
        <p:spPr>
          <a:xfrm>
            <a:off x="5019898" y="576611"/>
            <a:ext cx="3226170" cy="2194021"/>
          </a:xfrm>
          <a:prstGeom prst="rect">
            <a:avLst/>
          </a:prstGeom>
        </p:spPr>
      </p:pic>
      <p:pic>
        <p:nvPicPr>
          <p:cNvPr id="4" name="Picture 3" descr="n_r1_05.jpg"/>
          <p:cNvPicPr>
            <a:picLocks noChangeAspect="1"/>
          </p:cNvPicPr>
          <p:nvPr/>
        </p:nvPicPr>
        <p:blipFill>
          <a:blip r:embed="rId5"/>
          <a:srcRect t="20455" b="20455"/>
          <a:stretch>
            <a:fillRect/>
          </a:stretch>
        </p:blipFill>
        <p:spPr>
          <a:xfrm>
            <a:off x="5014126" y="2895435"/>
            <a:ext cx="3226170" cy="2377440"/>
          </a:xfrm>
          <a:prstGeom prst="rect">
            <a:avLst/>
          </a:prstGeom>
        </p:spPr>
      </p:pic>
      <p:sp>
        <p:nvSpPr>
          <p:cNvPr id="7" name="TextBox 6"/>
          <p:cNvSpPr txBox="1"/>
          <p:nvPr/>
        </p:nvSpPr>
        <p:spPr>
          <a:xfrm>
            <a:off x="822960" y="868680"/>
            <a:ext cx="4206240" cy="228600"/>
          </a:xfrm>
          <a:prstGeom prst="rect">
            <a:avLst/>
          </a:prstGeom>
          <a:noFill/>
        </p:spPr>
        <p:txBody>
          <a:bodyPr wrap="square" lIns="0" tIns="0" rIns="0" bIns="0" anchor="t">
            <a:noAutofit/>
          </a:bodyPr>
          <a:lstStyle/>
          <a:p>
            <a:pPr algn="l"/>
            <a:r>
              <a:rPr sz="1000" b="0" i="0" spc="260">
                <a:solidFill>
                  <a:srgbClr val="B8572E"/>
                </a:solidFill>
                <a:latin typeface="Inter"/>
                <a:cs typeface="Inter"/>
              </a:rPr>
              <a:t>CAMERA MATRIMONIALE DELUXE</a:t>
            </a:r>
          </a:p>
        </p:txBody>
      </p:sp>
      <p:sp>
        <p:nvSpPr>
          <p:cNvPr id="8" name="TextBox 7"/>
          <p:cNvSpPr txBox="1"/>
          <p:nvPr/>
        </p:nvSpPr>
        <p:spPr>
          <a:xfrm>
            <a:off x="777240" y="1115568"/>
            <a:ext cx="4480560" cy="822960"/>
          </a:xfrm>
          <a:prstGeom prst="rect">
            <a:avLst/>
          </a:prstGeom>
          <a:noFill/>
        </p:spPr>
        <p:txBody>
          <a:bodyPr wrap="square" lIns="0" tIns="0" rIns="0" bIns="0" anchor="t">
            <a:noAutofit/>
          </a:bodyPr>
          <a:lstStyle/>
          <a:p>
            <a:pPr algn="l"/>
            <a:r>
              <a:rPr sz="4600" b="0" i="0">
                <a:solidFill>
                  <a:srgbClr val="352D27"/>
                </a:solidFill>
                <a:latin typeface="Georgia"/>
                <a:cs typeface="Georgia"/>
              </a:rPr>
              <a:t>L'Ufficiale</a:t>
            </a:r>
          </a:p>
        </p:txBody>
      </p:sp>
      <p:sp>
        <p:nvSpPr>
          <p:cNvPr id="9" name="TextBox 8"/>
          <p:cNvSpPr txBox="1"/>
          <p:nvPr/>
        </p:nvSpPr>
        <p:spPr>
          <a:xfrm>
            <a:off x="822960" y="1938528"/>
            <a:ext cx="4206240" cy="320040"/>
          </a:xfrm>
          <a:prstGeom prst="rect">
            <a:avLst/>
          </a:prstGeom>
          <a:noFill/>
        </p:spPr>
        <p:txBody>
          <a:bodyPr wrap="square" lIns="0" tIns="0" rIns="0" bIns="0" anchor="t">
            <a:noAutofit/>
          </a:bodyPr>
          <a:lstStyle/>
          <a:p>
            <a:pPr algn="l"/>
            <a:r>
              <a:rPr sz="1500" b="0" i="1">
                <a:solidFill>
                  <a:srgbClr val="7E7167"/>
                </a:solidFill>
                <a:latin typeface="Georgia"/>
                <a:cs typeface="Georgia"/>
              </a:rPr>
              <a:t>Dedicata all'Ufficiale, il direttore della posta</a:t>
            </a:r>
          </a:p>
        </p:txBody>
      </p:sp>
      <p:sp>
        <p:nvSpPr>
          <p:cNvPr id="10" name="TextBox 9"/>
          <p:cNvSpPr txBox="1"/>
          <p:nvPr/>
        </p:nvSpPr>
        <p:spPr>
          <a:xfrm>
            <a:off x="822960" y="2468880"/>
            <a:ext cx="4160520" cy="2011680"/>
          </a:xfrm>
          <a:prstGeom prst="rect">
            <a:avLst/>
          </a:prstGeom>
          <a:noFill/>
        </p:spPr>
        <p:txBody>
          <a:bodyPr wrap="square" lIns="0" tIns="0" rIns="0" bIns="0" anchor="t">
            <a:noAutofit/>
          </a:bodyPr>
          <a:lstStyle/>
          <a:p>
            <a:pPr algn="l">
              <a:lnSpc>
                <a:spcPct val="142000"/>
              </a:lnSpc>
            </a:pPr>
            <a:r>
              <a:rPr sz="1250" b="0" i="0">
                <a:solidFill>
                  <a:srgbClr val="7E7167"/>
                </a:solidFill>
                <a:latin typeface="Inter"/>
                <a:cs typeface="Inter"/>
              </a:rPr>
              <a:t>25 mq sotto le voltine originali in cotto, con il calore del parquet. È il rifugio preferito dalle coppie: dal balcone, la piazza, la chiesa e l'arco di Okuda San Miguel, con le montagne sullo sfondo.</a:t>
            </a:r>
          </a:p>
        </p:txBody>
      </p:sp>
      <p:cxnSp>
        <p:nvCxnSpPr>
          <p:cNvPr id="11" name="Connector 10"/>
          <p:cNvCxnSpPr/>
          <p:nvPr/>
        </p:nvCxnSpPr>
        <p:spPr>
          <a:xfrm>
            <a:off x="822960" y="4617720"/>
            <a:ext cx="4114800" cy="0"/>
          </a:xfrm>
          <a:prstGeom prst="line">
            <a:avLst/>
          </a:prstGeom>
          <a:ln w="9525">
            <a:solidFill>
              <a:srgbClr val="E2DACF"/>
            </a:solidFill>
          </a:ln>
        </p:spPr>
      </p:cxnSp>
      <p:sp>
        <p:nvSpPr>
          <p:cNvPr id="12" name="TextBox 11"/>
          <p:cNvSpPr txBox="1"/>
          <p:nvPr/>
        </p:nvSpPr>
        <p:spPr>
          <a:xfrm>
            <a:off x="822960" y="4736592"/>
            <a:ext cx="1371600" cy="548640"/>
          </a:xfrm>
          <a:prstGeom prst="rect">
            <a:avLst/>
          </a:prstGeom>
          <a:noFill/>
        </p:spPr>
        <p:txBody>
          <a:bodyPr wrap="square" lIns="0" tIns="0" rIns="0" bIns="0" anchor="t">
            <a:noAutofit/>
          </a:bodyPr>
          <a:lstStyle/>
          <a:p>
            <a:pPr algn="l"/>
            <a:r>
              <a:rPr sz="3200" b="0" i="0">
                <a:solidFill>
                  <a:srgbClr val="B8572E"/>
                </a:solidFill>
                <a:latin typeface="Georgia"/>
                <a:cs typeface="Georgia"/>
              </a:rPr>
              <a:t>3</a:t>
            </a:r>
          </a:p>
        </p:txBody>
      </p:sp>
      <p:sp>
        <p:nvSpPr>
          <p:cNvPr id="13" name="TextBox 12"/>
          <p:cNvSpPr txBox="1"/>
          <p:nvPr/>
        </p:nvSpPr>
        <p:spPr>
          <a:xfrm>
            <a:off x="822960" y="5303520"/>
            <a:ext cx="1371600" cy="228600"/>
          </a:xfrm>
          <a:prstGeom prst="rect">
            <a:avLst/>
          </a:prstGeom>
          <a:noFill/>
        </p:spPr>
        <p:txBody>
          <a:bodyPr wrap="square" lIns="0" tIns="0" rIns="0" bIns="0" anchor="t">
            <a:noAutofit/>
          </a:bodyPr>
          <a:lstStyle/>
          <a:p>
            <a:pPr algn="l"/>
            <a:r>
              <a:rPr sz="850" b="0" i="0" spc="140">
                <a:solidFill>
                  <a:srgbClr val="7E7167"/>
                </a:solidFill>
                <a:latin typeface="Inter"/>
                <a:cs typeface="Inter"/>
              </a:rPr>
              <a:t>OSPITI</a:t>
            </a:r>
          </a:p>
        </p:txBody>
      </p:sp>
      <p:sp>
        <p:nvSpPr>
          <p:cNvPr id="14" name="TextBox 13"/>
          <p:cNvSpPr txBox="1"/>
          <p:nvPr/>
        </p:nvSpPr>
        <p:spPr>
          <a:xfrm>
            <a:off x="2212848" y="4736592"/>
            <a:ext cx="1371600" cy="548640"/>
          </a:xfrm>
          <a:prstGeom prst="rect">
            <a:avLst/>
          </a:prstGeom>
          <a:noFill/>
        </p:spPr>
        <p:txBody>
          <a:bodyPr wrap="square" lIns="0" tIns="0" rIns="0" bIns="0" anchor="t">
            <a:noAutofit/>
          </a:bodyPr>
          <a:lstStyle/>
          <a:p>
            <a:pPr algn="l"/>
            <a:r>
              <a:rPr sz="3200" b="0" i="0">
                <a:solidFill>
                  <a:srgbClr val="B8572E"/>
                </a:solidFill>
                <a:latin typeface="Georgia"/>
                <a:cs typeface="Georgia"/>
              </a:rPr>
              <a:t>25 m²</a:t>
            </a:r>
          </a:p>
        </p:txBody>
      </p:sp>
      <p:sp>
        <p:nvSpPr>
          <p:cNvPr id="15" name="TextBox 14"/>
          <p:cNvSpPr txBox="1"/>
          <p:nvPr/>
        </p:nvSpPr>
        <p:spPr>
          <a:xfrm>
            <a:off x="2212848" y="5303520"/>
            <a:ext cx="1371600" cy="228600"/>
          </a:xfrm>
          <a:prstGeom prst="rect">
            <a:avLst/>
          </a:prstGeom>
          <a:noFill/>
        </p:spPr>
        <p:txBody>
          <a:bodyPr wrap="square" lIns="0" tIns="0" rIns="0" bIns="0" anchor="t">
            <a:noAutofit/>
          </a:bodyPr>
          <a:lstStyle/>
          <a:p>
            <a:pPr algn="l"/>
            <a:r>
              <a:rPr sz="850" b="0" i="0" spc="140">
                <a:solidFill>
                  <a:srgbClr val="7E7167"/>
                </a:solidFill>
                <a:latin typeface="Inter"/>
                <a:cs typeface="Inter"/>
              </a:rPr>
              <a:t>SUPERFICIE</a:t>
            </a:r>
          </a:p>
        </p:txBody>
      </p:sp>
      <p:sp>
        <p:nvSpPr>
          <p:cNvPr id="16" name="TextBox 15"/>
          <p:cNvSpPr txBox="1"/>
          <p:nvPr/>
        </p:nvSpPr>
        <p:spPr>
          <a:xfrm>
            <a:off x="3602736" y="4736592"/>
            <a:ext cx="1371600" cy="548640"/>
          </a:xfrm>
          <a:prstGeom prst="rect">
            <a:avLst/>
          </a:prstGeom>
          <a:noFill/>
        </p:spPr>
        <p:txBody>
          <a:bodyPr wrap="square" lIns="0" tIns="0" rIns="0" bIns="0" anchor="t">
            <a:noAutofit/>
          </a:bodyPr>
          <a:lstStyle/>
          <a:p>
            <a:pPr algn="l"/>
            <a:r>
              <a:rPr sz="3200" b="0" i="0">
                <a:solidFill>
                  <a:srgbClr val="B8572E"/>
                </a:solidFill>
                <a:latin typeface="Georgia"/>
                <a:cs typeface="Georgia"/>
              </a:rPr>
              <a:t>€70</a:t>
            </a:r>
          </a:p>
        </p:txBody>
      </p:sp>
      <p:sp>
        <p:nvSpPr>
          <p:cNvPr id="17" name="TextBox 16"/>
          <p:cNvSpPr txBox="1"/>
          <p:nvPr/>
        </p:nvSpPr>
        <p:spPr>
          <a:xfrm>
            <a:off x="3602736" y="5303520"/>
            <a:ext cx="1371600" cy="228600"/>
          </a:xfrm>
          <a:prstGeom prst="rect">
            <a:avLst/>
          </a:prstGeom>
          <a:noFill/>
        </p:spPr>
        <p:txBody>
          <a:bodyPr wrap="square" lIns="0" tIns="0" rIns="0" bIns="0" anchor="t">
            <a:noAutofit/>
          </a:bodyPr>
          <a:lstStyle/>
          <a:p>
            <a:pPr algn="l"/>
            <a:r>
              <a:rPr sz="850" b="0" i="0" spc="140">
                <a:solidFill>
                  <a:srgbClr val="7E7167"/>
                </a:solidFill>
                <a:latin typeface="Inter"/>
                <a:cs typeface="Inter"/>
              </a:rPr>
              <a:t>DA / NOTTE</a:t>
            </a:r>
          </a:p>
        </p:txBody>
      </p:sp>
      <p:sp>
        <p:nvSpPr>
          <p:cNvPr id="18" name="TextBox 17"/>
          <p:cNvSpPr txBox="1"/>
          <p:nvPr/>
        </p:nvSpPr>
        <p:spPr>
          <a:xfrm>
            <a:off x="822960" y="5806440"/>
            <a:ext cx="4206240" cy="274320"/>
          </a:xfrm>
          <a:prstGeom prst="rect">
            <a:avLst/>
          </a:prstGeom>
          <a:noFill/>
        </p:spPr>
        <p:txBody>
          <a:bodyPr wrap="square" lIns="0" tIns="0" rIns="0" bIns="0" anchor="t">
            <a:noAutofit/>
          </a:bodyPr>
          <a:lstStyle/>
          <a:p>
            <a:pPr algn="l"/>
            <a:r>
              <a:rPr sz="1050" b="0" i="0">
                <a:solidFill>
                  <a:srgbClr val="352D27">
                    <a:alpha val="75000"/>
                  </a:srgbClr>
                </a:solidFill>
                <a:latin typeface="Inter"/>
                <a:cs typeface="Inter"/>
              </a:rPr>
              <a:t>Balcone sulla piazza  ·  Bagno con doccia XL  ·  Scrittoio</a:t>
            </a:r>
          </a:p>
        </p:txBody>
      </p:sp>
      <p:sp>
        <p:nvSpPr>
          <p:cNvPr id="19" name="TextBox 18"/>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0" name="TextBox 19"/>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09</a:t>
            </a:r>
          </a:p>
        </p:txBody>
      </p:sp>
      <p:pic>
        <p:nvPicPr>
          <p:cNvPr id="22" name="Immagine 21">
            <a:extLst>
              <a:ext uri="{FF2B5EF4-FFF2-40B4-BE49-F238E27FC236}">
                <a16:creationId xmlns:a16="http://schemas.microsoft.com/office/drawing/2014/main" id="{C3275C2E-8DDA-670E-F831-460E847D5435}"/>
              </a:ext>
            </a:extLst>
          </p:cNvPr>
          <p:cNvPicPr>
            <a:picLocks noChangeAspect="1"/>
          </p:cNvPicPr>
          <p:nvPr/>
        </p:nvPicPr>
        <p:blipFill>
          <a:blip r:embed="rId6"/>
          <a:stretch>
            <a:fillRect/>
          </a:stretch>
        </p:blipFill>
        <p:spPr>
          <a:xfrm>
            <a:off x="8355190" y="581184"/>
            <a:ext cx="3528035" cy="4704048"/>
          </a:xfrm>
          <a:prstGeom prst="rect">
            <a:avLst/>
          </a:prstGeom>
        </p:spPr>
      </p:pic>
      <p:pic>
        <p:nvPicPr>
          <p:cNvPr id="6" name="Picture 5" descr="stamp-70.png"/>
          <p:cNvPicPr>
            <a:picLocks noChangeAspect="1"/>
          </p:cNvPicPr>
          <p:nvPr/>
        </p:nvPicPr>
        <p:blipFill>
          <a:blip r:embed="rId7"/>
          <a:stretch>
            <a:fillRect/>
          </a:stretch>
        </p:blipFill>
        <p:spPr>
          <a:xfrm rot="20880000">
            <a:off x="10561320" y="256032"/>
            <a:ext cx="1234440" cy="1234440"/>
          </a:xfrm>
          <a:prstGeom prst="rect">
            <a:avLst/>
          </a:prstGeom>
          <a:effectLst>
            <a:outerShdw blurRad="101600" dist="38100" dir="5400000" algn="t" rotWithShape="0">
              <a:srgbClr val="000000">
                <a:alpha val="45000"/>
              </a:srgbClr>
            </a:outerShdw>
          </a:effectLst>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_r2_03.jpg"/>
          <p:cNvPicPr>
            <a:picLocks noChangeAspect="1"/>
          </p:cNvPicPr>
          <p:nvPr/>
        </p:nvPicPr>
        <p:blipFill>
          <a:blip r:embed="rId3"/>
          <a:srcRect l="20792" r="12743"/>
          <a:stretch>
            <a:fillRect/>
          </a:stretch>
        </p:blipFill>
        <p:spPr>
          <a:xfrm>
            <a:off x="0" y="0"/>
            <a:ext cx="6077559" cy="6858000"/>
          </a:xfrm>
          <a:prstGeom prst="rect">
            <a:avLst/>
          </a:prstGeom>
        </p:spPr>
      </p:pic>
      <p:pic>
        <p:nvPicPr>
          <p:cNvPr id="3" name="Picture 2" descr="n_r3_00.jpg"/>
          <p:cNvPicPr>
            <a:picLocks noChangeAspect="1"/>
          </p:cNvPicPr>
          <p:nvPr/>
        </p:nvPicPr>
        <p:blipFill>
          <a:blip r:embed="rId4"/>
          <a:srcRect t="9529" b="5840"/>
          <a:stretch>
            <a:fillRect/>
          </a:stretch>
        </p:blipFill>
        <p:spPr>
          <a:xfrm>
            <a:off x="6114135" y="0"/>
            <a:ext cx="6077559" cy="6858000"/>
          </a:xfrm>
          <a:prstGeom prst="rect">
            <a:avLst/>
          </a:prstGeom>
        </p:spPr>
      </p:pic>
      <p:sp>
        <p:nvSpPr>
          <p:cNvPr id="4" name="Rectangle 3"/>
          <p:cNvSpPr/>
          <p:nvPr/>
        </p:nvSpPr>
        <p:spPr>
          <a:xfrm>
            <a:off x="0" y="0"/>
            <a:ext cx="12191695" cy="6858000"/>
          </a:xfrm>
          <a:prstGeom prst="rect">
            <a:avLst/>
          </a:prstGeom>
          <a:gradFill rotWithShape="1">
            <a:gsLst>
              <a:gs pos="35000">
                <a:srgbClr val="352D27">
                  <a:alpha val="0"/>
                </a:srgbClr>
              </a:gs>
              <a:gs pos="100000">
                <a:srgbClr val="352D27">
                  <a:alpha val="88000"/>
                </a:srgbClr>
              </a:gs>
            </a:gsLst>
            <a:lin ang="5400000" scaled="0"/>
          </a:gradFill>
          <a:ln>
            <a:noFill/>
          </a:ln>
        </p:spPr>
        <p:txBody>
          <a:bodyPr rtlCol="0" anchor="ctr"/>
          <a:lstStyle/>
          <a:p>
            <a:endParaRPr/>
          </a:p>
        </p:txBody>
      </p:sp>
      <p:sp>
        <p:nvSpPr>
          <p:cNvPr id="5" name="Rectangle 4"/>
          <p:cNvSpPr/>
          <p:nvPr/>
        </p:nvSpPr>
        <p:spPr>
          <a:xfrm>
            <a:off x="0" y="0"/>
            <a:ext cx="12191695" cy="6858000"/>
          </a:xfrm>
          <a:prstGeom prst="rect">
            <a:avLst/>
          </a:prstGeom>
          <a:gradFill rotWithShape="1">
            <a:gsLst>
              <a:gs pos="0">
                <a:srgbClr val="352D27">
                  <a:alpha val="55000"/>
                </a:srgbClr>
              </a:gs>
              <a:gs pos="22000">
                <a:srgbClr val="352D27">
                  <a:alpha val="0"/>
                </a:srgbClr>
              </a:gs>
            </a:gsLst>
            <a:lin ang="5400000" scaled="0"/>
          </a:gradFill>
          <a:ln>
            <a:noFill/>
          </a:ln>
        </p:spPr>
        <p:txBody>
          <a:bodyPr rtlCol="0" anchor="ctr"/>
          <a:lstStyle/>
          <a:p>
            <a:endParaRPr dirty="0"/>
          </a:p>
        </p:txBody>
      </p:sp>
      <p:sp>
        <p:nvSpPr>
          <p:cNvPr id="6" name="TextBox 5"/>
          <p:cNvSpPr txBox="1"/>
          <p:nvPr/>
        </p:nvSpPr>
        <p:spPr>
          <a:xfrm>
            <a:off x="0" y="457200"/>
            <a:ext cx="12191695" cy="228600"/>
          </a:xfrm>
          <a:prstGeom prst="rect">
            <a:avLst/>
          </a:prstGeom>
          <a:noFill/>
        </p:spPr>
        <p:txBody>
          <a:bodyPr wrap="square" lIns="0" tIns="0" rIns="0" bIns="0" anchor="t">
            <a:noAutofit/>
          </a:bodyPr>
          <a:lstStyle/>
          <a:p>
            <a:pPr algn="ctr"/>
            <a:r>
              <a:rPr sz="1000" b="0" i="0" spc="260" dirty="0">
                <a:solidFill>
                  <a:srgbClr val="FAF8F5"/>
                </a:solidFill>
                <a:latin typeface="Inter"/>
                <a:cs typeface="Inter"/>
              </a:rPr>
              <a:t>SPAZI CONDIVISI</a:t>
            </a:r>
          </a:p>
        </p:txBody>
      </p:sp>
      <p:sp>
        <p:nvSpPr>
          <p:cNvPr id="7" name="TextBox 6"/>
          <p:cNvSpPr txBox="1"/>
          <p:nvPr/>
        </p:nvSpPr>
        <p:spPr>
          <a:xfrm>
            <a:off x="685800" y="4315968"/>
            <a:ext cx="4572000" cy="228600"/>
          </a:xfrm>
          <a:prstGeom prst="rect">
            <a:avLst/>
          </a:prstGeom>
          <a:noFill/>
        </p:spPr>
        <p:txBody>
          <a:bodyPr wrap="square" lIns="0" tIns="0" rIns="0" bIns="0" anchor="t">
            <a:noAutofit/>
          </a:bodyPr>
          <a:lstStyle/>
          <a:p>
            <a:pPr algn="l"/>
            <a:r>
              <a:rPr sz="1000" b="0" i="0" spc="260">
                <a:solidFill>
                  <a:srgbClr val="CF7C59"/>
                </a:solidFill>
                <a:latin typeface="Inter"/>
                <a:cs typeface="Inter"/>
              </a:rPr>
              <a:t>AMBIENTE EVENTI</a:t>
            </a:r>
          </a:p>
        </p:txBody>
      </p:sp>
      <p:sp>
        <p:nvSpPr>
          <p:cNvPr id="8" name="TextBox 7"/>
          <p:cNvSpPr txBox="1"/>
          <p:nvPr/>
        </p:nvSpPr>
        <p:spPr>
          <a:xfrm>
            <a:off x="658368" y="4572000"/>
            <a:ext cx="5029200" cy="685800"/>
          </a:xfrm>
          <a:prstGeom prst="rect">
            <a:avLst/>
          </a:prstGeom>
          <a:noFill/>
        </p:spPr>
        <p:txBody>
          <a:bodyPr wrap="square" lIns="0" tIns="0" rIns="0" bIns="0" anchor="t">
            <a:noAutofit/>
          </a:bodyPr>
          <a:lstStyle/>
          <a:p>
            <a:pPr algn="l"/>
            <a:r>
              <a:rPr sz="3800" b="0" i="0">
                <a:solidFill>
                  <a:srgbClr val="FAF8F5"/>
                </a:solidFill>
                <a:latin typeface="Georgia"/>
                <a:cs typeface="Georgia"/>
              </a:rPr>
              <a:t>Il Postino</a:t>
            </a:r>
          </a:p>
        </p:txBody>
      </p:sp>
      <p:sp>
        <p:nvSpPr>
          <p:cNvPr id="9" name="TextBox 8"/>
          <p:cNvSpPr txBox="1"/>
          <p:nvPr/>
        </p:nvSpPr>
        <p:spPr>
          <a:xfrm>
            <a:off x="685800" y="5285232"/>
            <a:ext cx="4754880" cy="914400"/>
          </a:xfrm>
          <a:prstGeom prst="rect">
            <a:avLst/>
          </a:prstGeom>
          <a:noFill/>
        </p:spPr>
        <p:txBody>
          <a:bodyPr wrap="square" lIns="0" tIns="0" rIns="0" bIns="0" anchor="t">
            <a:noAutofit/>
          </a:bodyPr>
          <a:lstStyle/>
          <a:p>
            <a:pPr algn="l">
              <a:lnSpc>
                <a:spcPct val="140000"/>
              </a:lnSpc>
            </a:pPr>
            <a:r>
              <a:rPr sz="1300" b="0" i="0">
                <a:solidFill>
                  <a:srgbClr val="FAF8F5">
                    <a:alpha val="82000"/>
                  </a:srgbClr>
                </a:solidFill>
                <a:latin typeface="Inter"/>
                <a:cs typeface="Inter"/>
              </a:rPr>
              <a:t>La borsa della corrispondenza e il cappello con visiera salutano chi entra. È lo spazio di eventi, degustazioni e dei Racconti della Posta.</a:t>
            </a:r>
          </a:p>
        </p:txBody>
      </p:sp>
      <p:sp>
        <p:nvSpPr>
          <p:cNvPr id="10" name="TextBox 9"/>
          <p:cNvSpPr txBox="1"/>
          <p:nvPr/>
        </p:nvSpPr>
        <p:spPr>
          <a:xfrm>
            <a:off x="6781647" y="4315968"/>
            <a:ext cx="4572000" cy="228600"/>
          </a:xfrm>
          <a:prstGeom prst="rect">
            <a:avLst/>
          </a:prstGeom>
          <a:noFill/>
        </p:spPr>
        <p:txBody>
          <a:bodyPr wrap="square" lIns="0" tIns="0" rIns="0" bIns="0" anchor="t">
            <a:noAutofit/>
          </a:bodyPr>
          <a:lstStyle/>
          <a:p>
            <a:pPr algn="l"/>
            <a:r>
              <a:rPr sz="1000" b="0" i="0" spc="260">
                <a:solidFill>
                  <a:srgbClr val="CF7C59"/>
                </a:solidFill>
                <a:latin typeface="Inter"/>
                <a:cs typeface="Inter"/>
              </a:rPr>
              <a:t>CUCINA E CAMINO</a:t>
            </a:r>
          </a:p>
        </p:txBody>
      </p:sp>
      <p:sp>
        <p:nvSpPr>
          <p:cNvPr id="11" name="TextBox 10"/>
          <p:cNvSpPr txBox="1"/>
          <p:nvPr/>
        </p:nvSpPr>
        <p:spPr>
          <a:xfrm>
            <a:off x="6754215" y="4572000"/>
            <a:ext cx="5029200" cy="685800"/>
          </a:xfrm>
          <a:prstGeom prst="rect">
            <a:avLst/>
          </a:prstGeom>
          <a:noFill/>
        </p:spPr>
        <p:txBody>
          <a:bodyPr wrap="square" lIns="0" tIns="0" rIns="0" bIns="0" anchor="t">
            <a:noAutofit/>
          </a:bodyPr>
          <a:lstStyle/>
          <a:p>
            <a:pPr algn="l"/>
            <a:r>
              <a:rPr sz="3800" b="0" i="0">
                <a:solidFill>
                  <a:srgbClr val="FAF8F5"/>
                </a:solidFill>
                <a:latin typeface="Georgia"/>
                <a:cs typeface="Georgia"/>
              </a:rPr>
              <a:t>Zona comune</a:t>
            </a:r>
          </a:p>
        </p:txBody>
      </p:sp>
      <p:sp>
        <p:nvSpPr>
          <p:cNvPr id="12" name="TextBox 11"/>
          <p:cNvSpPr txBox="1"/>
          <p:nvPr/>
        </p:nvSpPr>
        <p:spPr>
          <a:xfrm>
            <a:off x="6781647" y="5285232"/>
            <a:ext cx="4754880" cy="914400"/>
          </a:xfrm>
          <a:prstGeom prst="rect">
            <a:avLst/>
          </a:prstGeom>
          <a:noFill/>
        </p:spPr>
        <p:txBody>
          <a:bodyPr wrap="square" lIns="0" tIns="0" rIns="0" bIns="0" anchor="t">
            <a:noAutofit/>
          </a:bodyPr>
          <a:lstStyle/>
          <a:p>
            <a:pPr algn="l">
              <a:lnSpc>
                <a:spcPct val="140000"/>
              </a:lnSpc>
            </a:pPr>
            <a:r>
              <a:rPr sz="1300" b="0" i="0">
                <a:solidFill>
                  <a:srgbClr val="FAF8F5">
                    <a:alpha val="82000"/>
                  </a:srgbClr>
                </a:solidFill>
                <a:latin typeface="Inter"/>
                <a:cs typeface="Inter"/>
              </a:rPr>
              <a:t>Qui il tempo rallenta: il camino acceso d'inverno, il profumo del caffè al mattino, le chiacchiere tra ospiti.</a:t>
            </a:r>
          </a:p>
        </p:txBody>
      </p:sp>
      <p:sp>
        <p:nvSpPr>
          <p:cNvPr id="13" name="TextBox 12"/>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FAF8F5">
                    <a:alpha val="75000"/>
                  </a:srgbClr>
                </a:solidFill>
                <a:latin typeface="Georgia"/>
                <a:cs typeface="Georgia"/>
              </a:rPr>
              <a:t>postAielli</a:t>
            </a:r>
          </a:p>
        </p:txBody>
      </p:sp>
      <p:sp>
        <p:nvSpPr>
          <p:cNvPr id="14" name="TextBox 13"/>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FAF8F5">
                    <a:alpha val="75000"/>
                  </a:srgbClr>
                </a:solidFill>
                <a:latin typeface="Inter"/>
                <a:cs typeface="Inter"/>
              </a:rPr>
              <a:t>N° 10</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12150-32E5-2362-476C-EF85C0B4D031}"/>
            </a:ext>
          </a:extLst>
        </p:cNvPr>
        <p:cNvGrpSpPr/>
        <p:nvPr/>
      </p:nvGrpSpPr>
      <p:grpSpPr>
        <a:xfrm>
          <a:off x="0" y="0"/>
          <a:ext cx="0" cy="0"/>
          <a:chOff x="0" y="0"/>
          <a:chExt cx="0" cy="0"/>
        </a:xfrm>
      </p:grpSpPr>
      <p:pic>
        <p:nvPicPr>
          <p:cNvPr id="2" name="Picture 1" descr="paper.jpg">
            <a:extLst>
              <a:ext uri="{FF2B5EF4-FFF2-40B4-BE49-F238E27FC236}">
                <a16:creationId xmlns:a16="http://schemas.microsoft.com/office/drawing/2014/main" id="{C7C66B2C-13A9-C24E-A280-14EFE0D1A990}"/>
              </a:ext>
            </a:extLst>
          </p:cNvPr>
          <p:cNvPicPr>
            <a:picLocks noChangeAspect="1"/>
          </p:cNvPicPr>
          <p:nvPr/>
        </p:nvPicPr>
        <p:blipFill>
          <a:blip r:embed="rId3"/>
          <a:stretch>
            <a:fillRect/>
          </a:stretch>
        </p:blipFill>
        <p:spPr>
          <a:xfrm>
            <a:off x="-265934" y="29901"/>
            <a:ext cx="12191695" cy="6858000"/>
          </a:xfrm>
          <a:prstGeom prst="rect">
            <a:avLst/>
          </a:prstGeom>
        </p:spPr>
      </p:pic>
      <p:sp>
        <p:nvSpPr>
          <p:cNvPr id="4" name="TextBox 3">
            <a:extLst>
              <a:ext uri="{FF2B5EF4-FFF2-40B4-BE49-F238E27FC236}">
                <a16:creationId xmlns:a16="http://schemas.microsoft.com/office/drawing/2014/main" id="{12789F6F-1779-79EA-A1FE-AE10172C42D3}"/>
              </a:ext>
            </a:extLst>
          </p:cNvPr>
          <p:cNvSpPr txBox="1"/>
          <p:nvPr/>
        </p:nvSpPr>
        <p:spPr>
          <a:xfrm>
            <a:off x="777240" y="621294"/>
            <a:ext cx="4444836" cy="1795437"/>
          </a:xfrm>
          <a:prstGeom prst="rect">
            <a:avLst/>
          </a:prstGeom>
          <a:noFill/>
        </p:spPr>
        <p:txBody>
          <a:bodyPr wrap="square" lIns="0" tIns="0" rIns="0" bIns="0" anchor="t">
            <a:noAutofit/>
          </a:bodyPr>
          <a:lstStyle/>
          <a:p>
            <a:pPr algn="l">
              <a:lnSpc>
                <a:spcPct val="95000"/>
              </a:lnSpc>
            </a:pPr>
            <a:r>
              <a:rPr lang="it-IT" sz="3800" b="0" i="0" dirty="0">
                <a:solidFill>
                  <a:srgbClr val="352D27"/>
                </a:solidFill>
                <a:latin typeface="Georgia"/>
                <a:cs typeface="Georgia"/>
              </a:rPr>
              <a:t>Apparecchiature, documenti, ricordi della vecchia Posta </a:t>
            </a:r>
            <a:endParaRPr sz="3800" b="0" i="1" dirty="0">
              <a:solidFill>
                <a:srgbClr val="352D27"/>
              </a:solidFill>
              <a:latin typeface="Georgia"/>
              <a:cs typeface="Georgia"/>
            </a:endParaRPr>
          </a:p>
        </p:txBody>
      </p:sp>
      <p:sp>
        <p:nvSpPr>
          <p:cNvPr id="7" name="TextBox 6">
            <a:extLst>
              <a:ext uri="{FF2B5EF4-FFF2-40B4-BE49-F238E27FC236}">
                <a16:creationId xmlns:a16="http://schemas.microsoft.com/office/drawing/2014/main" id="{B75E4520-4A83-B3AC-0CA9-AD9CE7451F49}"/>
              </a:ext>
            </a:extLst>
          </p:cNvPr>
          <p:cNvSpPr txBox="1"/>
          <p:nvPr/>
        </p:nvSpPr>
        <p:spPr>
          <a:xfrm>
            <a:off x="6350141" y="5051331"/>
            <a:ext cx="1626109" cy="274320"/>
          </a:xfrm>
          <a:prstGeom prst="rect">
            <a:avLst/>
          </a:prstGeom>
          <a:noFill/>
        </p:spPr>
        <p:txBody>
          <a:bodyPr wrap="square" lIns="0" tIns="0" rIns="0" bIns="0" anchor="t">
            <a:noAutofit/>
          </a:bodyPr>
          <a:lstStyle/>
          <a:p>
            <a:pPr algn="l"/>
            <a:r>
              <a:rPr lang="it-IT" sz="1500" b="0" i="0" dirty="0">
                <a:solidFill>
                  <a:srgbClr val="352D27"/>
                </a:solidFill>
                <a:latin typeface="Inter"/>
                <a:cs typeface="Inter"/>
              </a:rPr>
              <a:t>Telegrafo Morse</a:t>
            </a:r>
            <a:endParaRPr sz="1500" b="0" i="0" dirty="0">
              <a:solidFill>
                <a:srgbClr val="352D27"/>
              </a:solidFill>
              <a:latin typeface="Inter"/>
              <a:cs typeface="Inter"/>
            </a:endParaRPr>
          </a:p>
        </p:txBody>
      </p:sp>
      <p:sp>
        <p:nvSpPr>
          <p:cNvPr id="15" name="Rectangle 14">
            <a:extLst>
              <a:ext uri="{FF2B5EF4-FFF2-40B4-BE49-F238E27FC236}">
                <a16:creationId xmlns:a16="http://schemas.microsoft.com/office/drawing/2014/main" id="{E3E6497B-F675-DCC8-EF4D-FAC9224BA38B}"/>
              </a:ext>
            </a:extLst>
          </p:cNvPr>
          <p:cNvSpPr/>
          <p:nvPr/>
        </p:nvSpPr>
        <p:spPr>
          <a:xfrm rot="60000">
            <a:off x="5760720" y="429768"/>
            <a:ext cx="502920" cy="182880"/>
          </a:xfrm>
          <a:prstGeom prst="rect">
            <a:avLst/>
          </a:prstGeom>
          <a:solidFill>
            <a:srgbClr val="E8DEC6">
              <a:alpha val="85000"/>
            </a:srgbClr>
          </a:solidFill>
          <a:ln>
            <a:noFill/>
          </a:ln>
        </p:spPr>
        <p:txBody>
          <a:bodyPr rtlCol="0" anchor="ctr"/>
          <a:lstStyle/>
          <a:p>
            <a:endParaRPr/>
          </a:p>
        </p:txBody>
      </p:sp>
      <p:sp>
        <p:nvSpPr>
          <p:cNvPr id="17" name="Rectangle 16">
            <a:extLst>
              <a:ext uri="{FF2B5EF4-FFF2-40B4-BE49-F238E27FC236}">
                <a16:creationId xmlns:a16="http://schemas.microsoft.com/office/drawing/2014/main" id="{9FE2479F-61C9-039D-9E4E-296EEE860D0D}"/>
              </a:ext>
            </a:extLst>
          </p:cNvPr>
          <p:cNvSpPr/>
          <p:nvPr/>
        </p:nvSpPr>
        <p:spPr>
          <a:xfrm rot="21420000">
            <a:off x="7382623" y="630059"/>
            <a:ext cx="502920" cy="182880"/>
          </a:xfrm>
          <a:prstGeom prst="rect">
            <a:avLst/>
          </a:prstGeom>
          <a:solidFill>
            <a:srgbClr val="E8DEC6">
              <a:alpha val="85000"/>
            </a:srgbClr>
          </a:solidFill>
          <a:ln>
            <a:noFill/>
          </a:ln>
        </p:spPr>
        <p:txBody>
          <a:bodyPr rtlCol="0" anchor="ctr"/>
          <a:lstStyle/>
          <a:p>
            <a:endParaRPr/>
          </a:p>
        </p:txBody>
      </p:sp>
      <p:sp>
        <p:nvSpPr>
          <p:cNvPr id="19" name="Rectangle 18">
            <a:extLst>
              <a:ext uri="{FF2B5EF4-FFF2-40B4-BE49-F238E27FC236}">
                <a16:creationId xmlns:a16="http://schemas.microsoft.com/office/drawing/2014/main" id="{EFC67190-855F-D096-5116-F3EB4757AC88}"/>
              </a:ext>
            </a:extLst>
          </p:cNvPr>
          <p:cNvSpPr/>
          <p:nvPr/>
        </p:nvSpPr>
        <p:spPr>
          <a:xfrm rot="180000">
            <a:off x="9052560" y="384048"/>
            <a:ext cx="502920" cy="182880"/>
          </a:xfrm>
          <a:prstGeom prst="rect">
            <a:avLst/>
          </a:prstGeom>
          <a:solidFill>
            <a:srgbClr val="E8DEC6">
              <a:alpha val="85000"/>
            </a:srgbClr>
          </a:solidFill>
          <a:ln>
            <a:noFill/>
          </a:ln>
        </p:spPr>
        <p:txBody>
          <a:bodyPr rtlCol="0" anchor="ctr"/>
          <a:lstStyle/>
          <a:p>
            <a:endParaRPr/>
          </a:p>
        </p:txBody>
      </p:sp>
      <p:sp>
        <p:nvSpPr>
          <p:cNvPr id="21" name="Rectangle 20">
            <a:extLst>
              <a:ext uri="{FF2B5EF4-FFF2-40B4-BE49-F238E27FC236}">
                <a16:creationId xmlns:a16="http://schemas.microsoft.com/office/drawing/2014/main" id="{0728A0DD-4115-C852-B5DC-876A59B9EF93}"/>
              </a:ext>
            </a:extLst>
          </p:cNvPr>
          <p:cNvSpPr/>
          <p:nvPr/>
        </p:nvSpPr>
        <p:spPr>
          <a:xfrm rot="21540000">
            <a:off x="10698480" y="566928"/>
            <a:ext cx="502920" cy="182880"/>
          </a:xfrm>
          <a:prstGeom prst="rect">
            <a:avLst/>
          </a:prstGeom>
          <a:solidFill>
            <a:srgbClr val="E8DEC6">
              <a:alpha val="85000"/>
            </a:srgbClr>
          </a:solidFill>
          <a:ln>
            <a:noFill/>
          </a:ln>
        </p:spPr>
        <p:txBody>
          <a:bodyPr rtlCol="0" anchor="ctr"/>
          <a:lstStyle/>
          <a:p>
            <a:endParaRPr/>
          </a:p>
        </p:txBody>
      </p:sp>
      <p:sp>
        <p:nvSpPr>
          <p:cNvPr id="25" name="Rectangle 24">
            <a:extLst>
              <a:ext uri="{FF2B5EF4-FFF2-40B4-BE49-F238E27FC236}">
                <a16:creationId xmlns:a16="http://schemas.microsoft.com/office/drawing/2014/main" id="{584DE942-D129-A147-4263-B0AEF9A4D3F4}"/>
              </a:ext>
            </a:extLst>
          </p:cNvPr>
          <p:cNvSpPr/>
          <p:nvPr/>
        </p:nvSpPr>
        <p:spPr>
          <a:xfrm rot="20940000">
            <a:off x="8316099" y="3750029"/>
            <a:ext cx="502920" cy="182880"/>
          </a:xfrm>
          <a:prstGeom prst="rect">
            <a:avLst/>
          </a:prstGeom>
          <a:solidFill>
            <a:srgbClr val="E8DEC6">
              <a:alpha val="85000"/>
            </a:srgbClr>
          </a:solidFill>
          <a:ln>
            <a:noFill/>
          </a:ln>
        </p:spPr>
        <p:txBody>
          <a:bodyPr rtlCol="0" anchor="ctr"/>
          <a:lstStyle/>
          <a:p>
            <a:endParaRPr/>
          </a:p>
        </p:txBody>
      </p:sp>
      <p:sp>
        <p:nvSpPr>
          <p:cNvPr id="27" name="Rectangle 26">
            <a:extLst>
              <a:ext uri="{FF2B5EF4-FFF2-40B4-BE49-F238E27FC236}">
                <a16:creationId xmlns:a16="http://schemas.microsoft.com/office/drawing/2014/main" id="{6F4C7A9A-FDA1-8AF4-B827-846F2FED05ED}"/>
              </a:ext>
            </a:extLst>
          </p:cNvPr>
          <p:cNvSpPr/>
          <p:nvPr/>
        </p:nvSpPr>
        <p:spPr>
          <a:xfrm rot="480000">
            <a:off x="10619750" y="3801433"/>
            <a:ext cx="502920" cy="182880"/>
          </a:xfrm>
          <a:prstGeom prst="rect">
            <a:avLst/>
          </a:prstGeom>
          <a:solidFill>
            <a:srgbClr val="E8DEC6">
              <a:alpha val="85000"/>
            </a:srgbClr>
          </a:solidFill>
          <a:ln>
            <a:noFill/>
          </a:ln>
        </p:spPr>
        <p:txBody>
          <a:bodyPr rtlCol="0" anchor="ctr"/>
          <a:lstStyle/>
          <a:p>
            <a:endParaRPr/>
          </a:p>
        </p:txBody>
      </p:sp>
      <p:sp>
        <p:nvSpPr>
          <p:cNvPr id="29" name="TextBox 28">
            <a:extLst>
              <a:ext uri="{FF2B5EF4-FFF2-40B4-BE49-F238E27FC236}">
                <a16:creationId xmlns:a16="http://schemas.microsoft.com/office/drawing/2014/main" id="{009DDB54-0C21-1E40-9FB1-051181BA0AAD}"/>
              </a:ext>
            </a:extLst>
          </p:cNvPr>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17</a:t>
            </a:r>
          </a:p>
        </p:txBody>
      </p:sp>
      <p:pic>
        <p:nvPicPr>
          <p:cNvPr id="16" name="Immagine 15">
            <a:extLst>
              <a:ext uri="{FF2B5EF4-FFF2-40B4-BE49-F238E27FC236}">
                <a16:creationId xmlns:a16="http://schemas.microsoft.com/office/drawing/2014/main" id="{E01EF705-0267-C826-1EFC-54344FC2F6FC}"/>
              </a:ext>
            </a:extLst>
          </p:cNvPr>
          <p:cNvPicPr>
            <a:picLocks noChangeAspect="1"/>
          </p:cNvPicPr>
          <p:nvPr/>
        </p:nvPicPr>
        <p:blipFill>
          <a:blip r:embed="rId4"/>
          <a:stretch>
            <a:fillRect/>
          </a:stretch>
        </p:blipFill>
        <p:spPr>
          <a:xfrm rot="20949756">
            <a:off x="4364243" y="4111419"/>
            <a:ext cx="1432047" cy="1909396"/>
          </a:xfrm>
          <a:prstGeom prst="rect">
            <a:avLst/>
          </a:prstGeom>
        </p:spPr>
      </p:pic>
      <p:pic>
        <p:nvPicPr>
          <p:cNvPr id="20" name="Immagine 19">
            <a:extLst>
              <a:ext uri="{FF2B5EF4-FFF2-40B4-BE49-F238E27FC236}">
                <a16:creationId xmlns:a16="http://schemas.microsoft.com/office/drawing/2014/main" id="{1985C8F7-B34F-6F74-75A6-5F233C9E81D9}"/>
              </a:ext>
            </a:extLst>
          </p:cNvPr>
          <p:cNvPicPr>
            <a:picLocks noChangeAspect="1"/>
          </p:cNvPicPr>
          <p:nvPr/>
        </p:nvPicPr>
        <p:blipFill>
          <a:blip r:embed="rId5"/>
          <a:stretch>
            <a:fillRect/>
          </a:stretch>
        </p:blipFill>
        <p:spPr>
          <a:xfrm>
            <a:off x="10228341" y="651689"/>
            <a:ext cx="1285738" cy="1714317"/>
          </a:xfrm>
          <a:prstGeom prst="rect">
            <a:avLst/>
          </a:prstGeom>
        </p:spPr>
      </p:pic>
      <p:pic>
        <p:nvPicPr>
          <p:cNvPr id="24" name="Immagine 23">
            <a:extLst>
              <a:ext uri="{FF2B5EF4-FFF2-40B4-BE49-F238E27FC236}">
                <a16:creationId xmlns:a16="http://schemas.microsoft.com/office/drawing/2014/main" id="{BF8F81C1-1BFE-A175-8938-F09B678FA46D}"/>
              </a:ext>
            </a:extLst>
          </p:cNvPr>
          <p:cNvPicPr>
            <a:picLocks noChangeAspect="1"/>
          </p:cNvPicPr>
          <p:nvPr/>
        </p:nvPicPr>
        <p:blipFill>
          <a:blip r:embed="rId6"/>
          <a:stretch>
            <a:fillRect/>
          </a:stretch>
        </p:blipFill>
        <p:spPr>
          <a:xfrm>
            <a:off x="5212639" y="562553"/>
            <a:ext cx="1463408" cy="1951211"/>
          </a:xfrm>
          <a:prstGeom prst="rect">
            <a:avLst/>
          </a:prstGeom>
        </p:spPr>
      </p:pic>
      <p:pic>
        <p:nvPicPr>
          <p:cNvPr id="30" name="Immagine 29">
            <a:extLst>
              <a:ext uri="{FF2B5EF4-FFF2-40B4-BE49-F238E27FC236}">
                <a16:creationId xmlns:a16="http://schemas.microsoft.com/office/drawing/2014/main" id="{37B1B179-4527-F35C-FA05-0B39F9FCF7C4}"/>
              </a:ext>
            </a:extLst>
          </p:cNvPr>
          <p:cNvPicPr>
            <a:picLocks noChangeAspect="1"/>
          </p:cNvPicPr>
          <p:nvPr/>
        </p:nvPicPr>
        <p:blipFill>
          <a:blip r:embed="rId7"/>
          <a:stretch>
            <a:fillRect/>
          </a:stretch>
        </p:blipFill>
        <p:spPr>
          <a:xfrm rot="21388848">
            <a:off x="6009341" y="3039352"/>
            <a:ext cx="1650034" cy="1908933"/>
          </a:xfrm>
          <a:prstGeom prst="rect">
            <a:avLst/>
          </a:prstGeom>
        </p:spPr>
      </p:pic>
      <p:sp>
        <p:nvSpPr>
          <p:cNvPr id="34" name="Rectangle 16">
            <a:extLst>
              <a:ext uri="{FF2B5EF4-FFF2-40B4-BE49-F238E27FC236}">
                <a16:creationId xmlns:a16="http://schemas.microsoft.com/office/drawing/2014/main" id="{C027AB11-144A-2622-E662-721E6DE3E6BE}"/>
              </a:ext>
            </a:extLst>
          </p:cNvPr>
          <p:cNvSpPr/>
          <p:nvPr/>
        </p:nvSpPr>
        <p:spPr>
          <a:xfrm rot="21420000">
            <a:off x="4708187" y="3966642"/>
            <a:ext cx="502920" cy="182880"/>
          </a:xfrm>
          <a:prstGeom prst="rect">
            <a:avLst/>
          </a:prstGeom>
          <a:solidFill>
            <a:srgbClr val="E8DEC6">
              <a:alpha val="85000"/>
            </a:srgbClr>
          </a:solidFill>
          <a:ln>
            <a:noFill/>
          </a:ln>
        </p:spPr>
        <p:txBody>
          <a:bodyPr rtlCol="0" anchor="ctr"/>
          <a:lstStyle/>
          <a:p>
            <a:endParaRPr/>
          </a:p>
        </p:txBody>
      </p:sp>
      <p:pic>
        <p:nvPicPr>
          <p:cNvPr id="38" name="Immagine 37">
            <a:extLst>
              <a:ext uri="{FF2B5EF4-FFF2-40B4-BE49-F238E27FC236}">
                <a16:creationId xmlns:a16="http://schemas.microsoft.com/office/drawing/2014/main" id="{DB0D4C1C-67C9-4D80-C463-2BA0E16C9129}"/>
              </a:ext>
            </a:extLst>
          </p:cNvPr>
          <p:cNvPicPr>
            <a:picLocks noChangeAspect="1"/>
          </p:cNvPicPr>
          <p:nvPr/>
        </p:nvPicPr>
        <p:blipFill>
          <a:blip r:embed="rId8"/>
          <a:stretch>
            <a:fillRect/>
          </a:stretch>
        </p:blipFill>
        <p:spPr>
          <a:xfrm rot="197369">
            <a:off x="8609337" y="519721"/>
            <a:ext cx="1384714" cy="1846285"/>
          </a:xfrm>
          <a:prstGeom prst="rect">
            <a:avLst/>
          </a:prstGeom>
        </p:spPr>
      </p:pic>
      <p:pic>
        <p:nvPicPr>
          <p:cNvPr id="42" name="Immagine 41">
            <a:extLst>
              <a:ext uri="{FF2B5EF4-FFF2-40B4-BE49-F238E27FC236}">
                <a16:creationId xmlns:a16="http://schemas.microsoft.com/office/drawing/2014/main" id="{33C236E8-C835-9C80-F49D-75CA4A3395CF}"/>
              </a:ext>
            </a:extLst>
          </p:cNvPr>
          <p:cNvPicPr>
            <a:picLocks noChangeAspect="1"/>
          </p:cNvPicPr>
          <p:nvPr/>
        </p:nvPicPr>
        <p:blipFill>
          <a:blip r:embed="rId9"/>
          <a:stretch>
            <a:fillRect/>
          </a:stretch>
        </p:blipFill>
        <p:spPr>
          <a:xfrm rot="5169746">
            <a:off x="2286664" y="4249992"/>
            <a:ext cx="2062067" cy="1546550"/>
          </a:xfrm>
          <a:prstGeom prst="rect">
            <a:avLst/>
          </a:prstGeom>
        </p:spPr>
      </p:pic>
      <p:pic>
        <p:nvPicPr>
          <p:cNvPr id="44" name="Immagine 43">
            <a:extLst>
              <a:ext uri="{FF2B5EF4-FFF2-40B4-BE49-F238E27FC236}">
                <a16:creationId xmlns:a16="http://schemas.microsoft.com/office/drawing/2014/main" id="{432B0F2C-4C4E-87A1-F013-809D00ADFB88}"/>
              </a:ext>
            </a:extLst>
          </p:cNvPr>
          <p:cNvPicPr>
            <a:picLocks noChangeAspect="1"/>
          </p:cNvPicPr>
          <p:nvPr/>
        </p:nvPicPr>
        <p:blipFill>
          <a:blip r:embed="rId10"/>
          <a:stretch>
            <a:fillRect/>
          </a:stretch>
        </p:blipFill>
        <p:spPr>
          <a:xfrm rot="5629736">
            <a:off x="9660104" y="4253644"/>
            <a:ext cx="2263768" cy="1697826"/>
          </a:xfrm>
          <a:prstGeom prst="rect">
            <a:avLst/>
          </a:prstGeom>
        </p:spPr>
      </p:pic>
      <p:sp>
        <p:nvSpPr>
          <p:cNvPr id="48" name="Rectangle 16">
            <a:extLst>
              <a:ext uri="{FF2B5EF4-FFF2-40B4-BE49-F238E27FC236}">
                <a16:creationId xmlns:a16="http://schemas.microsoft.com/office/drawing/2014/main" id="{D76A3102-B9DE-371B-12D7-A78FC34E006B}"/>
              </a:ext>
            </a:extLst>
          </p:cNvPr>
          <p:cNvSpPr/>
          <p:nvPr/>
        </p:nvSpPr>
        <p:spPr>
          <a:xfrm rot="21420000">
            <a:off x="2967431" y="3830351"/>
            <a:ext cx="502920" cy="182880"/>
          </a:xfrm>
          <a:prstGeom prst="rect">
            <a:avLst/>
          </a:prstGeom>
          <a:solidFill>
            <a:srgbClr val="E8DEC6">
              <a:alpha val="85000"/>
            </a:srgbClr>
          </a:solidFill>
          <a:ln>
            <a:noFill/>
          </a:ln>
        </p:spPr>
        <p:txBody>
          <a:bodyPr rtlCol="0" anchor="ctr"/>
          <a:lstStyle/>
          <a:p>
            <a:endParaRPr/>
          </a:p>
        </p:txBody>
      </p:sp>
      <p:sp>
        <p:nvSpPr>
          <p:cNvPr id="50" name="Rectangle 16">
            <a:extLst>
              <a:ext uri="{FF2B5EF4-FFF2-40B4-BE49-F238E27FC236}">
                <a16:creationId xmlns:a16="http://schemas.microsoft.com/office/drawing/2014/main" id="{F21F5DC0-AEA1-C123-883C-849CFC8B9D55}"/>
              </a:ext>
            </a:extLst>
          </p:cNvPr>
          <p:cNvSpPr/>
          <p:nvPr/>
        </p:nvSpPr>
        <p:spPr>
          <a:xfrm rot="21420000">
            <a:off x="6405244" y="2954977"/>
            <a:ext cx="502920" cy="182880"/>
          </a:xfrm>
          <a:prstGeom prst="rect">
            <a:avLst/>
          </a:prstGeom>
          <a:solidFill>
            <a:srgbClr val="E8DEC6">
              <a:alpha val="85000"/>
            </a:srgbClr>
          </a:solidFill>
          <a:ln>
            <a:noFill/>
          </a:ln>
        </p:spPr>
        <p:txBody>
          <a:bodyPr rtlCol="0" anchor="ctr"/>
          <a:lstStyle/>
          <a:p>
            <a:endParaRPr/>
          </a:p>
        </p:txBody>
      </p:sp>
      <p:sp>
        <p:nvSpPr>
          <p:cNvPr id="52" name="TextBox 6">
            <a:extLst>
              <a:ext uri="{FF2B5EF4-FFF2-40B4-BE49-F238E27FC236}">
                <a16:creationId xmlns:a16="http://schemas.microsoft.com/office/drawing/2014/main" id="{098E134D-90E8-623D-758B-2691E5FE4D06}"/>
              </a:ext>
            </a:extLst>
          </p:cNvPr>
          <p:cNvSpPr txBox="1"/>
          <p:nvPr/>
        </p:nvSpPr>
        <p:spPr>
          <a:xfrm>
            <a:off x="8881060" y="2493349"/>
            <a:ext cx="2533700" cy="275482"/>
          </a:xfrm>
          <a:prstGeom prst="rect">
            <a:avLst/>
          </a:prstGeom>
          <a:noFill/>
        </p:spPr>
        <p:txBody>
          <a:bodyPr wrap="square" lIns="0" tIns="0" rIns="0" bIns="0" anchor="t">
            <a:noAutofit/>
          </a:bodyPr>
          <a:lstStyle/>
          <a:p>
            <a:pPr algn="l"/>
            <a:r>
              <a:rPr lang="it-IT" sz="1500" b="0" i="0" dirty="0">
                <a:solidFill>
                  <a:srgbClr val="352D27"/>
                </a:solidFill>
                <a:latin typeface="Inter"/>
                <a:cs typeface="Inter"/>
              </a:rPr>
              <a:t>Berretto e Borsa  da Portalettere</a:t>
            </a:r>
            <a:endParaRPr sz="1500" b="0" i="0" dirty="0">
              <a:solidFill>
                <a:srgbClr val="352D27"/>
              </a:solidFill>
              <a:latin typeface="Inter"/>
              <a:cs typeface="Inter"/>
            </a:endParaRPr>
          </a:p>
        </p:txBody>
      </p:sp>
      <p:sp>
        <p:nvSpPr>
          <p:cNvPr id="10" name="CasellaDiTesto 9">
            <a:extLst>
              <a:ext uri="{FF2B5EF4-FFF2-40B4-BE49-F238E27FC236}">
                <a16:creationId xmlns:a16="http://schemas.microsoft.com/office/drawing/2014/main" id="{B8F19B64-04CA-9B5A-65DA-41AE68138688}"/>
              </a:ext>
            </a:extLst>
          </p:cNvPr>
          <p:cNvSpPr txBox="1"/>
          <p:nvPr/>
        </p:nvSpPr>
        <p:spPr>
          <a:xfrm>
            <a:off x="648742" y="3187131"/>
            <a:ext cx="6221626" cy="292388"/>
          </a:xfrm>
          <a:prstGeom prst="rect">
            <a:avLst/>
          </a:prstGeom>
          <a:noFill/>
        </p:spPr>
        <p:txBody>
          <a:bodyPr wrap="square">
            <a:spAutoFit/>
          </a:bodyPr>
          <a:lstStyle/>
          <a:p>
            <a:pPr marL="0" marR="0">
              <a:spcBef>
                <a:spcPts val="900"/>
              </a:spcBef>
              <a:spcAft>
                <a:spcPts val="1200"/>
              </a:spcAft>
              <a:buNone/>
            </a:pPr>
            <a:r>
              <a:rPr lang="it-IT" sz="1300" b="1" u="none" strike="noStrike" dirty="0">
                <a:effectLst/>
                <a:latin typeface="+mn-lt"/>
              </a:rPr>
              <a:t>fregio delle Poste e Telegrafi</a:t>
            </a:r>
            <a:r>
              <a:rPr lang="it-IT" sz="1300" b="0" u="none" strike="noStrike" dirty="0">
                <a:effectLst/>
                <a:latin typeface="+mn-lt"/>
              </a:rPr>
              <a:t> italiane </a:t>
            </a:r>
            <a:r>
              <a:rPr lang="it-IT" sz="1300" dirty="0"/>
              <a:t> </a:t>
            </a:r>
            <a:r>
              <a:rPr lang="it-IT" sz="1300" b="0" u="none" strike="noStrike" dirty="0">
                <a:effectLst/>
                <a:latin typeface="+mn-lt"/>
              </a:rPr>
              <a:t>sul berretto rigido del Postino</a:t>
            </a:r>
          </a:p>
        </p:txBody>
      </p:sp>
      <p:sp>
        <p:nvSpPr>
          <p:cNvPr id="12" name="CasellaDiTesto 11">
            <a:extLst>
              <a:ext uri="{FF2B5EF4-FFF2-40B4-BE49-F238E27FC236}">
                <a16:creationId xmlns:a16="http://schemas.microsoft.com/office/drawing/2014/main" id="{41275E9F-E832-FEDA-3E47-9A95C2F4EAE6}"/>
              </a:ext>
            </a:extLst>
          </p:cNvPr>
          <p:cNvSpPr txBox="1"/>
          <p:nvPr/>
        </p:nvSpPr>
        <p:spPr>
          <a:xfrm>
            <a:off x="624208" y="4657095"/>
            <a:ext cx="6221626" cy="1585049"/>
          </a:xfrm>
          <a:prstGeom prst="rect">
            <a:avLst/>
          </a:prstGeom>
          <a:noFill/>
        </p:spPr>
        <p:txBody>
          <a:bodyPr wrap="square">
            <a:spAutoFit/>
          </a:bodyPr>
          <a:lstStyle/>
          <a:p>
            <a:pPr marR="0" lvl="0">
              <a:spcBef>
                <a:spcPts val="900"/>
              </a:spcBef>
              <a:spcAft>
                <a:spcPts val="900"/>
              </a:spcAft>
            </a:pPr>
            <a:r>
              <a:rPr lang="it-IT" sz="1300" u="none" strike="noStrike" dirty="0">
                <a:effectLst/>
                <a:latin typeface="+mn-lt"/>
              </a:rPr>
              <a:t>Nel fregio: </a:t>
            </a:r>
          </a:p>
          <a:p>
            <a:pPr marR="0" lvl="0">
              <a:spcBef>
                <a:spcPts val="900"/>
              </a:spcBef>
              <a:spcAft>
                <a:spcPts val="900"/>
              </a:spcAft>
            </a:pPr>
            <a:r>
              <a:rPr lang="it-IT" sz="1300" b="1" u="none" strike="noStrike" dirty="0">
                <a:effectLst/>
                <a:latin typeface="+mn-lt"/>
              </a:rPr>
              <a:t>Il corno postale</a:t>
            </a:r>
          </a:p>
          <a:p>
            <a:pPr marR="0" lvl="0">
              <a:spcBef>
                <a:spcPts val="900"/>
              </a:spcBef>
              <a:spcAft>
                <a:spcPts val="900"/>
              </a:spcAft>
            </a:pPr>
            <a:r>
              <a:rPr lang="it-IT" sz="1300" b="1" dirty="0"/>
              <a:t>I fasci di saette (o fulmini)</a:t>
            </a:r>
          </a:p>
          <a:p>
            <a:pPr marR="0" lvl="0">
              <a:spcBef>
                <a:spcPts val="900"/>
              </a:spcBef>
              <a:spcAft>
                <a:spcPts val="900"/>
              </a:spcAft>
            </a:pPr>
            <a:r>
              <a:rPr lang="it-IT" sz="1300" b="1" dirty="0"/>
              <a:t>I rami di quercia e alloro</a:t>
            </a:r>
            <a:endParaRPr lang="it-IT" sz="1300" b="0" u="none" strike="noStrike" dirty="0">
              <a:effectLst/>
              <a:latin typeface="+mn-lt"/>
            </a:endParaRPr>
          </a:p>
        </p:txBody>
      </p:sp>
      <p:pic>
        <p:nvPicPr>
          <p:cNvPr id="14" name="Immagine 13">
            <a:extLst>
              <a:ext uri="{FF2B5EF4-FFF2-40B4-BE49-F238E27FC236}">
                <a16:creationId xmlns:a16="http://schemas.microsoft.com/office/drawing/2014/main" id="{5792E5C4-404F-C14F-C6A2-B1AFBD550D54}"/>
              </a:ext>
            </a:extLst>
          </p:cNvPr>
          <p:cNvPicPr>
            <a:picLocks noChangeAspect="1"/>
          </p:cNvPicPr>
          <p:nvPr/>
        </p:nvPicPr>
        <p:blipFill>
          <a:blip r:embed="rId11"/>
          <a:stretch>
            <a:fillRect/>
          </a:stretch>
        </p:blipFill>
        <p:spPr>
          <a:xfrm rot="5020002">
            <a:off x="7747774" y="4184073"/>
            <a:ext cx="2168145" cy="1626109"/>
          </a:xfrm>
          <a:prstGeom prst="rect">
            <a:avLst/>
          </a:prstGeom>
        </p:spPr>
      </p:pic>
      <p:sp>
        <p:nvSpPr>
          <p:cNvPr id="31" name="TextBox 6">
            <a:extLst>
              <a:ext uri="{FF2B5EF4-FFF2-40B4-BE49-F238E27FC236}">
                <a16:creationId xmlns:a16="http://schemas.microsoft.com/office/drawing/2014/main" id="{A1EEC57E-2DE7-DD42-8B92-5DAE8BDD4DF5}"/>
              </a:ext>
            </a:extLst>
          </p:cNvPr>
          <p:cNvSpPr txBox="1"/>
          <p:nvPr/>
        </p:nvSpPr>
        <p:spPr>
          <a:xfrm>
            <a:off x="8068005" y="6305498"/>
            <a:ext cx="1626109" cy="274320"/>
          </a:xfrm>
          <a:prstGeom prst="rect">
            <a:avLst/>
          </a:prstGeom>
          <a:noFill/>
        </p:spPr>
        <p:txBody>
          <a:bodyPr wrap="square" lIns="0" tIns="0" rIns="0" bIns="0" anchor="t">
            <a:noAutofit/>
          </a:bodyPr>
          <a:lstStyle/>
          <a:p>
            <a:pPr algn="l"/>
            <a:r>
              <a:rPr lang="it-IT" sz="1500" b="0" i="0" dirty="0">
                <a:solidFill>
                  <a:srgbClr val="352D27"/>
                </a:solidFill>
                <a:latin typeface="Inter"/>
                <a:cs typeface="Inter"/>
              </a:rPr>
              <a:t>Olivetti Studio 45</a:t>
            </a:r>
            <a:endParaRPr sz="1500" b="0" i="0" dirty="0">
              <a:solidFill>
                <a:srgbClr val="352D27"/>
              </a:solidFill>
              <a:latin typeface="Inter"/>
              <a:cs typeface="Inter"/>
            </a:endParaRPr>
          </a:p>
        </p:txBody>
      </p:sp>
      <p:sp>
        <p:nvSpPr>
          <p:cNvPr id="33" name="TextBox 6">
            <a:extLst>
              <a:ext uri="{FF2B5EF4-FFF2-40B4-BE49-F238E27FC236}">
                <a16:creationId xmlns:a16="http://schemas.microsoft.com/office/drawing/2014/main" id="{B7A323CD-3861-1670-271D-C98EC11FA2E0}"/>
              </a:ext>
            </a:extLst>
          </p:cNvPr>
          <p:cNvSpPr txBox="1"/>
          <p:nvPr/>
        </p:nvSpPr>
        <p:spPr>
          <a:xfrm>
            <a:off x="10026420" y="3344146"/>
            <a:ext cx="1626109" cy="497323"/>
          </a:xfrm>
          <a:prstGeom prst="rect">
            <a:avLst/>
          </a:prstGeom>
          <a:noFill/>
        </p:spPr>
        <p:txBody>
          <a:bodyPr wrap="square" lIns="0" tIns="0" rIns="0" bIns="0" anchor="t">
            <a:noAutofit/>
          </a:bodyPr>
          <a:lstStyle/>
          <a:p>
            <a:pPr algn="l"/>
            <a:r>
              <a:rPr lang="it-IT" sz="1500" b="0" i="0" dirty="0">
                <a:solidFill>
                  <a:srgbClr val="352D27"/>
                </a:solidFill>
                <a:latin typeface="Inter"/>
                <a:cs typeface="Inter"/>
              </a:rPr>
              <a:t>Telefono in bachelite nera a manovella</a:t>
            </a:r>
            <a:endParaRPr sz="1500" b="0" i="0" dirty="0">
              <a:solidFill>
                <a:srgbClr val="352D27"/>
              </a:solidFill>
              <a:latin typeface="Inter"/>
              <a:cs typeface="Inter"/>
            </a:endParaRPr>
          </a:p>
        </p:txBody>
      </p:sp>
    </p:spTree>
    <p:extLst>
      <p:ext uri="{BB962C8B-B14F-4D97-AF65-F5344CB8AC3E}">
        <p14:creationId xmlns:p14="http://schemas.microsoft.com/office/powerpoint/2010/main" val="290232680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0" y="566928"/>
            <a:ext cx="12191695" cy="228600"/>
          </a:xfrm>
          <a:prstGeom prst="rect">
            <a:avLst/>
          </a:prstGeom>
          <a:noFill/>
        </p:spPr>
        <p:txBody>
          <a:bodyPr wrap="square" lIns="0" tIns="0" rIns="0" bIns="0" anchor="t">
            <a:noAutofit/>
          </a:bodyPr>
          <a:lstStyle/>
          <a:p>
            <a:pPr algn="ctr"/>
            <a:r>
              <a:rPr sz="1000" b="0" i="0" spc="260">
                <a:solidFill>
                  <a:srgbClr val="B8572E"/>
                </a:solidFill>
                <a:latin typeface="Inter"/>
                <a:cs typeface="Inter"/>
              </a:rPr>
              <a:t>L'ARTE DELL'ACCOGLIENZA</a:t>
            </a:r>
          </a:p>
        </p:txBody>
      </p:sp>
      <p:sp>
        <p:nvSpPr>
          <p:cNvPr id="4" name="TextBox 3"/>
          <p:cNvSpPr txBox="1"/>
          <p:nvPr/>
        </p:nvSpPr>
        <p:spPr>
          <a:xfrm>
            <a:off x="0" y="786384"/>
            <a:ext cx="12191695" cy="640080"/>
          </a:xfrm>
          <a:prstGeom prst="rect">
            <a:avLst/>
          </a:prstGeom>
          <a:noFill/>
        </p:spPr>
        <p:txBody>
          <a:bodyPr wrap="square" lIns="0" tIns="0" rIns="0" bIns="0" anchor="t">
            <a:noAutofit/>
          </a:bodyPr>
          <a:lstStyle/>
          <a:p>
            <a:pPr algn="ctr"/>
            <a:r>
              <a:rPr sz="3200" b="0" i="0" dirty="0">
                <a:solidFill>
                  <a:srgbClr val="352D27"/>
                </a:solidFill>
                <a:latin typeface="Georgia"/>
                <a:cs typeface="Georgia"/>
              </a:rPr>
              <a:t>La cura </a:t>
            </a:r>
            <a:r>
              <a:rPr lang="it-IT" sz="3200" dirty="0">
                <a:solidFill>
                  <a:srgbClr val="352D27"/>
                </a:solidFill>
                <a:latin typeface="Georgia"/>
                <a:cs typeface="Georgia"/>
              </a:rPr>
              <a:t>d</a:t>
            </a:r>
            <a:r>
              <a:rPr sz="3200" b="0" i="0" dirty="0" err="1">
                <a:solidFill>
                  <a:srgbClr val="352D27"/>
                </a:solidFill>
                <a:latin typeface="Georgia"/>
                <a:cs typeface="Georgia"/>
              </a:rPr>
              <a:t>ei</a:t>
            </a:r>
            <a:r>
              <a:rPr sz="3200" b="0" i="0" dirty="0">
                <a:solidFill>
                  <a:srgbClr val="352D27"/>
                </a:solidFill>
                <a:latin typeface="Georgia"/>
                <a:cs typeface="Georgia"/>
              </a:rPr>
              <a:t> </a:t>
            </a:r>
            <a:r>
              <a:rPr sz="3200" b="0" i="0" dirty="0" err="1">
                <a:solidFill>
                  <a:srgbClr val="352D27"/>
                </a:solidFill>
                <a:latin typeface="Georgia"/>
                <a:cs typeface="Georgia"/>
              </a:rPr>
              <a:t>dettagli</a:t>
            </a:r>
            <a:r>
              <a:rPr sz="3200" b="0" i="0" dirty="0">
                <a:solidFill>
                  <a:srgbClr val="352D27"/>
                </a:solidFill>
                <a:latin typeface="Georgia"/>
                <a:cs typeface="Georgia"/>
              </a:rPr>
              <a:t>, </a:t>
            </a:r>
            <a:r>
              <a:rPr sz="3200" b="0" i="1" dirty="0">
                <a:solidFill>
                  <a:srgbClr val="352D27"/>
                </a:solidFill>
                <a:latin typeface="Georgia"/>
                <a:cs typeface="Georgia"/>
              </a:rPr>
              <a:t>la </a:t>
            </a:r>
            <a:r>
              <a:rPr sz="3200" b="0" i="1" dirty="0" err="1">
                <a:solidFill>
                  <a:srgbClr val="352D27"/>
                </a:solidFill>
                <a:latin typeface="Georgia"/>
                <a:cs typeface="Georgia"/>
              </a:rPr>
              <a:t>libertà</a:t>
            </a:r>
            <a:r>
              <a:rPr sz="3200" b="0" i="1" dirty="0">
                <a:solidFill>
                  <a:srgbClr val="352D27"/>
                </a:solidFill>
                <a:latin typeface="Georgia"/>
                <a:cs typeface="Georgia"/>
              </a:rPr>
              <a:t> di </a:t>
            </a:r>
            <a:r>
              <a:rPr sz="3200" b="0" i="1" dirty="0" err="1">
                <a:solidFill>
                  <a:srgbClr val="352D27"/>
                </a:solidFill>
                <a:latin typeface="Georgia"/>
                <a:cs typeface="Georgia"/>
              </a:rPr>
              <a:t>sentirsi</a:t>
            </a:r>
            <a:r>
              <a:rPr sz="3200" b="0" i="1" dirty="0">
                <a:solidFill>
                  <a:srgbClr val="352D27"/>
                </a:solidFill>
                <a:latin typeface="Georgia"/>
                <a:cs typeface="Georgia"/>
              </a:rPr>
              <a:t> a casa</a:t>
            </a:r>
          </a:p>
        </p:txBody>
      </p:sp>
      <p:pic>
        <p:nvPicPr>
          <p:cNvPr id="5" name="Picture 4" descr="n_r3_04.jpg"/>
          <p:cNvPicPr>
            <a:picLocks noChangeAspect="1"/>
          </p:cNvPicPr>
          <p:nvPr/>
        </p:nvPicPr>
        <p:blipFill>
          <a:blip r:embed="rId4"/>
          <a:srcRect l="5556" r="5556"/>
          <a:stretch>
            <a:fillRect/>
          </a:stretch>
        </p:blipFill>
        <p:spPr>
          <a:xfrm>
            <a:off x="508863" y="1645920"/>
            <a:ext cx="2103120" cy="3154680"/>
          </a:xfrm>
          <a:prstGeom prst="rect">
            <a:avLst/>
          </a:prstGeom>
        </p:spPr>
      </p:pic>
      <p:sp>
        <p:nvSpPr>
          <p:cNvPr id="6" name="TextBox 5"/>
          <p:cNvSpPr txBox="1"/>
          <p:nvPr/>
        </p:nvSpPr>
        <p:spPr>
          <a:xfrm>
            <a:off x="508863" y="4937760"/>
            <a:ext cx="2103120" cy="365760"/>
          </a:xfrm>
          <a:prstGeom prst="rect">
            <a:avLst/>
          </a:prstGeom>
          <a:noFill/>
        </p:spPr>
        <p:txBody>
          <a:bodyPr wrap="square" lIns="0" tIns="0" rIns="0" bIns="0" anchor="t">
            <a:noAutofit/>
          </a:bodyPr>
          <a:lstStyle/>
          <a:p>
            <a:pPr algn="l"/>
            <a:r>
              <a:rPr sz="2000" b="0" i="0">
                <a:solidFill>
                  <a:srgbClr val="352D27"/>
                </a:solidFill>
                <a:latin typeface="Georgia"/>
                <a:cs typeface="Georgia"/>
              </a:rPr>
              <a:t>Arte</a:t>
            </a:r>
          </a:p>
        </p:txBody>
      </p:sp>
      <p:sp>
        <p:nvSpPr>
          <p:cNvPr id="7" name="TextBox 6"/>
          <p:cNvSpPr txBox="1"/>
          <p:nvPr/>
        </p:nvSpPr>
        <p:spPr>
          <a:xfrm>
            <a:off x="508863" y="5321808"/>
            <a:ext cx="2103120" cy="731520"/>
          </a:xfrm>
          <a:prstGeom prst="rect">
            <a:avLst/>
          </a:prstGeom>
          <a:noFill/>
        </p:spPr>
        <p:txBody>
          <a:bodyPr wrap="square" lIns="0" tIns="0" rIns="0" bIns="0" anchor="t">
            <a:noAutofit/>
          </a:bodyPr>
          <a:lstStyle/>
          <a:p>
            <a:pPr algn="l">
              <a:lnSpc>
                <a:spcPct val="130000"/>
              </a:lnSpc>
            </a:pPr>
            <a:r>
              <a:rPr sz="1050" b="0" i="0">
                <a:solidFill>
                  <a:srgbClr val="7E7167"/>
                </a:solidFill>
                <a:latin typeface="Inter"/>
                <a:cs typeface="Inter"/>
              </a:rPr>
              <a:t>Mostre temporanee, strumenti della vecchia Posta e stucchi del Maestro Guidoni.</a:t>
            </a:r>
          </a:p>
        </p:txBody>
      </p:sp>
      <p:pic>
        <p:nvPicPr>
          <p:cNvPr id="8" name="Picture 7" descr="n_aielli-alto.jpg"/>
          <p:cNvPicPr>
            <a:picLocks noChangeAspect="1"/>
          </p:cNvPicPr>
          <p:nvPr/>
        </p:nvPicPr>
        <p:blipFill>
          <a:blip r:embed="rId5"/>
          <a:srcRect l="17500" r="32500"/>
          <a:stretch>
            <a:fillRect/>
          </a:stretch>
        </p:blipFill>
        <p:spPr>
          <a:xfrm>
            <a:off x="2776575" y="1645920"/>
            <a:ext cx="2103120" cy="3154680"/>
          </a:xfrm>
          <a:prstGeom prst="rect">
            <a:avLst/>
          </a:prstGeom>
        </p:spPr>
      </p:pic>
      <p:sp>
        <p:nvSpPr>
          <p:cNvPr id="9" name="TextBox 8"/>
          <p:cNvSpPr txBox="1"/>
          <p:nvPr/>
        </p:nvSpPr>
        <p:spPr>
          <a:xfrm>
            <a:off x="2849727" y="4617720"/>
            <a:ext cx="2011679" cy="146304"/>
          </a:xfrm>
          <a:prstGeom prst="rect">
            <a:avLst/>
          </a:prstGeom>
          <a:noFill/>
        </p:spPr>
        <p:txBody>
          <a:bodyPr wrap="square" lIns="0" tIns="0" rIns="0" bIns="0" anchor="t">
            <a:noAutofit/>
          </a:bodyPr>
          <a:lstStyle/>
          <a:p>
            <a:pPr algn="l"/>
            <a:r>
              <a:rPr sz="650" b="0" i="0">
                <a:solidFill>
                  <a:srgbClr val="FFFFFF">
                    <a:alpha val="75000"/>
                  </a:srgbClr>
                </a:solidFill>
                <a:latin typeface="Inter"/>
                <a:cs typeface="Inter"/>
              </a:rPr>
              <a:t>© Marica Massaro · CC BY-SA 4.0</a:t>
            </a:r>
          </a:p>
        </p:txBody>
      </p:sp>
      <p:sp>
        <p:nvSpPr>
          <p:cNvPr id="10" name="TextBox 9"/>
          <p:cNvSpPr txBox="1"/>
          <p:nvPr/>
        </p:nvSpPr>
        <p:spPr>
          <a:xfrm>
            <a:off x="2776575" y="4937760"/>
            <a:ext cx="2103120" cy="365760"/>
          </a:xfrm>
          <a:prstGeom prst="rect">
            <a:avLst/>
          </a:prstGeom>
          <a:noFill/>
        </p:spPr>
        <p:txBody>
          <a:bodyPr wrap="square" lIns="0" tIns="0" rIns="0" bIns="0" anchor="t">
            <a:noAutofit/>
          </a:bodyPr>
          <a:lstStyle/>
          <a:p>
            <a:pPr algn="l"/>
            <a:r>
              <a:rPr sz="2000" b="0" i="0">
                <a:solidFill>
                  <a:srgbClr val="352D27"/>
                </a:solidFill>
                <a:latin typeface="Georgia"/>
                <a:cs typeface="Georgia"/>
              </a:rPr>
              <a:t>Natura</a:t>
            </a:r>
          </a:p>
        </p:txBody>
      </p:sp>
      <p:sp>
        <p:nvSpPr>
          <p:cNvPr id="11" name="TextBox 10"/>
          <p:cNvSpPr txBox="1"/>
          <p:nvPr/>
        </p:nvSpPr>
        <p:spPr>
          <a:xfrm>
            <a:off x="2776575" y="5321808"/>
            <a:ext cx="2103120" cy="731520"/>
          </a:xfrm>
          <a:prstGeom prst="rect">
            <a:avLst/>
          </a:prstGeom>
          <a:noFill/>
        </p:spPr>
        <p:txBody>
          <a:bodyPr wrap="square" lIns="0" tIns="0" rIns="0" bIns="0" anchor="t">
            <a:noAutofit/>
          </a:bodyPr>
          <a:lstStyle/>
          <a:p>
            <a:pPr algn="l">
              <a:lnSpc>
                <a:spcPct val="130000"/>
              </a:lnSpc>
            </a:pPr>
            <a:r>
              <a:rPr sz="1050" b="0" i="0">
                <a:solidFill>
                  <a:srgbClr val="7E7167"/>
                </a:solidFill>
                <a:latin typeface="Inter"/>
                <a:cs typeface="Inter"/>
              </a:rPr>
              <a:t>Trekking, escursioni e itinerari tra montagne e murales.</a:t>
            </a:r>
          </a:p>
        </p:txBody>
      </p:sp>
      <p:pic>
        <p:nvPicPr>
          <p:cNvPr id="12" name="Picture 11" descr="n_r1_02.jpg"/>
          <p:cNvPicPr>
            <a:picLocks noChangeAspect="1"/>
          </p:cNvPicPr>
          <p:nvPr/>
        </p:nvPicPr>
        <p:blipFill>
          <a:blip r:embed="rId6"/>
          <a:srcRect l="5556" r="5556"/>
          <a:stretch>
            <a:fillRect/>
          </a:stretch>
        </p:blipFill>
        <p:spPr>
          <a:xfrm>
            <a:off x="5044287" y="1645920"/>
            <a:ext cx="2103120" cy="3154680"/>
          </a:xfrm>
          <a:prstGeom prst="rect">
            <a:avLst/>
          </a:prstGeom>
        </p:spPr>
      </p:pic>
      <p:sp>
        <p:nvSpPr>
          <p:cNvPr id="13" name="TextBox 12"/>
          <p:cNvSpPr txBox="1"/>
          <p:nvPr/>
        </p:nvSpPr>
        <p:spPr>
          <a:xfrm>
            <a:off x="5044287" y="4937760"/>
            <a:ext cx="2103120" cy="365760"/>
          </a:xfrm>
          <a:prstGeom prst="rect">
            <a:avLst/>
          </a:prstGeom>
          <a:noFill/>
        </p:spPr>
        <p:txBody>
          <a:bodyPr wrap="square" lIns="0" tIns="0" rIns="0" bIns="0" anchor="t">
            <a:noAutofit/>
          </a:bodyPr>
          <a:lstStyle/>
          <a:p>
            <a:pPr algn="l"/>
            <a:r>
              <a:rPr sz="2000" b="0" i="0">
                <a:solidFill>
                  <a:srgbClr val="352D27"/>
                </a:solidFill>
                <a:latin typeface="Georgia"/>
                <a:cs typeface="Georgia"/>
              </a:rPr>
              <a:t>Relax</a:t>
            </a:r>
          </a:p>
        </p:txBody>
      </p:sp>
      <p:sp>
        <p:nvSpPr>
          <p:cNvPr id="14" name="TextBox 13"/>
          <p:cNvSpPr txBox="1"/>
          <p:nvPr/>
        </p:nvSpPr>
        <p:spPr>
          <a:xfrm>
            <a:off x="5044287" y="5321808"/>
            <a:ext cx="2103120" cy="731520"/>
          </a:xfrm>
          <a:prstGeom prst="rect">
            <a:avLst/>
          </a:prstGeom>
          <a:noFill/>
        </p:spPr>
        <p:txBody>
          <a:bodyPr wrap="square" lIns="0" tIns="0" rIns="0" bIns="0" anchor="t">
            <a:noAutofit/>
          </a:bodyPr>
          <a:lstStyle/>
          <a:p>
            <a:pPr algn="l">
              <a:lnSpc>
                <a:spcPct val="130000"/>
              </a:lnSpc>
            </a:pPr>
            <a:r>
              <a:rPr sz="1050" b="0" i="0">
                <a:solidFill>
                  <a:srgbClr val="7E7167"/>
                </a:solidFill>
                <a:latin typeface="Inter"/>
                <a:cs typeface="Inter"/>
              </a:rPr>
              <a:t>Bagno privato, doccia XL, parquet e riscaldamento autonomo.</a:t>
            </a:r>
          </a:p>
        </p:txBody>
      </p:sp>
      <p:pic>
        <p:nvPicPr>
          <p:cNvPr id="15" name="Picture 14" descr="n_r1_06.jpg"/>
          <p:cNvPicPr>
            <a:picLocks noChangeAspect="1"/>
          </p:cNvPicPr>
          <p:nvPr/>
        </p:nvPicPr>
        <p:blipFill>
          <a:blip r:embed="rId7"/>
          <a:srcRect l="5518" r="5518"/>
          <a:stretch>
            <a:fillRect/>
          </a:stretch>
        </p:blipFill>
        <p:spPr>
          <a:xfrm>
            <a:off x="7311999" y="1645920"/>
            <a:ext cx="2103120" cy="3154680"/>
          </a:xfrm>
          <a:prstGeom prst="rect">
            <a:avLst/>
          </a:prstGeom>
        </p:spPr>
      </p:pic>
      <p:sp>
        <p:nvSpPr>
          <p:cNvPr id="16" name="TextBox 15"/>
          <p:cNvSpPr txBox="1"/>
          <p:nvPr/>
        </p:nvSpPr>
        <p:spPr>
          <a:xfrm>
            <a:off x="7311999" y="4937760"/>
            <a:ext cx="2103120" cy="365760"/>
          </a:xfrm>
          <a:prstGeom prst="rect">
            <a:avLst/>
          </a:prstGeom>
          <a:noFill/>
        </p:spPr>
        <p:txBody>
          <a:bodyPr wrap="square" lIns="0" tIns="0" rIns="0" bIns="0" anchor="t">
            <a:noAutofit/>
          </a:bodyPr>
          <a:lstStyle/>
          <a:p>
            <a:pPr algn="l"/>
            <a:r>
              <a:rPr sz="2000" b="0" i="0">
                <a:solidFill>
                  <a:srgbClr val="352D27"/>
                </a:solidFill>
                <a:latin typeface="Georgia"/>
                <a:cs typeface="Georgia"/>
              </a:rPr>
              <a:t>Privacy</a:t>
            </a:r>
          </a:p>
        </p:txBody>
      </p:sp>
      <p:sp>
        <p:nvSpPr>
          <p:cNvPr id="17" name="TextBox 16"/>
          <p:cNvSpPr txBox="1"/>
          <p:nvPr/>
        </p:nvSpPr>
        <p:spPr>
          <a:xfrm>
            <a:off x="7311999" y="5321808"/>
            <a:ext cx="2103120" cy="731520"/>
          </a:xfrm>
          <a:prstGeom prst="rect">
            <a:avLst/>
          </a:prstGeom>
          <a:noFill/>
        </p:spPr>
        <p:txBody>
          <a:bodyPr wrap="square" lIns="0" tIns="0" rIns="0" bIns="0" anchor="t">
            <a:noAutofit/>
          </a:bodyPr>
          <a:lstStyle/>
          <a:p>
            <a:pPr algn="l">
              <a:lnSpc>
                <a:spcPct val="130000"/>
              </a:lnSpc>
            </a:pPr>
            <a:r>
              <a:rPr sz="1050" b="0" i="0">
                <a:solidFill>
                  <a:srgbClr val="7E7167"/>
                </a:solidFill>
                <a:latin typeface="Inter"/>
                <a:cs typeface="Inter"/>
              </a:rPr>
              <a:t>Sereno entra, sereno esci: un rifugio nel silenzio della montagna.</a:t>
            </a:r>
          </a:p>
        </p:txBody>
      </p:sp>
      <p:pic>
        <p:nvPicPr>
          <p:cNvPr id="18" name="Picture 17" descr="n_r3_01.jpg"/>
          <p:cNvPicPr>
            <a:picLocks noChangeAspect="1"/>
          </p:cNvPicPr>
          <p:nvPr/>
        </p:nvPicPr>
        <p:blipFill>
          <a:blip r:embed="rId8"/>
          <a:srcRect l="5556" r="5556"/>
          <a:stretch>
            <a:fillRect/>
          </a:stretch>
        </p:blipFill>
        <p:spPr>
          <a:xfrm>
            <a:off x="9579711" y="1645920"/>
            <a:ext cx="2103120" cy="3154680"/>
          </a:xfrm>
          <a:prstGeom prst="rect">
            <a:avLst/>
          </a:prstGeom>
        </p:spPr>
      </p:pic>
      <p:sp>
        <p:nvSpPr>
          <p:cNvPr id="19" name="TextBox 18"/>
          <p:cNvSpPr txBox="1"/>
          <p:nvPr/>
        </p:nvSpPr>
        <p:spPr>
          <a:xfrm>
            <a:off x="9579711" y="4937760"/>
            <a:ext cx="2103120" cy="365760"/>
          </a:xfrm>
          <a:prstGeom prst="rect">
            <a:avLst/>
          </a:prstGeom>
          <a:noFill/>
        </p:spPr>
        <p:txBody>
          <a:bodyPr wrap="square" lIns="0" tIns="0" rIns="0" bIns="0" anchor="t">
            <a:noAutofit/>
          </a:bodyPr>
          <a:lstStyle/>
          <a:p>
            <a:pPr algn="l"/>
            <a:r>
              <a:rPr sz="2000" b="0" i="0">
                <a:solidFill>
                  <a:srgbClr val="352D27"/>
                </a:solidFill>
                <a:latin typeface="Georgia"/>
                <a:cs typeface="Georgia"/>
              </a:rPr>
              <a:t>La cucina</a:t>
            </a:r>
          </a:p>
        </p:txBody>
      </p:sp>
      <p:sp>
        <p:nvSpPr>
          <p:cNvPr id="20" name="TextBox 19"/>
          <p:cNvSpPr txBox="1"/>
          <p:nvPr/>
        </p:nvSpPr>
        <p:spPr>
          <a:xfrm>
            <a:off x="9579711" y="5321808"/>
            <a:ext cx="2103120" cy="731520"/>
          </a:xfrm>
          <a:prstGeom prst="rect">
            <a:avLst/>
          </a:prstGeom>
          <a:noFill/>
        </p:spPr>
        <p:txBody>
          <a:bodyPr wrap="square" lIns="0" tIns="0" rIns="0" bIns="0" anchor="t">
            <a:noAutofit/>
          </a:bodyPr>
          <a:lstStyle/>
          <a:p>
            <a:pPr algn="l">
              <a:lnSpc>
                <a:spcPct val="130000"/>
              </a:lnSpc>
            </a:pPr>
            <a:r>
              <a:rPr sz="1050" b="0" i="0">
                <a:solidFill>
                  <a:srgbClr val="7E7167"/>
                </a:solidFill>
                <a:latin typeface="Inter"/>
                <a:cs typeface="Inter"/>
              </a:rPr>
              <a:t>Tè, caffè e due chiacchiere, come nella vecchia sala d'attesa.</a:t>
            </a:r>
          </a:p>
        </p:txBody>
      </p:sp>
      <p:pic>
        <p:nvPicPr>
          <p:cNvPr id="21" name="Picture 20" descr="icon_22_647043_100.png"/>
          <p:cNvPicPr>
            <a:picLocks noChangeAspect="1"/>
          </p:cNvPicPr>
          <p:nvPr/>
        </p:nvPicPr>
        <p:blipFill>
          <a:blip r:embed="rId9"/>
          <a:stretch>
            <a:fillRect/>
          </a:stretch>
        </p:blipFill>
        <p:spPr>
          <a:xfrm>
            <a:off x="2757271" y="6153912"/>
            <a:ext cx="182880" cy="182880"/>
          </a:xfrm>
          <a:prstGeom prst="rect">
            <a:avLst/>
          </a:prstGeom>
        </p:spPr>
      </p:pic>
      <p:sp>
        <p:nvSpPr>
          <p:cNvPr id="22" name="TextBox 21"/>
          <p:cNvSpPr txBox="1"/>
          <p:nvPr/>
        </p:nvSpPr>
        <p:spPr>
          <a:xfrm>
            <a:off x="3031591" y="6126480"/>
            <a:ext cx="2743200" cy="274320"/>
          </a:xfrm>
          <a:prstGeom prst="rect">
            <a:avLst/>
          </a:prstGeom>
          <a:noFill/>
        </p:spPr>
        <p:txBody>
          <a:bodyPr wrap="square" lIns="0" tIns="0" rIns="0" bIns="0" anchor="t">
            <a:noAutofit/>
          </a:bodyPr>
          <a:lstStyle/>
          <a:p>
            <a:pPr algn="l"/>
            <a:r>
              <a:rPr sz="1050" b="0" i="0">
                <a:solidFill>
                  <a:srgbClr val="352D27">
                    <a:alpha val="80000"/>
                  </a:srgbClr>
                </a:solidFill>
                <a:latin typeface="Inter"/>
                <a:cs typeface="Inter"/>
              </a:rPr>
              <a:t>Wi-Fi gratuito</a:t>
            </a:r>
          </a:p>
        </p:txBody>
      </p:sp>
      <p:pic>
        <p:nvPicPr>
          <p:cNvPr id="23" name="Picture 22" descr="icon_23_647043_100.png"/>
          <p:cNvPicPr>
            <a:picLocks noChangeAspect="1"/>
          </p:cNvPicPr>
          <p:nvPr/>
        </p:nvPicPr>
        <p:blipFill>
          <a:blip r:embed="rId10"/>
          <a:stretch>
            <a:fillRect/>
          </a:stretch>
        </p:blipFill>
        <p:spPr>
          <a:xfrm>
            <a:off x="4403699" y="6153912"/>
            <a:ext cx="182880" cy="182880"/>
          </a:xfrm>
          <a:prstGeom prst="rect">
            <a:avLst/>
          </a:prstGeom>
        </p:spPr>
      </p:pic>
      <p:sp>
        <p:nvSpPr>
          <p:cNvPr id="24" name="TextBox 23"/>
          <p:cNvSpPr txBox="1"/>
          <p:nvPr/>
        </p:nvSpPr>
        <p:spPr>
          <a:xfrm>
            <a:off x="4678019" y="6126480"/>
            <a:ext cx="2743200" cy="274320"/>
          </a:xfrm>
          <a:prstGeom prst="rect">
            <a:avLst/>
          </a:prstGeom>
          <a:noFill/>
        </p:spPr>
        <p:txBody>
          <a:bodyPr wrap="square" lIns="0" tIns="0" rIns="0" bIns="0" anchor="t">
            <a:noAutofit/>
          </a:bodyPr>
          <a:lstStyle/>
          <a:p>
            <a:pPr algn="l"/>
            <a:r>
              <a:rPr sz="1050" b="0" i="0">
                <a:solidFill>
                  <a:srgbClr val="352D27">
                    <a:alpha val="80000"/>
                  </a:srgbClr>
                </a:solidFill>
                <a:latin typeface="Inter"/>
                <a:cs typeface="Inter"/>
              </a:rPr>
              <a:t>Parcheggio gratuito</a:t>
            </a:r>
          </a:p>
        </p:txBody>
      </p:sp>
      <p:pic>
        <p:nvPicPr>
          <p:cNvPr id="25" name="Picture 24" descr="icon_24_647043_100.png"/>
          <p:cNvPicPr>
            <a:picLocks noChangeAspect="1"/>
          </p:cNvPicPr>
          <p:nvPr/>
        </p:nvPicPr>
        <p:blipFill>
          <a:blip r:embed="rId11"/>
          <a:stretch>
            <a:fillRect/>
          </a:stretch>
        </p:blipFill>
        <p:spPr>
          <a:xfrm>
            <a:off x="6428587" y="6153912"/>
            <a:ext cx="182880" cy="182880"/>
          </a:xfrm>
          <a:prstGeom prst="rect">
            <a:avLst/>
          </a:prstGeom>
        </p:spPr>
      </p:pic>
      <p:sp>
        <p:nvSpPr>
          <p:cNvPr id="26" name="TextBox 25"/>
          <p:cNvSpPr txBox="1"/>
          <p:nvPr/>
        </p:nvSpPr>
        <p:spPr>
          <a:xfrm>
            <a:off x="6702907" y="6126480"/>
            <a:ext cx="2743200" cy="274320"/>
          </a:xfrm>
          <a:prstGeom prst="rect">
            <a:avLst/>
          </a:prstGeom>
          <a:noFill/>
        </p:spPr>
        <p:txBody>
          <a:bodyPr wrap="square" lIns="0" tIns="0" rIns="0" bIns="0" anchor="t">
            <a:noAutofit/>
          </a:bodyPr>
          <a:lstStyle/>
          <a:p>
            <a:pPr algn="l"/>
            <a:r>
              <a:rPr sz="1050" b="0" i="0">
                <a:solidFill>
                  <a:srgbClr val="352D27">
                    <a:alpha val="80000"/>
                  </a:srgbClr>
                </a:solidFill>
                <a:latin typeface="Inter"/>
                <a:cs typeface="Inter"/>
              </a:rPr>
              <a:t>Smart TV in camera</a:t>
            </a:r>
          </a:p>
        </p:txBody>
      </p:sp>
      <p:pic>
        <p:nvPicPr>
          <p:cNvPr id="27" name="Picture 26" descr="icon_25_647043_100.png"/>
          <p:cNvPicPr>
            <a:picLocks noChangeAspect="1"/>
          </p:cNvPicPr>
          <p:nvPr/>
        </p:nvPicPr>
        <p:blipFill>
          <a:blip r:embed="rId12"/>
          <a:stretch>
            <a:fillRect/>
          </a:stretch>
        </p:blipFill>
        <p:spPr>
          <a:xfrm>
            <a:off x="8456015" y="6153912"/>
            <a:ext cx="182880" cy="182880"/>
          </a:xfrm>
          <a:prstGeom prst="rect">
            <a:avLst/>
          </a:prstGeom>
        </p:spPr>
      </p:pic>
      <p:sp>
        <p:nvSpPr>
          <p:cNvPr id="28" name="TextBox 27"/>
          <p:cNvSpPr txBox="1"/>
          <p:nvPr/>
        </p:nvSpPr>
        <p:spPr>
          <a:xfrm>
            <a:off x="8730335" y="6126480"/>
            <a:ext cx="2743200" cy="274320"/>
          </a:xfrm>
          <a:prstGeom prst="rect">
            <a:avLst/>
          </a:prstGeom>
          <a:noFill/>
        </p:spPr>
        <p:txBody>
          <a:bodyPr wrap="square" lIns="0" tIns="0" rIns="0" bIns="0" anchor="t">
            <a:noAutofit/>
          </a:bodyPr>
          <a:lstStyle/>
          <a:p>
            <a:pPr algn="l"/>
            <a:r>
              <a:rPr sz="1050" b="0" i="0">
                <a:solidFill>
                  <a:srgbClr val="352D27">
                    <a:alpha val="80000"/>
                  </a:srgbClr>
                </a:solidFill>
                <a:latin typeface="Inter"/>
                <a:cs typeface="Inter"/>
              </a:rPr>
              <a:t>IT · EN · ES</a:t>
            </a:r>
          </a:p>
        </p:txBody>
      </p:sp>
      <p:sp>
        <p:nvSpPr>
          <p:cNvPr id="29" name="TextBox 28"/>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30" name="TextBox 29"/>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11</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_cap3.jpg"/>
          <p:cNvPicPr>
            <a:picLocks noChangeAspect="1"/>
          </p:cNvPicPr>
          <p:nvPr/>
        </p:nvPicPr>
        <p:blipFill>
          <a:blip r:embed="rId3"/>
          <a:srcRect t="12499" b="12499"/>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gradFill rotWithShape="1">
            <a:gsLst>
              <a:gs pos="0">
                <a:srgbClr val="352D27">
                  <a:alpha val="78000"/>
                </a:srgbClr>
              </a:gs>
              <a:gs pos="55000">
                <a:srgbClr val="352D27">
                  <a:alpha val="35000"/>
                </a:srgbClr>
              </a:gs>
              <a:gs pos="100000">
                <a:srgbClr val="352D27">
                  <a:alpha val="5000"/>
                </a:srgbClr>
              </a:gs>
            </a:gsLst>
            <a:lin ang="0" scaled="0"/>
          </a:gradFill>
          <a:ln>
            <a:noFill/>
          </a:ln>
        </p:spPr>
        <p:txBody>
          <a:bodyPr rtlCol="0" anchor="ctr"/>
          <a:lstStyle/>
          <a:p>
            <a:endParaRPr/>
          </a:p>
        </p:txBody>
      </p:sp>
      <p:sp>
        <p:nvSpPr>
          <p:cNvPr id="4" name="TextBox 3"/>
          <p:cNvSpPr txBox="1"/>
          <p:nvPr/>
        </p:nvSpPr>
        <p:spPr>
          <a:xfrm>
            <a:off x="868680" y="2240280"/>
            <a:ext cx="5486400" cy="411480"/>
          </a:xfrm>
          <a:prstGeom prst="rect">
            <a:avLst/>
          </a:prstGeom>
          <a:noFill/>
        </p:spPr>
        <p:txBody>
          <a:bodyPr wrap="square" lIns="0" tIns="0" rIns="0" bIns="0" anchor="t">
            <a:noAutofit/>
          </a:bodyPr>
          <a:lstStyle/>
          <a:p>
            <a:pPr algn="l"/>
            <a:r>
              <a:rPr sz="2200" b="0" i="1">
                <a:solidFill>
                  <a:srgbClr val="CF7C59"/>
                </a:solidFill>
                <a:latin typeface="Georgia"/>
                <a:cs typeface="Georgia"/>
              </a:rPr>
              <a:t>Capitolo III</a:t>
            </a:r>
          </a:p>
        </p:txBody>
      </p:sp>
      <p:sp>
        <p:nvSpPr>
          <p:cNvPr id="5" name="TextBox 4"/>
          <p:cNvSpPr txBox="1"/>
          <p:nvPr/>
        </p:nvSpPr>
        <p:spPr>
          <a:xfrm>
            <a:off x="804672" y="2606040"/>
            <a:ext cx="6858000" cy="1280160"/>
          </a:xfrm>
          <a:prstGeom prst="rect">
            <a:avLst/>
          </a:prstGeom>
          <a:noFill/>
        </p:spPr>
        <p:txBody>
          <a:bodyPr wrap="square" lIns="0" tIns="0" rIns="0" bIns="0" anchor="t">
            <a:noAutofit/>
          </a:bodyPr>
          <a:lstStyle/>
          <a:p>
            <a:pPr algn="l"/>
            <a:r>
              <a:rPr sz="8400" b="0" i="0">
                <a:solidFill>
                  <a:srgbClr val="FAF8F5"/>
                </a:solidFill>
                <a:latin typeface="Georgia"/>
                <a:cs typeface="Georgia"/>
              </a:rPr>
              <a:t>Il borgo</a:t>
            </a:r>
          </a:p>
        </p:txBody>
      </p:sp>
      <p:cxnSp>
        <p:nvCxnSpPr>
          <p:cNvPr id="6" name="Connector 5"/>
          <p:cNvCxnSpPr/>
          <p:nvPr/>
        </p:nvCxnSpPr>
        <p:spPr>
          <a:xfrm>
            <a:off x="896112" y="3977639"/>
            <a:ext cx="1024128" cy="0"/>
          </a:xfrm>
          <a:prstGeom prst="line">
            <a:avLst/>
          </a:prstGeom>
          <a:ln w="25400">
            <a:solidFill>
              <a:srgbClr val="CF7C59"/>
            </a:solidFill>
          </a:ln>
        </p:spPr>
      </p:cxnSp>
      <p:sp>
        <p:nvSpPr>
          <p:cNvPr id="7" name="TextBox 6"/>
          <p:cNvSpPr txBox="1"/>
          <p:nvPr/>
        </p:nvSpPr>
        <p:spPr>
          <a:xfrm>
            <a:off x="896112" y="4160520"/>
            <a:ext cx="5943600" cy="731520"/>
          </a:xfrm>
          <a:prstGeom prst="rect">
            <a:avLst/>
          </a:prstGeom>
          <a:noFill/>
        </p:spPr>
        <p:txBody>
          <a:bodyPr wrap="square" lIns="0" tIns="0" rIns="0" bIns="0" anchor="t">
            <a:noAutofit/>
          </a:bodyPr>
          <a:lstStyle/>
          <a:p>
            <a:pPr algn="l">
              <a:lnSpc>
                <a:spcPct val="130000"/>
              </a:lnSpc>
            </a:pPr>
            <a:r>
              <a:rPr sz="1700" b="0" i="0">
                <a:solidFill>
                  <a:srgbClr val="FAF8F5">
                    <a:alpha val="82000"/>
                  </a:srgbClr>
                </a:solidFill>
                <a:latin typeface="Inter"/>
                <a:cs typeface="Inter"/>
              </a:rPr>
              <a:t>Aielli, il borgo dipinto d'Abruzzo.</a:t>
            </a:r>
          </a:p>
        </p:txBody>
      </p:sp>
      <p:sp>
        <p:nvSpPr>
          <p:cNvPr id="8" name="TextBox 7"/>
          <p:cNvSpPr txBox="1"/>
          <p:nvPr/>
        </p:nvSpPr>
        <p:spPr>
          <a:xfrm>
            <a:off x="8442655" y="6583680"/>
            <a:ext cx="3566160" cy="146304"/>
          </a:xfrm>
          <a:prstGeom prst="rect">
            <a:avLst/>
          </a:prstGeom>
          <a:noFill/>
        </p:spPr>
        <p:txBody>
          <a:bodyPr wrap="square" lIns="0" tIns="0" rIns="0" bIns="0" anchor="t">
            <a:noAutofit/>
          </a:bodyPr>
          <a:lstStyle/>
          <a:p>
            <a:pPr algn="r"/>
            <a:r>
              <a:rPr sz="650" b="0" i="0">
                <a:solidFill>
                  <a:srgbClr val="FFFFFF">
                    <a:alpha val="60000"/>
                  </a:srgbClr>
                </a:solidFill>
                <a:latin typeface="Inter"/>
                <a:cs typeface="Inter"/>
              </a:rPr>
              <a:t>© Marica Massaro · CC BY-SA 4.0 · rielaborata</a:t>
            </a:r>
          </a:p>
        </p:txBody>
      </p:sp>
      <p:pic>
        <p:nvPicPr>
          <p:cNvPr id="9" name="Picture 8" descr="pm_round.png"/>
          <p:cNvPicPr>
            <a:picLocks noChangeAspect="1"/>
          </p:cNvPicPr>
          <p:nvPr/>
        </p:nvPicPr>
        <p:blipFill>
          <a:blip r:embed="rId4"/>
          <a:stretch>
            <a:fillRect/>
          </a:stretch>
        </p:blipFill>
        <p:spPr>
          <a:xfrm rot="21000000">
            <a:off x="8549640" y="1828800"/>
            <a:ext cx="2743200" cy="2743200"/>
          </a:xfrm>
          <a:prstGeom prst="rect">
            <a:avLst/>
          </a:prstGeom>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_hero_v.jpg"/>
          <p:cNvPicPr>
            <a:picLocks noChangeAspect="1"/>
          </p:cNvPicPr>
          <p:nvPr/>
        </p:nvPicPr>
        <p:blipFill>
          <a:blip r:embed="rId3"/>
          <a:srcRect t="14999" b="9999"/>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gradFill rotWithShape="1">
            <a:gsLst>
              <a:gs pos="0">
                <a:srgbClr val="352D27">
                  <a:alpha val="70000"/>
                </a:srgbClr>
              </a:gs>
              <a:gs pos="45000">
                <a:srgbClr val="352D27">
                  <a:alpha val="25000"/>
                </a:srgbClr>
              </a:gs>
              <a:gs pos="100000">
                <a:srgbClr val="352D27">
                  <a:alpha val="88000"/>
                </a:srgbClr>
              </a:gs>
            </a:gsLst>
            <a:lin ang="5400000" scaled="0"/>
          </a:gradFill>
          <a:ln>
            <a:noFill/>
          </a:ln>
        </p:spPr>
        <p:txBody>
          <a:bodyPr rtlCol="0" anchor="ctr"/>
          <a:lstStyle/>
          <a:p>
            <a:endParaRPr/>
          </a:p>
        </p:txBody>
      </p:sp>
      <p:sp>
        <p:nvSpPr>
          <p:cNvPr id="4" name="Rectangle 3"/>
          <p:cNvSpPr/>
          <p:nvPr/>
        </p:nvSpPr>
        <p:spPr>
          <a:xfrm>
            <a:off x="0" y="3566160"/>
            <a:ext cx="12191695" cy="3291840"/>
          </a:xfrm>
          <a:prstGeom prst="rect">
            <a:avLst/>
          </a:prstGeom>
          <a:gradFill rotWithShape="1">
            <a:gsLst>
              <a:gs pos="0">
                <a:srgbClr val="352D27">
                  <a:alpha val="0"/>
                </a:srgbClr>
              </a:gs>
              <a:gs pos="45000">
                <a:srgbClr val="352D27">
                  <a:alpha val="55000"/>
                </a:srgbClr>
              </a:gs>
              <a:gs pos="100000">
                <a:srgbClr val="352D27">
                  <a:alpha val="80000"/>
                </a:srgbClr>
              </a:gs>
            </a:gsLst>
            <a:lin ang="5400000" scaled="0"/>
          </a:gradFill>
          <a:ln>
            <a:noFill/>
          </a:ln>
        </p:spPr>
        <p:txBody>
          <a:bodyPr rtlCol="0" anchor="ctr"/>
          <a:lstStyle/>
          <a:p>
            <a:endParaRPr/>
          </a:p>
        </p:txBody>
      </p:sp>
      <p:sp>
        <p:nvSpPr>
          <p:cNvPr id="5" name="TextBox 4"/>
          <p:cNvSpPr txBox="1"/>
          <p:nvPr/>
        </p:nvSpPr>
        <p:spPr>
          <a:xfrm>
            <a:off x="868680" y="868680"/>
            <a:ext cx="5486400" cy="228600"/>
          </a:xfrm>
          <a:prstGeom prst="rect">
            <a:avLst/>
          </a:prstGeom>
          <a:noFill/>
        </p:spPr>
        <p:txBody>
          <a:bodyPr wrap="square" lIns="0" tIns="0" rIns="0" bIns="0" anchor="t">
            <a:noAutofit/>
          </a:bodyPr>
          <a:lstStyle/>
          <a:p>
            <a:pPr algn="l"/>
            <a:r>
              <a:rPr sz="1000" b="0" i="0" spc="260">
                <a:solidFill>
                  <a:srgbClr val="CF7C59"/>
                </a:solidFill>
                <a:latin typeface="Inter"/>
                <a:cs typeface="Inter"/>
              </a:rPr>
              <a:t>UN MUSEO A CIELO APERTO</a:t>
            </a:r>
          </a:p>
        </p:txBody>
      </p:sp>
      <p:sp>
        <p:nvSpPr>
          <p:cNvPr id="6" name="TextBox 5"/>
          <p:cNvSpPr txBox="1"/>
          <p:nvPr/>
        </p:nvSpPr>
        <p:spPr>
          <a:xfrm>
            <a:off x="822960" y="1143000"/>
            <a:ext cx="10058400" cy="822960"/>
          </a:xfrm>
          <a:prstGeom prst="rect">
            <a:avLst/>
          </a:prstGeom>
          <a:noFill/>
        </p:spPr>
        <p:txBody>
          <a:bodyPr wrap="square" lIns="0" tIns="0" rIns="0" bIns="0" anchor="t">
            <a:noAutofit/>
          </a:bodyPr>
          <a:lstStyle/>
          <a:p>
            <a:pPr algn="l"/>
            <a:r>
              <a:rPr sz="4600" b="0" i="0">
                <a:solidFill>
                  <a:srgbClr val="FAF8F5"/>
                </a:solidFill>
                <a:latin typeface="Georgia"/>
                <a:cs typeface="Georgia"/>
              </a:rPr>
              <a:t>Ti basta uscire dal portone…</a:t>
            </a:r>
          </a:p>
        </p:txBody>
      </p:sp>
      <p:sp>
        <p:nvSpPr>
          <p:cNvPr id="7" name="TextBox 6"/>
          <p:cNvSpPr txBox="1"/>
          <p:nvPr/>
        </p:nvSpPr>
        <p:spPr>
          <a:xfrm>
            <a:off x="868680" y="2011680"/>
            <a:ext cx="9144000" cy="457200"/>
          </a:xfrm>
          <a:prstGeom prst="rect">
            <a:avLst/>
          </a:prstGeom>
          <a:noFill/>
        </p:spPr>
        <p:txBody>
          <a:bodyPr wrap="square" lIns="0" tIns="0" rIns="0" bIns="0" anchor="t">
            <a:noAutofit/>
          </a:bodyPr>
          <a:lstStyle/>
          <a:p>
            <a:pPr algn="l"/>
            <a:r>
              <a:rPr sz="2100" b="0" i="1">
                <a:solidFill>
                  <a:srgbClr val="FAF8F5">
                    <a:alpha val="85000"/>
                  </a:srgbClr>
                </a:solidFill>
                <a:latin typeface="Georgia"/>
                <a:cs typeface="Georgia"/>
              </a:rPr>
              <a:t>…per trovarti sospeso tra il medioevo e i colori dell'arte contemporanea.</a:t>
            </a:r>
          </a:p>
        </p:txBody>
      </p:sp>
      <p:sp>
        <p:nvSpPr>
          <p:cNvPr id="8" name="TextBox 7"/>
          <p:cNvSpPr txBox="1"/>
          <p:nvPr/>
        </p:nvSpPr>
        <p:spPr>
          <a:xfrm>
            <a:off x="868680" y="4572000"/>
            <a:ext cx="2560320" cy="868680"/>
          </a:xfrm>
          <a:prstGeom prst="rect">
            <a:avLst/>
          </a:prstGeom>
          <a:noFill/>
        </p:spPr>
        <p:txBody>
          <a:bodyPr wrap="square" lIns="0" tIns="0" rIns="0" bIns="0" anchor="t">
            <a:noAutofit/>
          </a:bodyPr>
          <a:lstStyle/>
          <a:p>
            <a:pPr algn="l"/>
            <a:r>
              <a:rPr sz="4800" b="0" i="0">
                <a:solidFill>
                  <a:srgbClr val="FAF8F5"/>
                </a:solidFill>
                <a:latin typeface="Georgia"/>
                <a:cs typeface="Georgia"/>
              </a:rPr>
              <a:t>1000 m</a:t>
            </a:r>
          </a:p>
        </p:txBody>
      </p:sp>
      <p:sp>
        <p:nvSpPr>
          <p:cNvPr id="9" name="TextBox 8"/>
          <p:cNvSpPr txBox="1"/>
          <p:nvPr/>
        </p:nvSpPr>
        <p:spPr>
          <a:xfrm>
            <a:off x="868680" y="5440680"/>
            <a:ext cx="2560320" cy="274320"/>
          </a:xfrm>
          <a:prstGeom prst="rect">
            <a:avLst/>
          </a:prstGeom>
          <a:noFill/>
        </p:spPr>
        <p:txBody>
          <a:bodyPr wrap="square" lIns="0" tIns="0" rIns="0" bIns="0" anchor="t">
            <a:noAutofit/>
          </a:bodyPr>
          <a:lstStyle/>
          <a:p>
            <a:pPr algn="l"/>
            <a:r>
              <a:rPr sz="1100" b="0" i="0" spc="150">
                <a:solidFill>
                  <a:srgbClr val="FAF8F5">
                    <a:alpha val="75000"/>
                  </a:srgbClr>
                </a:solidFill>
                <a:latin typeface="Inter"/>
                <a:cs typeface="Inter"/>
              </a:rPr>
              <a:t>DI ALTITUDINE</a:t>
            </a:r>
          </a:p>
        </p:txBody>
      </p:sp>
      <p:cxnSp>
        <p:nvCxnSpPr>
          <p:cNvPr id="10" name="Connector 9"/>
          <p:cNvCxnSpPr/>
          <p:nvPr/>
        </p:nvCxnSpPr>
        <p:spPr>
          <a:xfrm>
            <a:off x="3337560" y="4617720"/>
            <a:ext cx="0" cy="1188720"/>
          </a:xfrm>
          <a:prstGeom prst="line">
            <a:avLst/>
          </a:prstGeom>
          <a:ln w="9525">
            <a:solidFill>
              <a:srgbClr val="FAF8F5">
                <a:alpha val="30000"/>
              </a:srgbClr>
            </a:solidFill>
          </a:ln>
        </p:spPr>
      </p:cxnSp>
      <p:sp>
        <p:nvSpPr>
          <p:cNvPr id="11" name="TextBox 10"/>
          <p:cNvSpPr txBox="1"/>
          <p:nvPr/>
        </p:nvSpPr>
        <p:spPr>
          <a:xfrm>
            <a:off x="3611880" y="4572000"/>
            <a:ext cx="2560320" cy="868680"/>
          </a:xfrm>
          <a:prstGeom prst="rect">
            <a:avLst/>
          </a:prstGeom>
          <a:noFill/>
        </p:spPr>
        <p:txBody>
          <a:bodyPr wrap="square" lIns="0" tIns="0" rIns="0" bIns="0" anchor="t">
            <a:noAutofit/>
          </a:bodyPr>
          <a:lstStyle/>
          <a:p>
            <a:pPr algn="l"/>
            <a:r>
              <a:rPr sz="4800" b="0" i="0">
                <a:solidFill>
                  <a:srgbClr val="FAF8F5"/>
                </a:solidFill>
                <a:latin typeface="Georgia"/>
                <a:cs typeface="Georgia"/>
              </a:rPr>
              <a:t>60+</a:t>
            </a:r>
          </a:p>
        </p:txBody>
      </p:sp>
      <p:sp>
        <p:nvSpPr>
          <p:cNvPr id="12" name="TextBox 11"/>
          <p:cNvSpPr txBox="1"/>
          <p:nvPr/>
        </p:nvSpPr>
        <p:spPr>
          <a:xfrm>
            <a:off x="3611880" y="5440680"/>
            <a:ext cx="2560320" cy="274320"/>
          </a:xfrm>
          <a:prstGeom prst="rect">
            <a:avLst/>
          </a:prstGeom>
          <a:noFill/>
        </p:spPr>
        <p:txBody>
          <a:bodyPr wrap="square" lIns="0" tIns="0" rIns="0" bIns="0" anchor="t">
            <a:noAutofit/>
          </a:bodyPr>
          <a:lstStyle/>
          <a:p>
            <a:pPr algn="l"/>
            <a:r>
              <a:rPr sz="1100" b="0" i="0" spc="150">
                <a:solidFill>
                  <a:srgbClr val="FAF8F5">
                    <a:alpha val="75000"/>
                  </a:srgbClr>
                </a:solidFill>
                <a:latin typeface="Inter"/>
                <a:cs typeface="Inter"/>
              </a:rPr>
              <a:t>MURALES D'AUTORE</a:t>
            </a:r>
          </a:p>
        </p:txBody>
      </p:sp>
      <p:cxnSp>
        <p:nvCxnSpPr>
          <p:cNvPr id="13" name="Connector 12"/>
          <p:cNvCxnSpPr/>
          <p:nvPr/>
        </p:nvCxnSpPr>
        <p:spPr>
          <a:xfrm>
            <a:off x="6080760" y="4617720"/>
            <a:ext cx="0" cy="1188720"/>
          </a:xfrm>
          <a:prstGeom prst="line">
            <a:avLst/>
          </a:prstGeom>
          <a:ln w="9525">
            <a:solidFill>
              <a:srgbClr val="FAF8F5">
                <a:alpha val="30000"/>
              </a:srgbClr>
            </a:solidFill>
          </a:ln>
        </p:spPr>
      </p:cxnSp>
      <p:sp>
        <p:nvSpPr>
          <p:cNvPr id="14" name="TextBox 13"/>
          <p:cNvSpPr txBox="1"/>
          <p:nvPr/>
        </p:nvSpPr>
        <p:spPr>
          <a:xfrm>
            <a:off x="6355080" y="4572000"/>
            <a:ext cx="2560320" cy="868680"/>
          </a:xfrm>
          <a:prstGeom prst="rect">
            <a:avLst/>
          </a:prstGeom>
          <a:noFill/>
        </p:spPr>
        <p:txBody>
          <a:bodyPr wrap="square" lIns="0" tIns="0" rIns="0" bIns="0" anchor="t">
            <a:noAutofit/>
          </a:bodyPr>
          <a:lstStyle/>
          <a:p>
            <a:pPr algn="l"/>
            <a:r>
              <a:rPr sz="4800" b="0" i="0">
                <a:solidFill>
                  <a:srgbClr val="FAF8F5"/>
                </a:solidFill>
                <a:latin typeface="Georgia"/>
                <a:cs typeface="Georgia"/>
              </a:rPr>
              <a:t>1356</a:t>
            </a:r>
          </a:p>
        </p:txBody>
      </p:sp>
      <p:sp>
        <p:nvSpPr>
          <p:cNvPr id="15" name="TextBox 14"/>
          <p:cNvSpPr txBox="1"/>
          <p:nvPr/>
        </p:nvSpPr>
        <p:spPr>
          <a:xfrm>
            <a:off x="6355080" y="5440680"/>
            <a:ext cx="2560320" cy="274320"/>
          </a:xfrm>
          <a:prstGeom prst="rect">
            <a:avLst/>
          </a:prstGeom>
          <a:noFill/>
        </p:spPr>
        <p:txBody>
          <a:bodyPr wrap="square" lIns="0" tIns="0" rIns="0" bIns="0" anchor="t">
            <a:noAutofit/>
          </a:bodyPr>
          <a:lstStyle/>
          <a:p>
            <a:pPr algn="l"/>
            <a:r>
              <a:rPr sz="1100" b="0" i="0" spc="150">
                <a:solidFill>
                  <a:srgbClr val="FAF8F5">
                    <a:alpha val="75000"/>
                  </a:srgbClr>
                </a:solidFill>
                <a:latin typeface="Inter"/>
                <a:cs typeface="Inter"/>
              </a:rPr>
              <a:t>LA TORRE DELLE STELLE</a:t>
            </a:r>
          </a:p>
        </p:txBody>
      </p:sp>
      <p:cxnSp>
        <p:nvCxnSpPr>
          <p:cNvPr id="16" name="Connector 15"/>
          <p:cNvCxnSpPr/>
          <p:nvPr/>
        </p:nvCxnSpPr>
        <p:spPr>
          <a:xfrm>
            <a:off x="8823959" y="4617720"/>
            <a:ext cx="0" cy="1188720"/>
          </a:xfrm>
          <a:prstGeom prst="line">
            <a:avLst/>
          </a:prstGeom>
          <a:ln w="9525">
            <a:solidFill>
              <a:srgbClr val="FAF8F5">
                <a:alpha val="30000"/>
              </a:srgbClr>
            </a:solidFill>
          </a:ln>
        </p:spPr>
      </p:cxnSp>
      <p:sp>
        <p:nvSpPr>
          <p:cNvPr id="17" name="TextBox 16"/>
          <p:cNvSpPr txBox="1"/>
          <p:nvPr/>
        </p:nvSpPr>
        <p:spPr>
          <a:xfrm>
            <a:off x="9098280" y="4572000"/>
            <a:ext cx="2560320" cy="868680"/>
          </a:xfrm>
          <a:prstGeom prst="rect">
            <a:avLst/>
          </a:prstGeom>
          <a:noFill/>
        </p:spPr>
        <p:txBody>
          <a:bodyPr wrap="square" lIns="0" tIns="0" rIns="0" bIns="0" anchor="t">
            <a:noAutofit/>
          </a:bodyPr>
          <a:lstStyle/>
          <a:p>
            <a:pPr algn="l"/>
            <a:r>
              <a:rPr sz="4800" b="0" i="0">
                <a:solidFill>
                  <a:srgbClr val="FAF8F5"/>
                </a:solidFill>
                <a:latin typeface="Georgia"/>
                <a:cs typeface="Georgia"/>
              </a:rPr>
              <a:t>1 h</a:t>
            </a:r>
          </a:p>
        </p:txBody>
      </p:sp>
      <p:sp>
        <p:nvSpPr>
          <p:cNvPr id="18" name="TextBox 17"/>
          <p:cNvSpPr txBox="1"/>
          <p:nvPr/>
        </p:nvSpPr>
        <p:spPr>
          <a:xfrm>
            <a:off x="9098280" y="5440680"/>
            <a:ext cx="2560320" cy="274320"/>
          </a:xfrm>
          <a:prstGeom prst="rect">
            <a:avLst/>
          </a:prstGeom>
          <a:noFill/>
        </p:spPr>
        <p:txBody>
          <a:bodyPr wrap="square" lIns="0" tIns="0" rIns="0" bIns="0" anchor="t">
            <a:noAutofit/>
          </a:bodyPr>
          <a:lstStyle/>
          <a:p>
            <a:pPr algn="l"/>
            <a:r>
              <a:rPr sz="1100" b="0" i="0" spc="150">
                <a:solidFill>
                  <a:srgbClr val="FAF8F5">
                    <a:alpha val="75000"/>
                  </a:srgbClr>
                </a:solidFill>
                <a:latin typeface="Inter"/>
                <a:cs typeface="Inter"/>
              </a:rPr>
              <a:t>DA ROMA</a:t>
            </a:r>
          </a:p>
        </p:txBody>
      </p:sp>
      <p:sp>
        <p:nvSpPr>
          <p:cNvPr id="19" name="TextBox 18"/>
          <p:cNvSpPr txBox="1"/>
          <p:nvPr/>
        </p:nvSpPr>
        <p:spPr>
          <a:xfrm>
            <a:off x="8442655" y="6601968"/>
            <a:ext cx="3566160" cy="146304"/>
          </a:xfrm>
          <a:prstGeom prst="rect">
            <a:avLst/>
          </a:prstGeom>
          <a:noFill/>
        </p:spPr>
        <p:txBody>
          <a:bodyPr wrap="square" lIns="0" tIns="0" rIns="0" bIns="0" anchor="t">
            <a:noAutofit/>
          </a:bodyPr>
          <a:lstStyle/>
          <a:p>
            <a:pPr algn="r"/>
            <a:r>
              <a:rPr sz="650" b="0" i="0">
                <a:solidFill>
                  <a:srgbClr val="FFFFFF">
                    <a:alpha val="45000"/>
                  </a:srgbClr>
                </a:solidFill>
                <a:latin typeface="Inter"/>
                <a:cs typeface="Inter"/>
              </a:rPr>
              <a:t>© Verdenex84 – Wikimedia Commons · CC BY-SA 4.0</a:t>
            </a:r>
          </a:p>
        </p:txBody>
      </p:sp>
      <p:sp>
        <p:nvSpPr>
          <p:cNvPr id="20" name="TextBox 19"/>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FAF8F5">
                    <a:alpha val="75000"/>
                  </a:srgbClr>
                </a:solidFill>
                <a:latin typeface="Georgia"/>
                <a:cs typeface="Georgia"/>
              </a:rPr>
              <a:t>postAielli</a:t>
            </a:r>
          </a:p>
        </p:txBody>
      </p:sp>
      <p:sp>
        <p:nvSpPr>
          <p:cNvPr id="21" name="TextBox 20"/>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FAF8F5">
                    <a:alpha val="75000"/>
                  </a:srgbClr>
                </a:solidFill>
                <a:latin typeface="Inter"/>
                <a:cs typeface="Inter"/>
              </a:rPr>
              <a:t>N° 13</a:t>
            </a: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pic>
        <p:nvPicPr>
          <p:cNvPr id="3" name="Picture 2" descr="n_borgo-universo-02.jpg"/>
          <p:cNvPicPr>
            <a:picLocks noChangeAspect="1"/>
          </p:cNvPicPr>
          <p:nvPr/>
        </p:nvPicPr>
        <p:blipFill>
          <a:blip r:embed="rId4"/>
          <a:srcRect l="3611" r="3611"/>
          <a:stretch>
            <a:fillRect/>
          </a:stretch>
        </p:blipFill>
        <p:spPr>
          <a:xfrm>
            <a:off x="5760720" y="548640"/>
            <a:ext cx="5879592" cy="3566160"/>
          </a:xfrm>
          <a:prstGeom prst="rect">
            <a:avLst/>
          </a:prstGeom>
        </p:spPr>
      </p:pic>
      <p:pic>
        <p:nvPicPr>
          <p:cNvPr id="4" name="Picture 3" descr="n_borgo-universo-05.jpg"/>
          <p:cNvPicPr>
            <a:picLocks noChangeAspect="1"/>
          </p:cNvPicPr>
          <p:nvPr/>
        </p:nvPicPr>
        <p:blipFill>
          <a:blip r:embed="rId5"/>
          <a:srcRect l="10609" r="10609"/>
          <a:stretch>
            <a:fillRect/>
          </a:stretch>
        </p:blipFill>
        <p:spPr>
          <a:xfrm>
            <a:off x="5760720" y="4251960"/>
            <a:ext cx="2880360" cy="2057400"/>
          </a:xfrm>
          <a:prstGeom prst="rect">
            <a:avLst/>
          </a:prstGeom>
        </p:spPr>
      </p:pic>
      <p:pic>
        <p:nvPicPr>
          <p:cNvPr id="5" name="Picture 4" descr="n_borgo-universo-01.jpg"/>
          <p:cNvPicPr>
            <a:picLocks noChangeAspect="1"/>
          </p:cNvPicPr>
          <p:nvPr/>
        </p:nvPicPr>
        <p:blipFill>
          <a:blip r:embed="rId6"/>
          <a:srcRect l="2667" r="4000"/>
          <a:stretch>
            <a:fillRect/>
          </a:stretch>
        </p:blipFill>
        <p:spPr>
          <a:xfrm>
            <a:off x="8759952" y="4251960"/>
            <a:ext cx="2880360" cy="2057400"/>
          </a:xfrm>
          <a:prstGeom prst="rect">
            <a:avLst/>
          </a:prstGeom>
        </p:spPr>
      </p:pic>
      <p:sp>
        <p:nvSpPr>
          <p:cNvPr id="6" name="TextBox 5"/>
          <p:cNvSpPr txBox="1"/>
          <p:nvPr/>
        </p:nvSpPr>
        <p:spPr>
          <a:xfrm>
            <a:off x="5833872" y="3931920"/>
            <a:ext cx="2743200" cy="146304"/>
          </a:xfrm>
          <a:prstGeom prst="rect">
            <a:avLst/>
          </a:prstGeom>
          <a:noFill/>
        </p:spPr>
        <p:txBody>
          <a:bodyPr wrap="square" lIns="0" tIns="0" rIns="0" bIns="0" anchor="t">
            <a:noAutofit/>
          </a:bodyPr>
          <a:lstStyle/>
          <a:p>
            <a:pPr algn="l"/>
            <a:r>
              <a:rPr sz="650" b="0" i="0">
                <a:solidFill>
                  <a:srgbClr val="FFFFFF">
                    <a:alpha val="60000"/>
                  </a:srgbClr>
                </a:solidFill>
                <a:latin typeface="Inter"/>
                <a:cs typeface="Inter"/>
              </a:rPr>
              <a:t>© Pietro · CC BY-SA 4.0</a:t>
            </a:r>
          </a:p>
        </p:txBody>
      </p:sp>
      <p:sp>
        <p:nvSpPr>
          <p:cNvPr id="7" name="TextBox 6"/>
          <p:cNvSpPr txBox="1"/>
          <p:nvPr/>
        </p:nvSpPr>
        <p:spPr>
          <a:xfrm>
            <a:off x="5833872" y="6144768"/>
            <a:ext cx="2743200" cy="146304"/>
          </a:xfrm>
          <a:prstGeom prst="rect">
            <a:avLst/>
          </a:prstGeom>
          <a:noFill/>
        </p:spPr>
        <p:txBody>
          <a:bodyPr wrap="square" lIns="0" tIns="0" rIns="0" bIns="0" anchor="t">
            <a:noAutofit/>
          </a:bodyPr>
          <a:lstStyle/>
          <a:p>
            <a:pPr algn="l"/>
            <a:r>
              <a:rPr sz="650" b="0" i="0">
                <a:solidFill>
                  <a:srgbClr val="FFFFFF">
                    <a:alpha val="60000"/>
                  </a:srgbClr>
                </a:solidFill>
                <a:latin typeface="Inter"/>
                <a:cs typeface="Inter"/>
              </a:rPr>
              <a:t>© Pietro · CC BY-SA 4.0</a:t>
            </a:r>
          </a:p>
        </p:txBody>
      </p:sp>
      <p:sp>
        <p:nvSpPr>
          <p:cNvPr id="8" name="TextBox 7"/>
          <p:cNvSpPr txBox="1"/>
          <p:nvPr/>
        </p:nvSpPr>
        <p:spPr>
          <a:xfrm>
            <a:off x="8833104" y="6144768"/>
            <a:ext cx="2743200" cy="146304"/>
          </a:xfrm>
          <a:prstGeom prst="rect">
            <a:avLst/>
          </a:prstGeom>
          <a:noFill/>
        </p:spPr>
        <p:txBody>
          <a:bodyPr wrap="square" lIns="0" tIns="0" rIns="0" bIns="0" anchor="t">
            <a:noAutofit/>
          </a:bodyPr>
          <a:lstStyle/>
          <a:p>
            <a:pPr algn="l"/>
            <a:r>
              <a:rPr sz="650" b="0" i="0">
                <a:solidFill>
                  <a:srgbClr val="FFFFFF">
                    <a:alpha val="60000"/>
                  </a:srgbClr>
                </a:solidFill>
                <a:latin typeface="Inter"/>
                <a:cs typeface="Inter"/>
              </a:rPr>
              <a:t>© Pietro · CC BY-SA 4.0</a:t>
            </a:r>
          </a:p>
        </p:txBody>
      </p:sp>
      <p:sp>
        <p:nvSpPr>
          <p:cNvPr id="9" name="TextBox 8"/>
          <p:cNvSpPr txBox="1"/>
          <p:nvPr/>
        </p:nvSpPr>
        <p:spPr>
          <a:xfrm>
            <a:off x="822960" y="868680"/>
            <a:ext cx="4754880" cy="228600"/>
          </a:xfrm>
          <a:prstGeom prst="rect">
            <a:avLst/>
          </a:prstGeom>
          <a:noFill/>
        </p:spPr>
        <p:txBody>
          <a:bodyPr wrap="square" lIns="0" tIns="0" rIns="0" bIns="0" anchor="t">
            <a:noAutofit/>
          </a:bodyPr>
          <a:lstStyle/>
          <a:p>
            <a:pPr algn="l"/>
            <a:r>
              <a:rPr sz="1000" b="0" i="0" spc="260" dirty="0">
                <a:solidFill>
                  <a:srgbClr val="B8572E"/>
                </a:solidFill>
                <a:latin typeface="Inter"/>
                <a:cs typeface="Inter"/>
              </a:rPr>
              <a:t>FESTIVAL DI STREET ART · DAL 2017</a:t>
            </a:r>
          </a:p>
        </p:txBody>
      </p:sp>
      <p:sp>
        <p:nvSpPr>
          <p:cNvPr id="10" name="TextBox 9"/>
          <p:cNvSpPr txBox="1"/>
          <p:nvPr/>
        </p:nvSpPr>
        <p:spPr>
          <a:xfrm>
            <a:off x="777240" y="1115568"/>
            <a:ext cx="4846320" cy="822960"/>
          </a:xfrm>
          <a:prstGeom prst="rect">
            <a:avLst/>
          </a:prstGeom>
          <a:noFill/>
        </p:spPr>
        <p:txBody>
          <a:bodyPr wrap="square" lIns="0" tIns="0" rIns="0" bIns="0" anchor="t">
            <a:noAutofit/>
          </a:bodyPr>
          <a:lstStyle/>
          <a:p>
            <a:pPr algn="l"/>
            <a:r>
              <a:rPr sz="4600" b="0" i="0">
                <a:solidFill>
                  <a:srgbClr val="352D27"/>
                </a:solidFill>
                <a:latin typeface="Georgia"/>
                <a:cs typeface="Georgia"/>
              </a:rPr>
              <a:t>Borgo Universo</a:t>
            </a:r>
          </a:p>
        </p:txBody>
      </p:sp>
      <p:sp>
        <p:nvSpPr>
          <p:cNvPr id="11" name="TextBox 10"/>
          <p:cNvSpPr txBox="1"/>
          <p:nvPr/>
        </p:nvSpPr>
        <p:spPr>
          <a:xfrm>
            <a:off x="822960" y="2011680"/>
            <a:ext cx="4572000" cy="1828800"/>
          </a:xfrm>
          <a:prstGeom prst="rect">
            <a:avLst/>
          </a:prstGeom>
          <a:noFill/>
        </p:spPr>
        <p:txBody>
          <a:bodyPr wrap="square" lIns="0" tIns="0" rIns="0" bIns="0" anchor="t">
            <a:noAutofit/>
          </a:bodyPr>
          <a:lstStyle/>
          <a:p>
            <a:pPr algn="l">
              <a:lnSpc>
                <a:spcPct val="142000"/>
              </a:lnSpc>
            </a:pPr>
            <a:r>
              <a:rPr sz="1350" b="0" i="0">
                <a:solidFill>
                  <a:srgbClr val="7E7167"/>
                </a:solidFill>
                <a:latin typeface="Inter"/>
                <a:cs typeface="Inter"/>
              </a:rPr>
              <a:t>Ogni anno artisti da tutto il mondo dipingono murales ispirati all'astronomia e alla cultura locale. Musica, performance e osservazioni del cielo trasformano il borgo in un museo a cielo aperto.</a:t>
            </a:r>
          </a:p>
        </p:txBody>
      </p:sp>
      <p:sp>
        <p:nvSpPr>
          <p:cNvPr id="12" name="TextBox 11"/>
          <p:cNvSpPr txBox="1"/>
          <p:nvPr/>
        </p:nvSpPr>
        <p:spPr>
          <a:xfrm>
            <a:off x="822960" y="3931920"/>
            <a:ext cx="4572000" cy="320040"/>
          </a:xfrm>
          <a:prstGeom prst="rect">
            <a:avLst/>
          </a:prstGeom>
          <a:noFill/>
        </p:spPr>
        <p:txBody>
          <a:bodyPr wrap="square" lIns="0" tIns="0" rIns="0" bIns="0" anchor="t">
            <a:noAutofit/>
          </a:bodyPr>
          <a:lstStyle/>
          <a:p>
            <a:pPr algn="l"/>
            <a:r>
              <a:rPr sz="1600" b="0" i="1">
                <a:solidFill>
                  <a:srgbClr val="352D27"/>
                </a:solidFill>
                <a:latin typeface="Georgia"/>
                <a:cs typeface="Georgia"/>
              </a:rPr>
              <a:t>Hanno lasciato il segno</a:t>
            </a:r>
          </a:p>
        </p:txBody>
      </p:sp>
      <p:sp>
        <p:nvSpPr>
          <p:cNvPr id="13" name="Rounded Rectangle 12"/>
          <p:cNvSpPr/>
          <p:nvPr/>
        </p:nvSpPr>
        <p:spPr>
          <a:xfrm>
            <a:off x="822960" y="4389120"/>
            <a:ext cx="1546860" cy="347472"/>
          </a:xfrm>
          <a:prstGeom prst="roundRect">
            <a:avLst>
              <a:gd name="adj" fmla="val 50000"/>
            </a:avLst>
          </a:prstGeom>
          <a:noFill/>
          <a:ln w="9525">
            <a:solidFill>
              <a:srgbClr val="74593E">
                <a:alpha val="45000"/>
              </a:srgbClr>
            </a:solidFill>
          </a:ln>
        </p:spPr>
        <p:txBody>
          <a:bodyPr rtlCol="0" anchor="ctr"/>
          <a:lstStyle/>
          <a:p>
            <a:endParaRPr/>
          </a:p>
        </p:txBody>
      </p:sp>
      <p:sp>
        <p:nvSpPr>
          <p:cNvPr id="14" name="TextBox 13"/>
          <p:cNvSpPr txBox="1"/>
          <p:nvPr/>
        </p:nvSpPr>
        <p:spPr>
          <a:xfrm>
            <a:off x="822960" y="4389120"/>
            <a:ext cx="1546860" cy="347472"/>
          </a:xfrm>
          <a:prstGeom prst="rect">
            <a:avLst/>
          </a:prstGeom>
          <a:noFill/>
        </p:spPr>
        <p:txBody>
          <a:bodyPr wrap="square" lIns="0" tIns="0" rIns="0" bIns="0" anchor="ctr">
            <a:noAutofit/>
          </a:bodyPr>
          <a:lstStyle/>
          <a:p>
            <a:pPr algn="ctr"/>
            <a:r>
              <a:rPr sz="1100" b="0" i="0">
                <a:solidFill>
                  <a:srgbClr val="74593E"/>
                </a:solidFill>
                <a:latin typeface="Inter"/>
                <a:cs typeface="Inter"/>
              </a:rPr>
              <a:t>Okuda San Miguel</a:t>
            </a:r>
          </a:p>
        </p:txBody>
      </p:sp>
      <p:sp>
        <p:nvSpPr>
          <p:cNvPr id="15" name="Rounded Rectangle 14"/>
          <p:cNvSpPr/>
          <p:nvPr/>
        </p:nvSpPr>
        <p:spPr>
          <a:xfrm>
            <a:off x="2479548" y="4389120"/>
            <a:ext cx="669290" cy="347472"/>
          </a:xfrm>
          <a:prstGeom prst="roundRect">
            <a:avLst>
              <a:gd name="adj" fmla="val 50000"/>
            </a:avLst>
          </a:prstGeom>
          <a:noFill/>
          <a:ln w="9525">
            <a:solidFill>
              <a:srgbClr val="74593E">
                <a:alpha val="45000"/>
              </a:srgbClr>
            </a:solidFill>
          </a:ln>
        </p:spPr>
        <p:txBody>
          <a:bodyPr rtlCol="0" anchor="ctr"/>
          <a:lstStyle/>
          <a:p>
            <a:endParaRPr/>
          </a:p>
        </p:txBody>
      </p:sp>
      <p:sp>
        <p:nvSpPr>
          <p:cNvPr id="16" name="TextBox 15"/>
          <p:cNvSpPr txBox="1"/>
          <p:nvPr/>
        </p:nvSpPr>
        <p:spPr>
          <a:xfrm>
            <a:off x="2479548" y="4389120"/>
            <a:ext cx="669290" cy="347472"/>
          </a:xfrm>
          <a:prstGeom prst="rect">
            <a:avLst/>
          </a:prstGeom>
          <a:noFill/>
        </p:spPr>
        <p:txBody>
          <a:bodyPr wrap="square" lIns="0" tIns="0" rIns="0" bIns="0" anchor="ctr">
            <a:noAutofit/>
          </a:bodyPr>
          <a:lstStyle/>
          <a:p>
            <a:pPr algn="ctr"/>
            <a:r>
              <a:rPr sz="1100" b="0" i="0">
                <a:solidFill>
                  <a:srgbClr val="74593E"/>
                </a:solidFill>
                <a:latin typeface="Inter"/>
                <a:cs typeface="Inter"/>
              </a:rPr>
              <a:t>Millo</a:t>
            </a:r>
          </a:p>
        </p:txBody>
      </p:sp>
      <p:sp>
        <p:nvSpPr>
          <p:cNvPr id="17" name="Rounded Rectangle 16"/>
          <p:cNvSpPr/>
          <p:nvPr/>
        </p:nvSpPr>
        <p:spPr>
          <a:xfrm>
            <a:off x="3258566" y="4389120"/>
            <a:ext cx="810260" cy="347472"/>
          </a:xfrm>
          <a:prstGeom prst="roundRect">
            <a:avLst>
              <a:gd name="adj" fmla="val 50000"/>
            </a:avLst>
          </a:prstGeom>
          <a:noFill/>
          <a:ln w="9525">
            <a:solidFill>
              <a:srgbClr val="74593E">
                <a:alpha val="45000"/>
              </a:srgbClr>
            </a:solidFill>
          </a:ln>
        </p:spPr>
        <p:txBody>
          <a:bodyPr rtlCol="0" anchor="ctr"/>
          <a:lstStyle/>
          <a:p>
            <a:endParaRPr/>
          </a:p>
        </p:txBody>
      </p:sp>
      <p:sp>
        <p:nvSpPr>
          <p:cNvPr id="18" name="TextBox 17"/>
          <p:cNvSpPr txBox="1"/>
          <p:nvPr/>
        </p:nvSpPr>
        <p:spPr>
          <a:xfrm>
            <a:off x="3258566" y="4389120"/>
            <a:ext cx="810260" cy="347472"/>
          </a:xfrm>
          <a:prstGeom prst="rect">
            <a:avLst/>
          </a:prstGeom>
          <a:noFill/>
        </p:spPr>
        <p:txBody>
          <a:bodyPr wrap="square" lIns="0" tIns="0" rIns="0" bIns="0" anchor="ctr">
            <a:noAutofit/>
          </a:bodyPr>
          <a:lstStyle/>
          <a:p>
            <a:pPr algn="ctr"/>
            <a:r>
              <a:rPr sz="1100" b="0" i="0">
                <a:solidFill>
                  <a:srgbClr val="74593E"/>
                </a:solidFill>
                <a:latin typeface="Inter"/>
                <a:cs typeface="Inter"/>
              </a:rPr>
              <a:t>Zamoc</a:t>
            </a:r>
          </a:p>
        </p:txBody>
      </p:sp>
      <p:sp>
        <p:nvSpPr>
          <p:cNvPr id="19" name="Rounded Rectangle 18"/>
          <p:cNvSpPr/>
          <p:nvPr/>
        </p:nvSpPr>
        <p:spPr>
          <a:xfrm>
            <a:off x="4178554" y="4389120"/>
            <a:ext cx="674370" cy="347472"/>
          </a:xfrm>
          <a:prstGeom prst="roundRect">
            <a:avLst>
              <a:gd name="adj" fmla="val 50000"/>
            </a:avLst>
          </a:prstGeom>
          <a:noFill/>
          <a:ln w="9525">
            <a:solidFill>
              <a:srgbClr val="74593E">
                <a:alpha val="45000"/>
              </a:srgbClr>
            </a:solidFill>
          </a:ln>
        </p:spPr>
        <p:txBody>
          <a:bodyPr rtlCol="0" anchor="ctr"/>
          <a:lstStyle/>
          <a:p>
            <a:endParaRPr/>
          </a:p>
        </p:txBody>
      </p:sp>
      <p:sp>
        <p:nvSpPr>
          <p:cNvPr id="20" name="TextBox 19"/>
          <p:cNvSpPr txBox="1"/>
          <p:nvPr/>
        </p:nvSpPr>
        <p:spPr>
          <a:xfrm>
            <a:off x="4178554" y="4389120"/>
            <a:ext cx="674370" cy="347472"/>
          </a:xfrm>
          <a:prstGeom prst="rect">
            <a:avLst/>
          </a:prstGeom>
          <a:noFill/>
        </p:spPr>
        <p:txBody>
          <a:bodyPr wrap="square" lIns="0" tIns="0" rIns="0" bIns="0" anchor="ctr">
            <a:noAutofit/>
          </a:bodyPr>
          <a:lstStyle/>
          <a:p>
            <a:pPr algn="ctr"/>
            <a:r>
              <a:rPr sz="1100" b="0" i="0">
                <a:solidFill>
                  <a:srgbClr val="74593E"/>
                </a:solidFill>
                <a:latin typeface="Inter"/>
                <a:cs typeface="Inter"/>
              </a:rPr>
              <a:t>2501</a:t>
            </a:r>
          </a:p>
        </p:txBody>
      </p:sp>
      <p:sp>
        <p:nvSpPr>
          <p:cNvPr id="21" name="Rounded Rectangle 20"/>
          <p:cNvSpPr/>
          <p:nvPr/>
        </p:nvSpPr>
        <p:spPr>
          <a:xfrm>
            <a:off x="822960" y="4846320"/>
            <a:ext cx="737870" cy="347472"/>
          </a:xfrm>
          <a:prstGeom prst="roundRect">
            <a:avLst>
              <a:gd name="adj" fmla="val 50000"/>
            </a:avLst>
          </a:prstGeom>
          <a:noFill/>
          <a:ln w="9525">
            <a:solidFill>
              <a:srgbClr val="74593E">
                <a:alpha val="45000"/>
              </a:srgbClr>
            </a:solidFill>
          </a:ln>
        </p:spPr>
        <p:txBody>
          <a:bodyPr rtlCol="0" anchor="ctr"/>
          <a:lstStyle/>
          <a:p>
            <a:endParaRPr/>
          </a:p>
        </p:txBody>
      </p:sp>
      <p:sp>
        <p:nvSpPr>
          <p:cNvPr id="22" name="TextBox 21"/>
          <p:cNvSpPr txBox="1"/>
          <p:nvPr/>
        </p:nvSpPr>
        <p:spPr>
          <a:xfrm>
            <a:off x="822960" y="4846320"/>
            <a:ext cx="737870" cy="347472"/>
          </a:xfrm>
          <a:prstGeom prst="rect">
            <a:avLst/>
          </a:prstGeom>
          <a:noFill/>
        </p:spPr>
        <p:txBody>
          <a:bodyPr wrap="square" lIns="0" tIns="0" rIns="0" bIns="0" anchor="ctr">
            <a:noAutofit/>
          </a:bodyPr>
          <a:lstStyle/>
          <a:p>
            <a:pPr algn="ctr"/>
            <a:r>
              <a:rPr sz="1100" b="0" i="0">
                <a:solidFill>
                  <a:srgbClr val="74593E"/>
                </a:solidFill>
                <a:latin typeface="Inter"/>
                <a:cs typeface="Inter"/>
              </a:rPr>
              <a:t>Sam3</a:t>
            </a:r>
          </a:p>
        </p:txBody>
      </p:sp>
      <p:sp>
        <p:nvSpPr>
          <p:cNvPr id="23" name="Rounded Rectangle 22"/>
          <p:cNvSpPr/>
          <p:nvPr/>
        </p:nvSpPr>
        <p:spPr>
          <a:xfrm>
            <a:off x="1670558" y="4846320"/>
            <a:ext cx="704850" cy="347472"/>
          </a:xfrm>
          <a:prstGeom prst="roundRect">
            <a:avLst>
              <a:gd name="adj" fmla="val 50000"/>
            </a:avLst>
          </a:prstGeom>
          <a:noFill/>
          <a:ln w="9525">
            <a:solidFill>
              <a:srgbClr val="74593E">
                <a:alpha val="45000"/>
              </a:srgbClr>
            </a:solidFill>
          </a:ln>
        </p:spPr>
        <p:txBody>
          <a:bodyPr rtlCol="0" anchor="ctr"/>
          <a:lstStyle/>
          <a:p>
            <a:endParaRPr/>
          </a:p>
        </p:txBody>
      </p:sp>
      <p:sp>
        <p:nvSpPr>
          <p:cNvPr id="24" name="TextBox 23"/>
          <p:cNvSpPr txBox="1"/>
          <p:nvPr/>
        </p:nvSpPr>
        <p:spPr>
          <a:xfrm>
            <a:off x="1670558" y="4846320"/>
            <a:ext cx="704850" cy="347472"/>
          </a:xfrm>
          <a:prstGeom prst="rect">
            <a:avLst/>
          </a:prstGeom>
          <a:noFill/>
        </p:spPr>
        <p:txBody>
          <a:bodyPr wrap="square" lIns="0" tIns="0" rIns="0" bIns="0" anchor="ctr">
            <a:noAutofit/>
          </a:bodyPr>
          <a:lstStyle/>
          <a:p>
            <a:pPr algn="ctr"/>
            <a:r>
              <a:rPr sz="1100" b="0" i="0">
                <a:solidFill>
                  <a:srgbClr val="74593E"/>
                </a:solidFill>
                <a:latin typeface="Inter"/>
                <a:cs typeface="Inter"/>
              </a:rPr>
              <a:t>Laika</a:t>
            </a:r>
          </a:p>
        </p:txBody>
      </p:sp>
      <p:pic>
        <p:nvPicPr>
          <p:cNvPr id="25" name="Picture 24" descr="pm_round.png"/>
          <p:cNvPicPr>
            <a:picLocks noChangeAspect="1"/>
          </p:cNvPicPr>
          <p:nvPr/>
        </p:nvPicPr>
        <p:blipFill>
          <a:blip r:embed="rId7"/>
          <a:stretch>
            <a:fillRect/>
          </a:stretch>
        </p:blipFill>
        <p:spPr>
          <a:xfrm rot="21120000">
            <a:off x="3886200" y="5074920"/>
            <a:ext cx="1325880" cy="1325880"/>
          </a:xfrm>
          <a:prstGeom prst="rect">
            <a:avLst/>
          </a:prstGeom>
        </p:spPr>
      </p:pic>
      <p:sp>
        <p:nvSpPr>
          <p:cNvPr id="26" name="TextBox 25"/>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7" name="TextBox 26"/>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14</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pic>
        <p:nvPicPr>
          <p:cNvPr id="3" name="Picture 2" descr="n_torre-delle-stelle.jpg"/>
          <p:cNvPicPr>
            <a:picLocks noChangeAspect="1"/>
          </p:cNvPicPr>
          <p:nvPr/>
        </p:nvPicPr>
        <p:blipFill>
          <a:blip r:embed="rId4"/>
          <a:srcRect l="13269" r="30961"/>
          <a:stretch>
            <a:fillRect/>
          </a:stretch>
        </p:blipFill>
        <p:spPr>
          <a:xfrm>
            <a:off x="5394960" y="0"/>
            <a:ext cx="6796735" cy="6858000"/>
          </a:xfrm>
          <a:prstGeom prst="rect">
            <a:avLst/>
          </a:prstGeom>
        </p:spPr>
      </p:pic>
      <p:sp>
        <p:nvSpPr>
          <p:cNvPr id="4" name="TextBox 3"/>
          <p:cNvSpPr txBox="1"/>
          <p:nvPr/>
        </p:nvSpPr>
        <p:spPr>
          <a:xfrm>
            <a:off x="5486400" y="6601968"/>
            <a:ext cx="2743200" cy="146304"/>
          </a:xfrm>
          <a:prstGeom prst="rect">
            <a:avLst/>
          </a:prstGeom>
          <a:noFill/>
        </p:spPr>
        <p:txBody>
          <a:bodyPr wrap="square" lIns="0" tIns="0" rIns="0" bIns="0" anchor="t">
            <a:noAutofit/>
          </a:bodyPr>
          <a:lstStyle/>
          <a:p>
            <a:pPr algn="l"/>
            <a:r>
              <a:rPr sz="650" b="0" i="0">
                <a:solidFill>
                  <a:srgbClr val="FFFFFF">
                    <a:alpha val="60000"/>
                  </a:srgbClr>
                </a:solidFill>
                <a:latin typeface="Inter"/>
                <a:cs typeface="Inter"/>
              </a:rPr>
              <a:t>© Pietro · CC BY-SA 4.0</a:t>
            </a:r>
          </a:p>
        </p:txBody>
      </p:sp>
      <p:sp>
        <p:nvSpPr>
          <p:cNvPr id="5" name="TextBox 4"/>
          <p:cNvSpPr txBox="1"/>
          <p:nvPr/>
        </p:nvSpPr>
        <p:spPr>
          <a:xfrm>
            <a:off x="822960" y="868680"/>
            <a:ext cx="4389120" cy="228600"/>
          </a:xfrm>
          <a:prstGeom prst="rect">
            <a:avLst/>
          </a:prstGeom>
          <a:noFill/>
        </p:spPr>
        <p:txBody>
          <a:bodyPr wrap="square" lIns="0" tIns="0" rIns="0" bIns="0" anchor="t">
            <a:noAutofit/>
          </a:bodyPr>
          <a:lstStyle/>
          <a:p>
            <a:pPr algn="l"/>
            <a:r>
              <a:rPr sz="1300" b="0" i="0" spc="260">
                <a:solidFill>
                  <a:srgbClr val="B8572E"/>
                </a:solidFill>
                <a:latin typeface="Inter"/>
                <a:cs typeface="Inter"/>
              </a:rPr>
              <a:t>OSSERVATORIO ASTRONOMICO</a:t>
            </a:r>
          </a:p>
        </p:txBody>
      </p:sp>
      <p:sp>
        <p:nvSpPr>
          <p:cNvPr id="6" name="TextBox 5"/>
          <p:cNvSpPr txBox="1"/>
          <p:nvPr/>
        </p:nvSpPr>
        <p:spPr>
          <a:xfrm>
            <a:off x="777240" y="1115568"/>
            <a:ext cx="4480560" cy="1463040"/>
          </a:xfrm>
          <a:prstGeom prst="rect">
            <a:avLst/>
          </a:prstGeom>
          <a:noFill/>
        </p:spPr>
        <p:txBody>
          <a:bodyPr wrap="square" lIns="0" tIns="0" rIns="0" bIns="0" anchor="t">
            <a:noAutofit/>
          </a:bodyPr>
          <a:lstStyle/>
          <a:p>
            <a:pPr algn="l">
              <a:lnSpc>
                <a:spcPct val="95000"/>
              </a:lnSpc>
            </a:pPr>
            <a:r>
              <a:rPr sz="4400" b="0" i="0">
                <a:solidFill>
                  <a:srgbClr val="352D27"/>
                </a:solidFill>
                <a:latin typeface="Georgia"/>
                <a:cs typeface="Georgia"/>
              </a:rPr>
              <a:t>La Torre</a:t>
            </a:r>
          </a:p>
          <a:p>
            <a:pPr algn="l">
              <a:lnSpc>
                <a:spcPct val="95000"/>
              </a:lnSpc>
            </a:pPr>
            <a:r>
              <a:rPr sz="4400" b="0" i="0">
                <a:solidFill>
                  <a:srgbClr val="352D27"/>
                </a:solidFill>
                <a:latin typeface="Georgia"/>
                <a:cs typeface="Georgia"/>
              </a:rPr>
              <a:t>delle Stelle</a:t>
            </a:r>
          </a:p>
        </p:txBody>
      </p:sp>
      <p:sp>
        <p:nvSpPr>
          <p:cNvPr id="7" name="TextBox 6"/>
          <p:cNvSpPr txBox="1"/>
          <p:nvPr/>
        </p:nvSpPr>
        <p:spPr>
          <a:xfrm>
            <a:off x="822960" y="2606040"/>
            <a:ext cx="4389120" cy="365760"/>
          </a:xfrm>
          <a:prstGeom prst="rect">
            <a:avLst/>
          </a:prstGeom>
          <a:noFill/>
        </p:spPr>
        <p:txBody>
          <a:bodyPr wrap="square" lIns="0" tIns="0" rIns="0" bIns="0" anchor="t">
            <a:noAutofit/>
          </a:bodyPr>
          <a:lstStyle/>
          <a:p>
            <a:pPr algn="l"/>
            <a:r>
              <a:rPr sz="1700" b="0" i="1">
                <a:solidFill>
                  <a:srgbClr val="B8572E"/>
                </a:solidFill>
                <a:latin typeface="Georgia"/>
                <a:cs typeface="Georgia"/>
              </a:rPr>
              <a:t>Dove toccare il cielo con un dito.</a:t>
            </a:r>
          </a:p>
        </p:txBody>
      </p:sp>
      <p:sp>
        <p:nvSpPr>
          <p:cNvPr id="8" name="TextBox 7"/>
          <p:cNvSpPr txBox="1"/>
          <p:nvPr/>
        </p:nvSpPr>
        <p:spPr>
          <a:xfrm>
            <a:off x="822960" y="3063240"/>
            <a:ext cx="4206240" cy="822960"/>
          </a:xfrm>
          <a:prstGeom prst="rect">
            <a:avLst/>
          </a:prstGeom>
          <a:noFill/>
        </p:spPr>
        <p:txBody>
          <a:bodyPr wrap="square" lIns="0" tIns="0" rIns="0" bIns="0" anchor="t">
            <a:noAutofit/>
          </a:bodyPr>
          <a:lstStyle/>
          <a:p>
            <a:pPr algn="l">
              <a:lnSpc>
                <a:spcPct val="140000"/>
              </a:lnSpc>
            </a:pPr>
            <a:r>
              <a:rPr sz="1200" b="0" i="0">
                <a:solidFill>
                  <a:srgbClr val="7E7167"/>
                </a:solidFill>
                <a:latin typeface="Inter"/>
                <a:cs typeface="Inter"/>
              </a:rPr>
              <a:t>L'osservatorio astronomico più alto dell'Italia centrale, con il Museo del Cielo e della Luna e una biblioteca scientifica.</a:t>
            </a:r>
          </a:p>
        </p:txBody>
      </p:sp>
      <p:cxnSp>
        <p:nvCxnSpPr>
          <p:cNvPr id="9" name="Connector 8"/>
          <p:cNvCxnSpPr/>
          <p:nvPr/>
        </p:nvCxnSpPr>
        <p:spPr>
          <a:xfrm>
            <a:off x="822960" y="3995928"/>
            <a:ext cx="4023360" cy="0"/>
          </a:xfrm>
          <a:prstGeom prst="line">
            <a:avLst/>
          </a:prstGeom>
          <a:ln w="9525">
            <a:solidFill>
              <a:srgbClr val="E2DACF"/>
            </a:solidFill>
          </a:ln>
        </p:spPr>
      </p:cxnSp>
      <p:sp>
        <p:nvSpPr>
          <p:cNvPr id="10" name="TextBox 9"/>
          <p:cNvSpPr txBox="1"/>
          <p:nvPr/>
        </p:nvSpPr>
        <p:spPr>
          <a:xfrm>
            <a:off x="822960" y="4069080"/>
            <a:ext cx="1188720" cy="502920"/>
          </a:xfrm>
          <a:prstGeom prst="rect">
            <a:avLst/>
          </a:prstGeom>
          <a:noFill/>
        </p:spPr>
        <p:txBody>
          <a:bodyPr wrap="square" lIns="0" tIns="0" rIns="0" bIns="0" anchor="t">
            <a:noAutofit/>
          </a:bodyPr>
          <a:lstStyle/>
          <a:p>
            <a:pPr algn="l"/>
            <a:r>
              <a:rPr sz="2600" b="0" i="0">
                <a:solidFill>
                  <a:srgbClr val="B8572E"/>
                </a:solidFill>
                <a:latin typeface="Georgia"/>
                <a:cs typeface="Georgia"/>
              </a:rPr>
              <a:t>1356</a:t>
            </a:r>
          </a:p>
        </p:txBody>
      </p:sp>
      <p:sp>
        <p:nvSpPr>
          <p:cNvPr id="11" name="TextBox 10"/>
          <p:cNvSpPr txBox="1"/>
          <p:nvPr/>
        </p:nvSpPr>
        <p:spPr>
          <a:xfrm>
            <a:off x="2011680" y="4142232"/>
            <a:ext cx="2926080" cy="548640"/>
          </a:xfrm>
          <a:prstGeom prst="rect">
            <a:avLst/>
          </a:prstGeom>
          <a:noFill/>
        </p:spPr>
        <p:txBody>
          <a:bodyPr wrap="square" lIns="0" tIns="0" rIns="0" bIns="0" anchor="t">
            <a:noAutofit/>
          </a:bodyPr>
          <a:lstStyle/>
          <a:p>
            <a:pPr algn="l">
              <a:lnSpc>
                <a:spcPct val="125000"/>
              </a:lnSpc>
            </a:pPr>
            <a:r>
              <a:rPr sz="1150" b="0" i="0">
                <a:solidFill>
                  <a:srgbClr val="7E7167"/>
                </a:solidFill>
                <a:latin typeface="Inter"/>
                <a:cs typeface="Inter"/>
              </a:rPr>
              <a:t>la torre medievale, restaurata nel 1998</a:t>
            </a:r>
          </a:p>
        </p:txBody>
      </p:sp>
      <p:cxnSp>
        <p:nvCxnSpPr>
          <p:cNvPr id="12" name="Connector 11"/>
          <p:cNvCxnSpPr/>
          <p:nvPr/>
        </p:nvCxnSpPr>
        <p:spPr>
          <a:xfrm>
            <a:off x="822960" y="4709160"/>
            <a:ext cx="4023360" cy="0"/>
          </a:xfrm>
          <a:prstGeom prst="line">
            <a:avLst/>
          </a:prstGeom>
          <a:ln w="9525">
            <a:solidFill>
              <a:srgbClr val="E2DACF"/>
            </a:solidFill>
          </a:ln>
        </p:spPr>
      </p:cxnSp>
      <p:sp>
        <p:nvSpPr>
          <p:cNvPr id="13" name="TextBox 12"/>
          <p:cNvSpPr txBox="1"/>
          <p:nvPr/>
        </p:nvSpPr>
        <p:spPr>
          <a:xfrm>
            <a:off x="822960" y="4782312"/>
            <a:ext cx="1188720" cy="502920"/>
          </a:xfrm>
          <a:prstGeom prst="rect">
            <a:avLst/>
          </a:prstGeom>
          <a:noFill/>
        </p:spPr>
        <p:txBody>
          <a:bodyPr wrap="square" lIns="0" tIns="0" rIns="0" bIns="0" anchor="t">
            <a:noAutofit/>
          </a:bodyPr>
          <a:lstStyle/>
          <a:p>
            <a:pPr algn="l"/>
            <a:r>
              <a:rPr sz="2600" b="0" i="0">
                <a:solidFill>
                  <a:srgbClr val="B8572E"/>
                </a:solidFill>
                <a:latin typeface="Georgia"/>
                <a:cs typeface="Georgia"/>
              </a:rPr>
              <a:t>6 m</a:t>
            </a:r>
          </a:p>
        </p:txBody>
      </p:sp>
      <p:sp>
        <p:nvSpPr>
          <p:cNvPr id="14" name="TextBox 13"/>
          <p:cNvSpPr txBox="1"/>
          <p:nvPr/>
        </p:nvSpPr>
        <p:spPr>
          <a:xfrm>
            <a:off x="2011680" y="4855464"/>
            <a:ext cx="2926080" cy="548640"/>
          </a:xfrm>
          <a:prstGeom prst="rect">
            <a:avLst/>
          </a:prstGeom>
          <a:noFill/>
        </p:spPr>
        <p:txBody>
          <a:bodyPr wrap="square" lIns="0" tIns="0" rIns="0" bIns="0" anchor="t">
            <a:noAutofit/>
          </a:bodyPr>
          <a:lstStyle/>
          <a:p>
            <a:pPr algn="l">
              <a:lnSpc>
                <a:spcPct val="125000"/>
              </a:lnSpc>
            </a:pPr>
            <a:r>
              <a:rPr sz="1150" b="0" i="0">
                <a:solidFill>
                  <a:srgbClr val="7E7167"/>
                </a:solidFill>
                <a:latin typeface="Inter"/>
                <a:cs typeface="Inter"/>
              </a:rPr>
              <a:t>la cupola del planetario</a:t>
            </a:r>
          </a:p>
        </p:txBody>
      </p:sp>
      <p:cxnSp>
        <p:nvCxnSpPr>
          <p:cNvPr id="15" name="Connector 14"/>
          <p:cNvCxnSpPr/>
          <p:nvPr/>
        </p:nvCxnSpPr>
        <p:spPr>
          <a:xfrm>
            <a:off x="822960" y="5422392"/>
            <a:ext cx="4023360" cy="0"/>
          </a:xfrm>
          <a:prstGeom prst="line">
            <a:avLst/>
          </a:prstGeom>
          <a:ln w="9525">
            <a:solidFill>
              <a:srgbClr val="E2DACF"/>
            </a:solidFill>
          </a:ln>
        </p:spPr>
      </p:cxnSp>
      <p:sp>
        <p:nvSpPr>
          <p:cNvPr id="16" name="TextBox 15"/>
          <p:cNvSpPr txBox="1"/>
          <p:nvPr/>
        </p:nvSpPr>
        <p:spPr>
          <a:xfrm>
            <a:off x="822960" y="5495544"/>
            <a:ext cx="1188720" cy="502920"/>
          </a:xfrm>
          <a:prstGeom prst="rect">
            <a:avLst/>
          </a:prstGeom>
          <a:noFill/>
        </p:spPr>
        <p:txBody>
          <a:bodyPr wrap="square" lIns="0" tIns="0" rIns="0" bIns="0" anchor="t">
            <a:noAutofit/>
          </a:bodyPr>
          <a:lstStyle/>
          <a:p>
            <a:pPr algn="l"/>
            <a:r>
              <a:rPr sz="2600" b="0" i="0">
                <a:solidFill>
                  <a:srgbClr val="B8572E"/>
                </a:solidFill>
                <a:latin typeface="Georgia"/>
                <a:cs typeface="Georgia"/>
              </a:rPr>
              <a:t>1856</a:t>
            </a:r>
          </a:p>
        </p:txBody>
      </p:sp>
      <p:sp>
        <p:nvSpPr>
          <p:cNvPr id="17" name="TextBox 16"/>
          <p:cNvSpPr txBox="1"/>
          <p:nvPr/>
        </p:nvSpPr>
        <p:spPr>
          <a:xfrm>
            <a:off x="2011680" y="5568696"/>
            <a:ext cx="2926080" cy="548640"/>
          </a:xfrm>
          <a:prstGeom prst="rect">
            <a:avLst/>
          </a:prstGeom>
          <a:noFill/>
        </p:spPr>
        <p:txBody>
          <a:bodyPr wrap="square" lIns="0" tIns="0" rIns="0" bIns="0" anchor="t">
            <a:noAutofit/>
          </a:bodyPr>
          <a:lstStyle/>
          <a:p>
            <a:pPr algn="l">
              <a:lnSpc>
                <a:spcPct val="125000"/>
              </a:lnSpc>
            </a:pPr>
            <a:r>
              <a:rPr sz="1150" b="0" i="0">
                <a:solidFill>
                  <a:srgbClr val="7E7167"/>
                </a:solidFill>
                <a:latin typeface="Inter"/>
                <a:cs typeface="Inter"/>
              </a:rPr>
              <a:t>nasce ad Aielli l'astronomo Filippo Angelitti, a cui è dedicata</a:t>
            </a:r>
          </a:p>
        </p:txBody>
      </p:sp>
      <p:sp>
        <p:nvSpPr>
          <p:cNvPr id="18" name="TextBox 17"/>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19" name="TextBox 18"/>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15</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_fontamara.jpg"/>
          <p:cNvPicPr>
            <a:picLocks noChangeAspect="1"/>
          </p:cNvPicPr>
          <p:nvPr/>
        </p:nvPicPr>
        <p:blipFill>
          <a:blip r:embed="rId3"/>
          <a:srcRect l="16767" r="16767"/>
          <a:stretch>
            <a:fillRect/>
          </a:stretch>
        </p:blipFill>
        <p:spPr>
          <a:xfrm>
            <a:off x="0" y="0"/>
            <a:ext cx="6077559" cy="6858000"/>
          </a:xfrm>
          <a:prstGeom prst="rect">
            <a:avLst/>
          </a:prstGeom>
        </p:spPr>
      </p:pic>
      <p:pic>
        <p:nvPicPr>
          <p:cNvPr id="3" name="Picture 2" descr="n_divina-commedia.jpg"/>
          <p:cNvPicPr>
            <a:picLocks noChangeAspect="1"/>
          </p:cNvPicPr>
          <p:nvPr/>
        </p:nvPicPr>
        <p:blipFill>
          <a:blip r:embed="rId4"/>
          <a:srcRect l="16767" r="16767"/>
          <a:stretch>
            <a:fillRect/>
          </a:stretch>
        </p:blipFill>
        <p:spPr>
          <a:xfrm>
            <a:off x="6114135" y="0"/>
            <a:ext cx="6077559" cy="6858000"/>
          </a:xfrm>
          <a:prstGeom prst="rect">
            <a:avLst/>
          </a:prstGeom>
        </p:spPr>
      </p:pic>
      <p:sp>
        <p:nvSpPr>
          <p:cNvPr id="4" name="Rectangle 3"/>
          <p:cNvSpPr/>
          <p:nvPr/>
        </p:nvSpPr>
        <p:spPr>
          <a:xfrm>
            <a:off x="0" y="0"/>
            <a:ext cx="12191695" cy="6858000"/>
          </a:xfrm>
          <a:prstGeom prst="rect">
            <a:avLst/>
          </a:prstGeom>
          <a:gradFill rotWithShape="1">
            <a:gsLst>
              <a:gs pos="30000">
                <a:srgbClr val="352D27">
                  <a:alpha val="5000"/>
                </a:srgbClr>
              </a:gs>
              <a:gs pos="100000">
                <a:srgbClr val="352D27">
                  <a:alpha val="90000"/>
                </a:srgbClr>
              </a:gs>
            </a:gsLst>
            <a:lin ang="5400000" scaled="0"/>
          </a:gradFill>
          <a:ln>
            <a:noFill/>
          </a:ln>
        </p:spPr>
        <p:txBody>
          <a:bodyPr rtlCol="0" anchor="ctr"/>
          <a:lstStyle/>
          <a:p>
            <a:endParaRPr/>
          </a:p>
        </p:txBody>
      </p:sp>
      <p:sp>
        <p:nvSpPr>
          <p:cNvPr id="5" name="Rectangle 4"/>
          <p:cNvSpPr/>
          <p:nvPr/>
        </p:nvSpPr>
        <p:spPr>
          <a:xfrm>
            <a:off x="0" y="0"/>
            <a:ext cx="12191695" cy="6858000"/>
          </a:xfrm>
          <a:prstGeom prst="rect">
            <a:avLst/>
          </a:prstGeom>
          <a:gradFill rotWithShape="1">
            <a:gsLst>
              <a:gs pos="0">
                <a:srgbClr val="352D27">
                  <a:alpha val="60000"/>
                </a:srgbClr>
              </a:gs>
              <a:gs pos="22000">
                <a:srgbClr val="352D27">
                  <a:alpha val="0"/>
                </a:srgbClr>
              </a:gs>
            </a:gsLst>
            <a:lin ang="5400000" scaled="0"/>
          </a:gradFill>
          <a:ln>
            <a:noFill/>
          </a:ln>
        </p:spPr>
        <p:txBody>
          <a:bodyPr rtlCol="0" anchor="ctr"/>
          <a:lstStyle/>
          <a:p>
            <a:endParaRPr/>
          </a:p>
        </p:txBody>
      </p:sp>
      <p:sp>
        <p:nvSpPr>
          <p:cNvPr id="6" name="TextBox 5"/>
          <p:cNvSpPr txBox="1"/>
          <p:nvPr/>
        </p:nvSpPr>
        <p:spPr>
          <a:xfrm>
            <a:off x="0" y="457200"/>
            <a:ext cx="12191695" cy="228600"/>
          </a:xfrm>
          <a:prstGeom prst="rect">
            <a:avLst/>
          </a:prstGeom>
          <a:noFill/>
        </p:spPr>
        <p:txBody>
          <a:bodyPr wrap="square" lIns="0" tIns="0" rIns="0" bIns="0" anchor="t">
            <a:noAutofit/>
          </a:bodyPr>
          <a:lstStyle/>
          <a:p>
            <a:pPr algn="ctr"/>
            <a:r>
              <a:rPr sz="1000" b="0" i="0" spc="260">
                <a:solidFill>
                  <a:srgbClr val="FAF8F5"/>
                </a:solidFill>
                <a:latin typeface="Inter"/>
                <a:cs typeface="Inter"/>
              </a:rPr>
              <a:t>UN BORGO DA LEGGERE</a:t>
            </a:r>
          </a:p>
        </p:txBody>
      </p:sp>
      <p:sp>
        <p:nvSpPr>
          <p:cNvPr id="7" name="TextBox 6"/>
          <p:cNvSpPr txBox="1"/>
          <p:nvPr/>
        </p:nvSpPr>
        <p:spPr>
          <a:xfrm>
            <a:off x="704088" y="3977639"/>
            <a:ext cx="5029200" cy="1005840"/>
          </a:xfrm>
          <a:prstGeom prst="rect">
            <a:avLst/>
          </a:prstGeom>
          <a:noFill/>
        </p:spPr>
        <p:txBody>
          <a:bodyPr wrap="square" lIns="0" tIns="0" rIns="0" bIns="0" anchor="t">
            <a:noAutofit/>
          </a:bodyPr>
          <a:lstStyle/>
          <a:p>
            <a:pPr algn="l"/>
            <a:r>
              <a:rPr sz="6600" b="0" i="0">
                <a:solidFill>
                  <a:srgbClr val="FAF8F5"/>
                </a:solidFill>
                <a:latin typeface="Georgia"/>
                <a:cs typeface="Georgia"/>
              </a:rPr>
              <a:t>53.000 </a:t>
            </a:r>
            <a:r>
              <a:rPr sz="2600" b="0" i="1">
                <a:solidFill>
                  <a:srgbClr val="FAF8F5"/>
                </a:solidFill>
                <a:latin typeface="Georgia"/>
                <a:cs typeface="Georgia"/>
              </a:rPr>
              <a:t>parole</a:t>
            </a:r>
          </a:p>
        </p:txBody>
      </p:sp>
      <p:sp>
        <p:nvSpPr>
          <p:cNvPr id="8" name="TextBox 7"/>
          <p:cNvSpPr txBox="1"/>
          <p:nvPr/>
        </p:nvSpPr>
        <p:spPr>
          <a:xfrm>
            <a:off x="731520" y="5074920"/>
            <a:ext cx="4663440" cy="822960"/>
          </a:xfrm>
          <a:prstGeom prst="rect">
            <a:avLst/>
          </a:prstGeom>
          <a:noFill/>
        </p:spPr>
        <p:txBody>
          <a:bodyPr wrap="square" lIns="0" tIns="0" rIns="0" bIns="0" anchor="t">
            <a:noAutofit/>
          </a:bodyPr>
          <a:lstStyle/>
          <a:p>
            <a:pPr algn="l">
              <a:lnSpc>
                <a:spcPct val="140000"/>
              </a:lnSpc>
            </a:pPr>
            <a:r>
              <a:rPr sz="1500" b="0" i="0">
                <a:solidFill>
                  <a:srgbClr val="FAF8F5">
                    <a:alpha val="82000"/>
                  </a:srgbClr>
                </a:solidFill>
                <a:latin typeface="Inter"/>
                <a:cs typeface="Inter"/>
              </a:rPr>
              <a:t>«Fontamara» di Ignazio Silone, riprodotto per intero su una parete da Alleg (Andrea Parente).</a:t>
            </a:r>
          </a:p>
        </p:txBody>
      </p:sp>
      <p:sp>
        <p:nvSpPr>
          <p:cNvPr id="9" name="TextBox 8"/>
          <p:cNvSpPr txBox="1"/>
          <p:nvPr/>
        </p:nvSpPr>
        <p:spPr>
          <a:xfrm>
            <a:off x="731520" y="6601968"/>
            <a:ext cx="3657600" cy="146304"/>
          </a:xfrm>
          <a:prstGeom prst="rect">
            <a:avLst/>
          </a:prstGeom>
          <a:noFill/>
        </p:spPr>
        <p:txBody>
          <a:bodyPr wrap="square" lIns="0" tIns="0" rIns="0" bIns="0" anchor="t">
            <a:noAutofit/>
          </a:bodyPr>
          <a:lstStyle/>
          <a:p>
            <a:pPr algn="l"/>
            <a:r>
              <a:rPr sz="650" b="0" i="0">
                <a:solidFill>
                  <a:srgbClr val="FFFFFF">
                    <a:alpha val="50000"/>
                  </a:srgbClr>
                </a:solidFill>
                <a:latin typeface="Inter"/>
                <a:cs typeface="Inter"/>
              </a:rPr>
              <a:t>© Marica Massaro · CC BY-SA 4.0</a:t>
            </a:r>
          </a:p>
        </p:txBody>
      </p:sp>
      <p:sp>
        <p:nvSpPr>
          <p:cNvPr id="10" name="TextBox 9"/>
          <p:cNvSpPr txBox="1"/>
          <p:nvPr/>
        </p:nvSpPr>
        <p:spPr>
          <a:xfrm>
            <a:off x="6799935" y="3977639"/>
            <a:ext cx="5029200" cy="1005840"/>
          </a:xfrm>
          <a:prstGeom prst="rect">
            <a:avLst/>
          </a:prstGeom>
          <a:noFill/>
        </p:spPr>
        <p:txBody>
          <a:bodyPr wrap="square" lIns="0" tIns="0" rIns="0" bIns="0" anchor="t">
            <a:noAutofit/>
          </a:bodyPr>
          <a:lstStyle/>
          <a:p>
            <a:pPr algn="l"/>
            <a:r>
              <a:rPr sz="6600" b="0" i="0">
                <a:solidFill>
                  <a:srgbClr val="FAF8F5"/>
                </a:solidFill>
                <a:latin typeface="Georgia"/>
                <a:cs typeface="Georgia"/>
              </a:rPr>
              <a:t>52 m </a:t>
            </a:r>
            <a:r>
              <a:rPr sz="2600" b="0" i="1">
                <a:solidFill>
                  <a:srgbClr val="FAF8F5"/>
                </a:solidFill>
                <a:latin typeface="Georgia"/>
                <a:cs typeface="Georgia"/>
              </a:rPr>
              <a:t>di versi</a:t>
            </a:r>
          </a:p>
        </p:txBody>
      </p:sp>
      <p:sp>
        <p:nvSpPr>
          <p:cNvPr id="11" name="TextBox 10"/>
          <p:cNvSpPr txBox="1"/>
          <p:nvPr/>
        </p:nvSpPr>
        <p:spPr>
          <a:xfrm>
            <a:off x="6827367" y="5074920"/>
            <a:ext cx="4663440" cy="822960"/>
          </a:xfrm>
          <a:prstGeom prst="rect">
            <a:avLst/>
          </a:prstGeom>
          <a:noFill/>
        </p:spPr>
        <p:txBody>
          <a:bodyPr wrap="square" lIns="0" tIns="0" rIns="0" bIns="0" anchor="t">
            <a:noAutofit/>
          </a:bodyPr>
          <a:lstStyle/>
          <a:p>
            <a:pPr algn="l">
              <a:lnSpc>
                <a:spcPct val="140000"/>
              </a:lnSpc>
            </a:pPr>
            <a:r>
              <a:rPr sz="1350" b="0" i="0" dirty="0">
                <a:solidFill>
                  <a:srgbClr val="FAF8F5">
                    <a:alpha val="82000"/>
                  </a:srgbClr>
                </a:solidFill>
                <a:latin typeface="Inter"/>
                <a:cs typeface="Inter"/>
              </a:rPr>
              <a:t>La Divina Commedia in </a:t>
            </a:r>
            <a:r>
              <a:rPr sz="1350" b="0" i="0" dirty="0" err="1">
                <a:solidFill>
                  <a:srgbClr val="FAF8F5">
                    <a:alpha val="82000"/>
                  </a:srgbClr>
                </a:solidFill>
                <a:latin typeface="Inter"/>
                <a:cs typeface="Inter"/>
              </a:rPr>
              <a:t>alluminio</a:t>
            </a:r>
            <a:r>
              <a:rPr sz="1350" b="0" i="0" dirty="0">
                <a:solidFill>
                  <a:srgbClr val="FAF8F5">
                    <a:alpha val="82000"/>
                  </a:srgbClr>
                </a:solidFill>
                <a:latin typeface="Inter"/>
                <a:cs typeface="Inter"/>
              </a:rPr>
              <a:t>, </a:t>
            </a:r>
            <a:r>
              <a:rPr sz="1350" b="0" i="0" dirty="0" err="1">
                <a:solidFill>
                  <a:srgbClr val="FAF8F5">
                    <a:alpha val="82000"/>
                  </a:srgbClr>
                </a:solidFill>
                <a:latin typeface="Inter"/>
                <a:cs typeface="Inter"/>
              </a:rPr>
              <a:t>inaugurata</a:t>
            </a:r>
            <a:r>
              <a:rPr sz="1350" b="0" i="0" dirty="0">
                <a:solidFill>
                  <a:srgbClr val="FAF8F5">
                    <a:alpha val="82000"/>
                  </a:srgbClr>
                </a:solidFill>
                <a:latin typeface="Inter"/>
                <a:cs typeface="Inter"/>
              </a:rPr>
              <a:t> </a:t>
            </a:r>
            <a:r>
              <a:rPr sz="1350" b="0" i="0" dirty="0" err="1">
                <a:solidFill>
                  <a:srgbClr val="FAF8F5">
                    <a:alpha val="82000"/>
                  </a:srgbClr>
                </a:solidFill>
                <a:latin typeface="Inter"/>
                <a:cs typeface="Inter"/>
              </a:rPr>
              <a:t>nel</a:t>
            </a:r>
            <a:r>
              <a:rPr sz="1350" b="0" i="0" dirty="0">
                <a:solidFill>
                  <a:srgbClr val="FAF8F5">
                    <a:alpha val="82000"/>
                  </a:srgbClr>
                </a:solidFill>
                <a:latin typeface="Inter"/>
                <a:cs typeface="Inter"/>
              </a:rPr>
              <a:t> 2021 per i 700 anni </a:t>
            </a:r>
            <a:r>
              <a:rPr sz="1350" b="0" i="0" dirty="0" err="1">
                <a:solidFill>
                  <a:srgbClr val="FAF8F5">
                    <a:alpha val="82000"/>
                  </a:srgbClr>
                </a:solidFill>
                <a:latin typeface="Inter"/>
                <a:cs typeface="Inter"/>
              </a:rPr>
              <a:t>dalla</a:t>
            </a:r>
            <a:r>
              <a:rPr sz="1350" b="0" i="0" dirty="0">
                <a:solidFill>
                  <a:srgbClr val="FAF8F5">
                    <a:alpha val="82000"/>
                  </a:srgbClr>
                </a:solidFill>
                <a:latin typeface="Inter"/>
                <a:cs typeface="Inter"/>
              </a:rPr>
              <a:t> </a:t>
            </a:r>
            <a:r>
              <a:rPr sz="1350" b="0" i="0" dirty="0" err="1">
                <a:solidFill>
                  <a:srgbClr val="FAF8F5">
                    <a:alpha val="82000"/>
                  </a:srgbClr>
                </a:solidFill>
                <a:latin typeface="Inter"/>
                <a:cs typeface="Inter"/>
              </a:rPr>
              <a:t>morte</a:t>
            </a:r>
            <a:r>
              <a:rPr sz="1350" b="0" i="0" dirty="0">
                <a:solidFill>
                  <a:srgbClr val="FAF8F5">
                    <a:alpha val="82000"/>
                  </a:srgbClr>
                </a:solidFill>
                <a:latin typeface="Inter"/>
                <a:cs typeface="Inter"/>
              </a:rPr>
              <a:t> di </a:t>
            </a:r>
            <a:r>
              <a:rPr sz="1500" b="0" i="0" dirty="0">
                <a:solidFill>
                  <a:srgbClr val="FAF8F5">
                    <a:alpha val="82000"/>
                  </a:srgbClr>
                </a:solidFill>
                <a:latin typeface="Inter"/>
                <a:cs typeface="Inter"/>
              </a:rPr>
              <a:t>Dante</a:t>
            </a:r>
            <a:r>
              <a:rPr sz="1350" b="0" i="0" dirty="0">
                <a:solidFill>
                  <a:srgbClr val="FAF8F5">
                    <a:alpha val="82000"/>
                  </a:srgbClr>
                </a:solidFill>
                <a:latin typeface="Inter"/>
                <a:cs typeface="Inter"/>
              </a:rPr>
              <a:t>.</a:t>
            </a:r>
          </a:p>
        </p:txBody>
      </p:sp>
      <p:sp>
        <p:nvSpPr>
          <p:cNvPr id="12" name="TextBox 11"/>
          <p:cNvSpPr txBox="1"/>
          <p:nvPr/>
        </p:nvSpPr>
        <p:spPr>
          <a:xfrm>
            <a:off x="6827367" y="6601968"/>
            <a:ext cx="3657600" cy="146304"/>
          </a:xfrm>
          <a:prstGeom prst="rect">
            <a:avLst/>
          </a:prstGeom>
          <a:noFill/>
        </p:spPr>
        <p:txBody>
          <a:bodyPr wrap="square" lIns="0" tIns="0" rIns="0" bIns="0" anchor="t">
            <a:noAutofit/>
          </a:bodyPr>
          <a:lstStyle/>
          <a:p>
            <a:pPr algn="l"/>
            <a:r>
              <a:rPr sz="650" b="0" i="0">
                <a:solidFill>
                  <a:srgbClr val="FFFFFF">
                    <a:alpha val="50000"/>
                  </a:srgbClr>
                </a:solidFill>
                <a:latin typeface="Inter"/>
                <a:cs typeface="Inter"/>
              </a:rPr>
              <a:t>© Marica Massaro · CC BY-SA 4.0</a:t>
            </a:r>
          </a:p>
        </p:txBody>
      </p:sp>
      <p:sp>
        <p:nvSpPr>
          <p:cNvPr id="13" name="TextBox 12"/>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FAF8F5">
                    <a:alpha val="75000"/>
                  </a:srgbClr>
                </a:solidFill>
                <a:latin typeface="Georgia"/>
                <a:cs typeface="Georgia"/>
              </a:rPr>
              <a:t>postAielli</a:t>
            </a:r>
          </a:p>
        </p:txBody>
      </p:sp>
      <p:sp>
        <p:nvSpPr>
          <p:cNvPr id="14" name="TextBox 13"/>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FAF8F5">
                    <a:alpha val="75000"/>
                  </a:srgbClr>
                </a:solidFill>
                <a:latin typeface="Inter"/>
                <a:cs typeface="Inter"/>
              </a:rPr>
              <a:t>N° 16</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822960" y="868680"/>
            <a:ext cx="4114800" cy="228600"/>
          </a:xfrm>
          <a:prstGeom prst="rect">
            <a:avLst/>
          </a:prstGeom>
          <a:noFill/>
        </p:spPr>
        <p:txBody>
          <a:bodyPr wrap="square" lIns="0" tIns="0" rIns="0" bIns="0" anchor="t">
            <a:noAutofit/>
          </a:bodyPr>
          <a:lstStyle/>
          <a:p>
            <a:pPr algn="l"/>
            <a:r>
              <a:rPr sz="1000" b="0" i="0" spc="260">
                <a:solidFill>
                  <a:srgbClr val="B8572E"/>
                </a:solidFill>
                <a:latin typeface="Inter"/>
                <a:cs typeface="Inter"/>
              </a:rPr>
              <a:t>CAPITOLO IV</a:t>
            </a:r>
          </a:p>
        </p:txBody>
      </p:sp>
      <p:sp>
        <p:nvSpPr>
          <p:cNvPr id="4" name="TextBox 3"/>
          <p:cNvSpPr txBox="1"/>
          <p:nvPr/>
        </p:nvSpPr>
        <p:spPr>
          <a:xfrm>
            <a:off x="777240" y="1115568"/>
            <a:ext cx="4206240" cy="1463040"/>
          </a:xfrm>
          <a:prstGeom prst="rect">
            <a:avLst/>
          </a:prstGeom>
          <a:noFill/>
        </p:spPr>
        <p:txBody>
          <a:bodyPr wrap="square" lIns="0" tIns="0" rIns="0" bIns="0" anchor="t">
            <a:noAutofit/>
          </a:bodyPr>
          <a:lstStyle/>
          <a:p>
            <a:pPr algn="l">
              <a:lnSpc>
                <a:spcPct val="95000"/>
              </a:lnSpc>
            </a:pPr>
            <a:r>
              <a:rPr sz="4400" b="0" i="0">
                <a:solidFill>
                  <a:srgbClr val="352D27"/>
                </a:solidFill>
                <a:latin typeface="Georgia"/>
                <a:cs typeface="Georgia"/>
              </a:rPr>
              <a:t>I Racconti</a:t>
            </a:r>
          </a:p>
          <a:p>
            <a:pPr algn="l">
              <a:lnSpc>
                <a:spcPct val="95000"/>
              </a:lnSpc>
            </a:pPr>
            <a:r>
              <a:rPr sz="4400" b="0" i="1">
                <a:solidFill>
                  <a:srgbClr val="352D27"/>
                </a:solidFill>
                <a:latin typeface="Georgia"/>
                <a:cs typeface="Georgia"/>
              </a:rPr>
              <a:t>della Posta</a:t>
            </a:r>
          </a:p>
        </p:txBody>
      </p:sp>
      <p:sp>
        <p:nvSpPr>
          <p:cNvPr id="5" name="TextBox 4"/>
          <p:cNvSpPr txBox="1"/>
          <p:nvPr/>
        </p:nvSpPr>
        <p:spPr>
          <a:xfrm>
            <a:off x="822960" y="2697480"/>
            <a:ext cx="3931920" cy="1463040"/>
          </a:xfrm>
          <a:prstGeom prst="rect">
            <a:avLst/>
          </a:prstGeom>
          <a:noFill/>
        </p:spPr>
        <p:txBody>
          <a:bodyPr wrap="square" lIns="0" tIns="0" rIns="0" bIns="0" anchor="t">
            <a:noAutofit/>
          </a:bodyPr>
          <a:lstStyle/>
          <a:p>
            <a:pPr algn="l">
              <a:lnSpc>
                <a:spcPct val="142000"/>
              </a:lnSpc>
            </a:pPr>
            <a:r>
              <a:rPr sz="1350" b="0" i="0">
                <a:solidFill>
                  <a:srgbClr val="7E7167"/>
                </a:solidFill>
                <a:latin typeface="Inter"/>
                <a:cs typeface="Inter"/>
              </a:rPr>
              <a:t>postAielli non è solo un B&amp;B: è un luogo dove si incontrano storie, si degustano sapori locali e si celebra l'arte.</a:t>
            </a:r>
          </a:p>
        </p:txBody>
      </p:sp>
      <p:sp>
        <p:nvSpPr>
          <p:cNvPr id="6" name="Diamond 5"/>
          <p:cNvSpPr/>
          <p:nvPr/>
        </p:nvSpPr>
        <p:spPr>
          <a:xfrm>
            <a:off x="850392" y="4242816"/>
            <a:ext cx="91440" cy="91440"/>
          </a:xfrm>
          <a:prstGeom prst="diamond">
            <a:avLst/>
          </a:prstGeom>
          <a:solidFill>
            <a:srgbClr val="B8572E"/>
          </a:solidFill>
          <a:ln>
            <a:noFill/>
          </a:ln>
        </p:spPr>
        <p:txBody>
          <a:bodyPr rtlCol="0" anchor="ctr"/>
          <a:lstStyle/>
          <a:p>
            <a:endParaRPr/>
          </a:p>
        </p:txBody>
      </p:sp>
      <p:sp>
        <p:nvSpPr>
          <p:cNvPr id="7" name="TextBox 6"/>
          <p:cNvSpPr txBox="1"/>
          <p:nvPr/>
        </p:nvSpPr>
        <p:spPr>
          <a:xfrm>
            <a:off x="1097280" y="4160520"/>
            <a:ext cx="3657600" cy="274320"/>
          </a:xfrm>
          <a:prstGeom prst="rect">
            <a:avLst/>
          </a:prstGeom>
          <a:noFill/>
        </p:spPr>
        <p:txBody>
          <a:bodyPr wrap="square" lIns="0" tIns="0" rIns="0" bIns="0" anchor="t">
            <a:noAutofit/>
          </a:bodyPr>
          <a:lstStyle/>
          <a:p>
            <a:pPr algn="l"/>
            <a:r>
              <a:rPr sz="1500" b="0" i="0" dirty="0" err="1">
                <a:solidFill>
                  <a:srgbClr val="352D27"/>
                </a:solidFill>
                <a:latin typeface="Inter"/>
                <a:cs typeface="Inter"/>
              </a:rPr>
              <a:t>Presentazioni</a:t>
            </a:r>
            <a:r>
              <a:rPr sz="1500" b="0" i="0" dirty="0">
                <a:solidFill>
                  <a:srgbClr val="352D27"/>
                </a:solidFill>
                <a:latin typeface="Inter"/>
                <a:cs typeface="Inter"/>
              </a:rPr>
              <a:t> di libri</a:t>
            </a:r>
          </a:p>
        </p:txBody>
      </p:sp>
      <p:sp>
        <p:nvSpPr>
          <p:cNvPr id="8" name="Diamond 7"/>
          <p:cNvSpPr/>
          <p:nvPr/>
        </p:nvSpPr>
        <p:spPr>
          <a:xfrm>
            <a:off x="850392" y="4654296"/>
            <a:ext cx="91440" cy="91440"/>
          </a:xfrm>
          <a:prstGeom prst="diamond">
            <a:avLst/>
          </a:prstGeom>
          <a:solidFill>
            <a:srgbClr val="B8572E"/>
          </a:solidFill>
          <a:ln>
            <a:noFill/>
          </a:ln>
        </p:spPr>
        <p:txBody>
          <a:bodyPr rtlCol="0" anchor="ctr"/>
          <a:lstStyle/>
          <a:p>
            <a:endParaRPr/>
          </a:p>
        </p:txBody>
      </p:sp>
      <p:sp>
        <p:nvSpPr>
          <p:cNvPr id="9" name="TextBox 8"/>
          <p:cNvSpPr txBox="1"/>
          <p:nvPr/>
        </p:nvSpPr>
        <p:spPr>
          <a:xfrm>
            <a:off x="1115387" y="4572000"/>
            <a:ext cx="3621386" cy="274320"/>
          </a:xfrm>
          <a:prstGeom prst="rect">
            <a:avLst/>
          </a:prstGeom>
          <a:noFill/>
        </p:spPr>
        <p:txBody>
          <a:bodyPr wrap="square" lIns="0" tIns="0" rIns="0" bIns="0" anchor="t">
            <a:noAutofit/>
          </a:bodyPr>
          <a:lstStyle/>
          <a:p>
            <a:pPr algn="l"/>
            <a:r>
              <a:rPr sz="1500" b="0" i="0" dirty="0">
                <a:solidFill>
                  <a:srgbClr val="352D27"/>
                </a:solidFill>
                <a:latin typeface="Inter"/>
                <a:cs typeface="Inter"/>
              </a:rPr>
              <a:t>Talk e </a:t>
            </a:r>
            <a:r>
              <a:rPr sz="1500" b="0" i="0" dirty="0" err="1">
                <a:solidFill>
                  <a:srgbClr val="352D27"/>
                </a:solidFill>
                <a:latin typeface="Inter"/>
                <a:cs typeface="Inter"/>
              </a:rPr>
              <a:t>incontri</a:t>
            </a:r>
            <a:endParaRPr sz="1500" b="0" i="0" dirty="0">
              <a:solidFill>
                <a:srgbClr val="352D27"/>
              </a:solidFill>
              <a:latin typeface="Inter"/>
              <a:cs typeface="Inter"/>
            </a:endParaRPr>
          </a:p>
        </p:txBody>
      </p:sp>
      <p:sp>
        <p:nvSpPr>
          <p:cNvPr id="10" name="Diamond 9"/>
          <p:cNvSpPr/>
          <p:nvPr/>
        </p:nvSpPr>
        <p:spPr>
          <a:xfrm>
            <a:off x="850392" y="5065776"/>
            <a:ext cx="91440" cy="91440"/>
          </a:xfrm>
          <a:prstGeom prst="diamond">
            <a:avLst/>
          </a:prstGeom>
          <a:solidFill>
            <a:srgbClr val="B8572E"/>
          </a:solidFill>
          <a:ln>
            <a:noFill/>
          </a:ln>
        </p:spPr>
        <p:txBody>
          <a:bodyPr rtlCol="0" anchor="ctr"/>
          <a:lstStyle/>
          <a:p>
            <a:endParaRPr/>
          </a:p>
        </p:txBody>
      </p:sp>
      <p:sp>
        <p:nvSpPr>
          <p:cNvPr id="11" name="TextBox 10"/>
          <p:cNvSpPr txBox="1"/>
          <p:nvPr/>
        </p:nvSpPr>
        <p:spPr>
          <a:xfrm>
            <a:off x="1097280" y="4983480"/>
            <a:ext cx="3657600" cy="274320"/>
          </a:xfrm>
          <a:prstGeom prst="rect">
            <a:avLst/>
          </a:prstGeom>
          <a:noFill/>
        </p:spPr>
        <p:txBody>
          <a:bodyPr wrap="square" lIns="0" tIns="0" rIns="0" bIns="0" anchor="t">
            <a:noAutofit/>
          </a:bodyPr>
          <a:lstStyle/>
          <a:p>
            <a:pPr algn="l"/>
            <a:r>
              <a:rPr sz="1500" b="0" i="0" dirty="0">
                <a:solidFill>
                  <a:srgbClr val="352D27"/>
                </a:solidFill>
                <a:latin typeface="Inter"/>
                <a:cs typeface="Inter"/>
              </a:rPr>
              <a:t>Masterclass e </a:t>
            </a:r>
            <a:r>
              <a:rPr sz="1500" b="0" i="0" dirty="0" err="1">
                <a:solidFill>
                  <a:srgbClr val="352D27"/>
                </a:solidFill>
                <a:latin typeface="Inter"/>
                <a:cs typeface="Inter"/>
              </a:rPr>
              <a:t>degustazioni</a:t>
            </a:r>
            <a:endParaRPr sz="1500" b="0" i="0" dirty="0">
              <a:solidFill>
                <a:srgbClr val="352D27"/>
              </a:solidFill>
              <a:latin typeface="Inter"/>
              <a:cs typeface="Inter"/>
            </a:endParaRPr>
          </a:p>
        </p:txBody>
      </p:sp>
      <p:sp>
        <p:nvSpPr>
          <p:cNvPr id="12" name="Diamond 11"/>
          <p:cNvSpPr/>
          <p:nvPr/>
        </p:nvSpPr>
        <p:spPr>
          <a:xfrm>
            <a:off x="850392" y="5477256"/>
            <a:ext cx="91440" cy="91440"/>
          </a:xfrm>
          <a:prstGeom prst="diamond">
            <a:avLst/>
          </a:prstGeom>
          <a:solidFill>
            <a:srgbClr val="B8572E"/>
          </a:solidFill>
          <a:ln>
            <a:noFill/>
          </a:ln>
        </p:spPr>
        <p:txBody>
          <a:bodyPr rtlCol="0" anchor="ctr"/>
          <a:lstStyle/>
          <a:p>
            <a:endParaRPr/>
          </a:p>
        </p:txBody>
      </p:sp>
      <p:sp>
        <p:nvSpPr>
          <p:cNvPr id="13" name="TextBox 12"/>
          <p:cNvSpPr txBox="1"/>
          <p:nvPr/>
        </p:nvSpPr>
        <p:spPr>
          <a:xfrm>
            <a:off x="1097280" y="5394960"/>
            <a:ext cx="3657600" cy="274320"/>
          </a:xfrm>
          <a:prstGeom prst="rect">
            <a:avLst/>
          </a:prstGeom>
          <a:noFill/>
        </p:spPr>
        <p:txBody>
          <a:bodyPr wrap="square" lIns="0" tIns="0" rIns="0" bIns="0" anchor="t">
            <a:noAutofit/>
          </a:bodyPr>
          <a:lstStyle/>
          <a:p>
            <a:pPr algn="l"/>
            <a:r>
              <a:rPr sz="1500" b="0" i="0" dirty="0" err="1">
                <a:solidFill>
                  <a:srgbClr val="352D27"/>
                </a:solidFill>
                <a:latin typeface="Inter"/>
                <a:cs typeface="Inter"/>
              </a:rPr>
              <a:t>Serate</a:t>
            </a:r>
            <a:r>
              <a:rPr sz="1500" b="0" i="0" dirty="0">
                <a:solidFill>
                  <a:srgbClr val="352D27"/>
                </a:solidFill>
                <a:latin typeface="Inter"/>
                <a:cs typeface="Inter"/>
              </a:rPr>
              <a:t> a </a:t>
            </a:r>
            <a:r>
              <a:rPr sz="1500" b="0" i="0" dirty="0" err="1">
                <a:solidFill>
                  <a:srgbClr val="352D27"/>
                </a:solidFill>
                <a:latin typeface="Inter"/>
                <a:cs typeface="Inter"/>
              </a:rPr>
              <a:t>tema</a:t>
            </a:r>
            <a:endParaRPr sz="1500" b="0" i="0" dirty="0">
              <a:solidFill>
                <a:srgbClr val="352D27"/>
              </a:solidFill>
              <a:latin typeface="Inter"/>
              <a:cs typeface="Inter"/>
            </a:endParaRPr>
          </a:p>
        </p:txBody>
      </p:sp>
      <p:pic>
        <p:nvPicPr>
          <p:cNvPr id="14" name="Picture 13" descr="pol0.jpg"/>
          <p:cNvPicPr>
            <a:picLocks noChangeAspect="1"/>
          </p:cNvPicPr>
          <p:nvPr/>
        </p:nvPicPr>
        <p:blipFill>
          <a:blip r:embed="rId4"/>
          <a:stretch>
            <a:fillRect/>
          </a:stretch>
        </p:blipFill>
        <p:spPr>
          <a:xfrm rot="21360000">
            <a:off x="5257800" y="502920"/>
            <a:ext cx="1508760" cy="2142439"/>
          </a:xfrm>
          <a:prstGeom prst="rect">
            <a:avLst/>
          </a:prstGeom>
          <a:effectLst>
            <a:outerShdw blurRad="127000" dist="50800" dir="5400000" algn="t" rotWithShape="0">
              <a:srgbClr val="000000">
                <a:alpha val="28000"/>
              </a:srgbClr>
            </a:outerShdw>
          </a:effectLst>
        </p:spPr>
      </p:pic>
      <p:sp>
        <p:nvSpPr>
          <p:cNvPr id="15" name="Rectangle 14"/>
          <p:cNvSpPr/>
          <p:nvPr/>
        </p:nvSpPr>
        <p:spPr>
          <a:xfrm rot="60000">
            <a:off x="5760720" y="429768"/>
            <a:ext cx="502920" cy="182880"/>
          </a:xfrm>
          <a:prstGeom prst="rect">
            <a:avLst/>
          </a:prstGeom>
          <a:solidFill>
            <a:srgbClr val="E8DEC6">
              <a:alpha val="85000"/>
            </a:srgbClr>
          </a:solidFill>
          <a:ln>
            <a:noFill/>
          </a:ln>
        </p:spPr>
        <p:txBody>
          <a:bodyPr rtlCol="0" anchor="ctr"/>
          <a:lstStyle/>
          <a:p>
            <a:endParaRPr/>
          </a:p>
        </p:txBody>
      </p:sp>
      <p:pic>
        <p:nvPicPr>
          <p:cNvPr id="16" name="Picture 15" descr="pol1.jpg"/>
          <p:cNvPicPr>
            <a:picLocks noChangeAspect="1"/>
          </p:cNvPicPr>
          <p:nvPr/>
        </p:nvPicPr>
        <p:blipFill>
          <a:blip r:embed="rId5"/>
          <a:stretch>
            <a:fillRect/>
          </a:stretch>
        </p:blipFill>
        <p:spPr>
          <a:xfrm rot="180000">
            <a:off x="6903720" y="685800"/>
            <a:ext cx="1508760" cy="2142439"/>
          </a:xfrm>
          <a:prstGeom prst="rect">
            <a:avLst/>
          </a:prstGeom>
          <a:effectLst>
            <a:outerShdw blurRad="127000" dist="50800" dir="5400000" algn="t" rotWithShape="0">
              <a:srgbClr val="000000">
                <a:alpha val="28000"/>
              </a:srgbClr>
            </a:outerShdw>
          </a:effectLst>
        </p:spPr>
      </p:pic>
      <p:sp>
        <p:nvSpPr>
          <p:cNvPr id="17" name="Rectangle 16"/>
          <p:cNvSpPr/>
          <p:nvPr/>
        </p:nvSpPr>
        <p:spPr>
          <a:xfrm rot="21420000">
            <a:off x="7406640" y="612648"/>
            <a:ext cx="502920" cy="182880"/>
          </a:xfrm>
          <a:prstGeom prst="rect">
            <a:avLst/>
          </a:prstGeom>
          <a:solidFill>
            <a:srgbClr val="E8DEC6">
              <a:alpha val="85000"/>
            </a:srgbClr>
          </a:solidFill>
          <a:ln>
            <a:noFill/>
          </a:ln>
        </p:spPr>
        <p:txBody>
          <a:bodyPr rtlCol="0" anchor="ctr"/>
          <a:lstStyle/>
          <a:p>
            <a:endParaRPr/>
          </a:p>
        </p:txBody>
      </p:sp>
      <p:pic>
        <p:nvPicPr>
          <p:cNvPr id="18" name="Picture 17" descr="pol2.jpg"/>
          <p:cNvPicPr>
            <a:picLocks noChangeAspect="1"/>
          </p:cNvPicPr>
          <p:nvPr/>
        </p:nvPicPr>
        <p:blipFill>
          <a:blip r:embed="rId6"/>
          <a:stretch>
            <a:fillRect/>
          </a:stretch>
        </p:blipFill>
        <p:spPr>
          <a:xfrm rot="21480000">
            <a:off x="8549640" y="457200"/>
            <a:ext cx="1508760" cy="2142439"/>
          </a:xfrm>
          <a:prstGeom prst="rect">
            <a:avLst/>
          </a:prstGeom>
          <a:effectLst>
            <a:outerShdw blurRad="127000" dist="50800" dir="5400000" algn="t" rotWithShape="0">
              <a:srgbClr val="000000">
                <a:alpha val="28000"/>
              </a:srgbClr>
            </a:outerShdw>
          </a:effectLst>
        </p:spPr>
      </p:pic>
      <p:sp>
        <p:nvSpPr>
          <p:cNvPr id="19" name="Rectangle 18"/>
          <p:cNvSpPr/>
          <p:nvPr/>
        </p:nvSpPr>
        <p:spPr>
          <a:xfrm rot="180000">
            <a:off x="9052560" y="384048"/>
            <a:ext cx="502920" cy="182880"/>
          </a:xfrm>
          <a:prstGeom prst="rect">
            <a:avLst/>
          </a:prstGeom>
          <a:solidFill>
            <a:srgbClr val="E8DEC6">
              <a:alpha val="85000"/>
            </a:srgbClr>
          </a:solidFill>
          <a:ln>
            <a:noFill/>
          </a:ln>
        </p:spPr>
        <p:txBody>
          <a:bodyPr rtlCol="0" anchor="ctr"/>
          <a:lstStyle/>
          <a:p>
            <a:endParaRPr/>
          </a:p>
        </p:txBody>
      </p:sp>
      <p:pic>
        <p:nvPicPr>
          <p:cNvPr id="20" name="Picture 19" descr="pol3.jpg"/>
          <p:cNvPicPr>
            <a:picLocks noChangeAspect="1"/>
          </p:cNvPicPr>
          <p:nvPr/>
        </p:nvPicPr>
        <p:blipFill>
          <a:blip r:embed="rId7"/>
          <a:stretch>
            <a:fillRect/>
          </a:stretch>
        </p:blipFill>
        <p:spPr>
          <a:xfrm rot="300000">
            <a:off x="10195560" y="640080"/>
            <a:ext cx="1508760" cy="2142439"/>
          </a:xfrm>
          <a:prstGeom prst="rect">
            <a:avLst/>
          </a:prstGeom>
          <a:effectLst>
            <a:outerShdw blurRad="127000" dist="50800" dir="5400000" algn="t" rotWithShape="0">
              <a:srgbClr val="000000">
                <a:alpha val="28000"/>
              </a:srgbClr>
            </a:outerShdw>
          </a:effectLst>
        </p:spPr>
      </p:pic>
      <p:sp>
        <p:nvSpPr>
          <p:cNvPr id="21" name="Rectangle 20"/>
          <p:cNvSpPr/>
          <p:nvPr/>
        </p:nvSpPr>
        <p:spPr>
          <a:xfrm rot="21540000">
            <a:off x="10698480" y="566928"/>
            <a:ext cx="502920" cy="182880"/>
          </a:xfrm>
          <a:prstGeom prst="rect">
            <a:avLst/>
          </a:prstGeom>
          <a:solidFill>
            <a:srgbClr val="E8DEC6">
              <a:alpha val="85000"/>
            </a:srgbClr>
          </a:solidFill>
          <a:ln>
            <a:noFill/>
          </a:ln>
        </p:spPr>
        <p:txBody>
          <a:bodyPr rtlCol="0" anchor="ctr"/>
          <a:lstStyle/>
          <a:p>
            <a:endParaRPr/>
          </a:p>
        </p:txBody>
      </p:sp>
      <p:pic>
        <p:nvPicPr>
          <p:cNvPr id="22" name="Picture 21" descr="pol4.jpg"/>
          <p:cNvPicPr>
            <a:picLocks noChangeAspect="1"/>
          </p:cNvPicPr>
          <p:nvPr/>
        </p:nvPicPr>
        <p:blipFill>
          <a:blip r:embed="rId8"/>
          <a:stretch>
            <a:fillRect/>
          </a:stretch>
        </p:blipFill>
        <p:spPr>
          <a:xfrm rot="120000">
            <a:off x="6080760" y="3611880"/>
            <a:ext cx="1508760" cy="2142439"/>
          </a:xfrm>
          <a:prstGeom prst="rect">
            <a:avLst/>
          </a:prstGeom>
          <a:effectLst>
            <a:outerShdw blurRad="127000" dist="50800" dir="5400000" algn="t" rotWithShape="0">
              <a:srgbClr val="000000">
                <a:alpha val="28000"/>
              </a:srgbClr>
            </a:outerShdw>
          </a:effectLst>
        </p:spPr>
      </p:pic>
      <p:sp>
        <p:nvSpPr>
          <p:cNvPr id="23" name="Rectangle 22"/>
          <p:cNvSpPr/>
          <p:nvPr/>
        </p:nvSpPr>
        <p:spPr>
          <a:xfrm rot="420000">
            <a:off x="6583680" y="3538728"/>
            <a:ext cx="502920" cy="182880"/>
          </a:xfrm>
          <a:prstGeom prst="rect">
            <a:avLst/>
          </a:prstGeom>
          <a:solidFill>
            <a:srgbClr val="E8DEC6">
              <a:alpha val="85000"/>
            </a:srgbClr>
          </a:solidFill>
          <a:ln>
            <a:noFill/>
          </a:ln>
        </p:spPr>
        <p:txBody>
          <a:bodyPr rtlCol="0" anchor="ctr"/>
          <a:lstStyle/>
          <a:p>
            <a:endParaRPr/>
          </a:p>
        </p:txBody>
      </p:sp>
      <p:pic>
        <p:nvPicPr>
          <p:cNvPr id="24" name="Picture 23" descr="pol5.jpg"/>
          <p:cNvPicPr>
            <a:picLocks noChangeAspect="1"/>
          </p:cNvPicPr>
          <p:nvPr/>
        </p:nvPicPr>
        <p:blipFill>
          <a:blip r:embed="rId9"/>
          <a:stretch>
            <a:fillRect/>
          </a:stretch>
        </p:blipFill>
        <p:spPr>
          <a:xfrm rot="21300000">
            <a:off x="7726679" y="3749039"/>
            <a:ext cx="1508760" cy="2142439"/>
          </a:xfrm>
          <a:prstGeom prst="rect">
            <a:avLst/>
          </a:prstGeom>
          <a:effectLst>
            <a:outerShdw blurRad="127000" dist="50800" dir="5400000" algn="t" rotWithShape="0">
              <a:srgbClr val="000000">
                <a:alpha val="28000"/>
              </a:srgbClr>
            </a:outerShdw>
          </a:effectLst>
        </p:spPr>
      </p:pic>
      <p:sp>
        <p:nvSpPr>
          <p:cNvPr id="25" name="Rectangle 24"/>
          <p:cNvSpPr/>
          <p:nvPr/>
        </p:nvSpPr>
        <p:spPr>
          <a:xfrm rot="20940000">
            <a:off x="8229600" y="3675887"/>
            <a:ext cx="502920" cy="182880"/>
          </a:xfrm>
          <a:prstGeom prst="rect">
            <a:avLst/>
          </a:prstGeom>
          <a:solidFill>
            <a:srgbClr val="E8DEC6">
              <a:alpha val="85000"/>
            </a:srgbClr>
          </a:solidFill>
          <a:ln>
            <a:noFill/>
          </a:ln>
        </p:spPr>
        <p:txBody>
          <a:bodyPr rtlCol="0" anchor="ctr"/>
          <a:lstStyle/>
          <a:p>
            <a:endParaRPr/>
          </a:p>
        </p:txBody>
      </p:sp>
      <p:pic>
        <p:nvPicPr>
          <p:cNvPr id="26" name="Picture 25" descr="pol6.jpg"/>
          <p:cNvPicPr>
            <a:picLocks noChangeAspect="1"/>
          </p:cNvPicPr>
          <p:nvPr/>
        </p:nvPicPr>
        <p:blipFill>
          <a:blip r:embed="rId10"/>
          <a:stretch>
            <a:fillRect/>
          </a:stretch>
        </p:blipFill>
        <p:spPr>
          <a:xfrm rot="180000">
            <a:off x="9372600" y="3566160"/>
            <a:ext cx="1508760" cy="2142439"/>
          </a:xfrm>
          <a:prstGeom prst="rect">
            <a:avLst/>
          </a:prstGeom>
          <a:effectLst>
            <a:outerShdw blurRad="127000" dist="50800" dir="5400000" algn="t" rotWithShape="0">
              <a:srgbClr val="000000">
                <a:alpha val="28000"/>
              </a:srgbClr>
            </a:outerShdw>
          </a:effectLst>
        </p:spPr>
      </p:pic>
      <p:sp>
        <p:nvSpPr>
          <p:cNvPr id="27" name="Rectangle 26"/>
          <p:cNvSpPr/>
          <p:nvPr/>
        </p:nvSpPr>
        <p:spPr>
          <a:xfrm rot="480000">
            <a:off x="9875520" y="3493008"/>
            <a:ext cx="502920" cy="182880"/>
          </a:xfrm>
          <a:prstGeom prst="rect">
            <a:avLst/>
          </a:prstGeom>
          <a:solidFill>
            <a:srgbClr val="E8DEC6">
              <a:alpha val="85000"/>
            </a:srgbClr>
          </a:solidFill>
          <a:ln>
            <a:noFill/>
          </a:ln>
        </p:spPr>
        <p:txBody>
          <a:bodyPr rtlCol="0" anchor="ctr"/>
          <a:lstStyle/>
          <a:p>
            <a:endParaRPr/>
          </a:p>
        </p:txBody>
      </p:sp>
      <p:sp>
        <p:nvSpPr>
          <p:cNvPr id="28" name="TextBox 27"/>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9" name="TextBox 28"/>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17</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pic>
        <p:nvPicPr>
          <p:cNvPr id="3" name="Picture 2" descr="icon_16_B8572E_18.png"/>
          <p:cNvPicPr>
            <a:picLocks noChangeAspect="1"/>
          </p:cNvPicPr>
          <p:nvPr/>
        </p:nvPicPr>
        <p:blipFill>
          <a:blip r:embed="rId4"/>
          <a:stretch>
            <a:fillRect/>
          </a:stretch>
        </p:blipFill>
        <p:spPr>
          <a:xfrm>
            <a:off x="777240" y="868680"/>
            <a:ext cx="1005840" cy="1005840"/>
          </a:xfrm>
          <a:prstGeom prst="rect">
            <a:avLst/>
          </a:prstGeom>
        </p:spPr>
      </p:pic>
      <p:sp>
        <p:nvSpPr>
          <p:cNvPr id="4" name="TextBox 3"/>
          <p:cNvSpPr txBox="1"/>
          <p:nvPr/>
        </p:nvSpPr>
        <p:spPr>
          <a:xfrm>
            <a:off x="868680" y="1668780"/>
            <a:ext cx="5486400" cy="228600"/>
          </a:xfrm>
          <a:prstGeom prst="rect">
            <a:avLst/>
          </a:prstGeom>
          <a:noFill/>
        </p:spPr>
        <p:txBody>
          <a:bodyPr wrap="square" lIns="0" tIns="0" rIns="0" bIns="0" anchor="t">
            <a:noAutofit/>
          </a:bodyPr>
          <a:lstStyle/>
          <a:p>
            <a:pPr algn="l"/>
            <a:r>
              <a:rPr sz="1000" b="0" i="0" spc="260" dirty="0">
                <a:solidFill>
                  <a:srgbClr val="B8572E"/>
                </a:solidFill>
                <a:latin typeface="Inter"/>
                <a:cs typeface="Inter"/>
              </a:rPr>
              <a:t>LE VOCI DEI </a:t>
            </a:r>
            <a:r>
              <a:rPr sz="1300" b="0" i="0" spc="260" dirty="0">
                <a:solidFill>
                  <a:srgbClr val="B8572E"/>
                </a:solidFill>
                <a:latin typeface="Inter"/>
                <a:cs typeface="Inter"/>
              </a:rPr>
              <a:t>NOSTRI</a:t>
            </a:r>
            <a:r>
              <a:rPr sz="1000" b="0" i="0" spc="260" dirty="0">
                <a:solidFill>
                  <a:srgbClr val="B8572E"/>
                </a:solidFill>
                <a:latin typeface="Inter"/>
                <a:cs typeface="Inter"/>
              </a:rPr>
              <a:t> OSPITI</a:t>
            </a:r>
          </a:p>
        </p:txBody>
      </p:sp>
      <p:sp>
        <p:nvSpPr>
          <p:cNvPr id="5" name="TextBox 4"/>
          <p:cNvSpPr txBox="1"/>
          <p:nvPr/>
        </p:nvSpPr>
        <p:spPr>
          <a:xfrm>
            <a:off x="822960" y="1897380"/>
            <a:ext cx="3475836" cy="3128262"/>
          </a:xfrm>
          <a:prstGeom prst="rect">
            <a:avLst/>
          </a:prstGeom>
          <a:noFill/>
        </p:spPr>
        <p:txBody>
          <a:bodyPr wrap="square" lIns="0" tIns="0" rIns="0" bIns="0" anchor="t">
            <a:noAutofit/>
          </a:bodyPr>
          <a:lstStyle/>
          <a:p>
            <a:pPr algn="l">
              <a:lnSpc>
                <a:spcPct val="110000"/>
              </a:lnSpc>
            </a:pPr>
            <a:r>
              <a:rPr sz="3600" b="0" i="1" dirty="0">
                <a:solidFill>
                  <a:srgbClr val="352D27"/>
                </a:solidFill>
                <a:latin typeface="Georgia"/>
                <a:cs typeface="Georgia"/>
              </a:rPr>
              <a:t>«Sereno </a:t>
            </a:r>
            <a:r>
              <a:rPr sz="3600" b="0" i="1" dirty="0" err="1">
                <a:solidFill>
                  <a:srgbClr val="352D27"/>
                </a:solidFill>
                <a:latin typeface="Georgia"/>
                <a:cs typeface="Georgia"/>
              </a:rPr>
              <a:t>entr</a:t>
            </a:r>
            <a:r>
              <a:rPr lang="it-IT" sz="3600" b="0" i="1" dirty="0">
                <a:solidFill>
                  <a:srgbClr val="352D27"/>
                </a:solidFill>
                <a:latin typeface="Georgia"/>
                <a:cs typeface="Georgia"/>
              </a:rPr>
              <a:t>a</a:t>
            </a:r>
            <a:r>
              <a:rPr sz="3600" b="0" i="1" dirty="0">
                <a:solidFill>
                  <a:srgbClr val="352D27"/>
                </a:solidFill>
                <a:latin typeface="Georgia"/>
                <a:cs typeface="Georgia"/>
              </a:rPr>
              <a:t> e </a:t>
            </a:r>
            <a:r>
              <a:rPr sz="3600" b="0" i="1" dirty="0" err="1">
                <a:solidFill>
                  <a:srgbClr val="352D27"/>
                </a:solidFill>
                <a:latin typeface="Georgia"/>
                <a:cs typeface="Georgia"/>
              </a:rPr>
              <a:t>sereno</a:t>
            </a:r>
            <a:r>
              <a:rPr sz="3600" b="0" i="1" dirty="0">
                <a:solidFill>
                  <a:srgbClr val="352D27"/>
                </a:solidFill>
                <a:latin typeface="Georgia"/>
                <a:cs typeface="Georgia"/>
              </a:rPr>
              <a:t> </a:t>
            </a:r>
            <a:r>
              <a:rPr sz="3600" b="0" i="1" dirty="0" err="1">
                <a:solidFill>
                  <a:srgbClr val="352D27"/>
                </a:solidFill>
                <a:latin typeface="Georgia"/>
                <a:cs typeface="Georgia"/>
              </a:rPr>
              <a:t>esci</a:t>
            </a:r>
            <a:r>
              <a:rPr sz="3600" b="0" i="1" dirty="0">
                <a:solidFill>
                  <a:srgbClr val="352D27"/>
                </a:solidFill>
                <a:latin typeface="Georgia"/>
                <a:cs typeface="Georgia"/>
              </a:rPr>
              <a:t>» non è uno spot, è la </a:t>
            </a:r>
            <a:r>
              <a:rPr sz="3600" b="0" i="1" dirty="0" err="1">
                <a:solidFill>
                  <a:srgbClr val="352D27"/>
                </a:solidFill>
                <a:latin typeface="Georgia"/>
                <a:cs typeface="Georgia"/>
              </a:rPr>
              <a:t>realtà</a:t>
            </a:r>
            <a:r>
              <a:rPr sz="3600" b="0" i="1" dirty="0">
                <a:solidFill>
                  <a:srgbClr val="352D27"/>
                </a:solidFill>
                <a:latin typeface="Georgia"/>
                <a:cs typeface="Georgia"/>
              </a:rPr>
              <a:t>.</a:t>
            </a:r>
          </a:p>
        </p:txBody>
      </p:sp>
      <p:sp>
        <p:nvSpPr>
          <p:cNvPr id="6" name="TextBox 5"/>
          <p:cNvSpPr txBox="1"/>
          <p:nvPr/>
        </p:nvSpPr>
        <p:spPr>
          <a:xfrm>
            <a:off x="777240" y="5444977"/>
            <a:ext cx="3657600" cy="630936"/>
          </a:xfrm>
          <a:prstGeom prst="rect">
            <a:avLst/>
          </a:prstGeom>
          <a:noFill/>
        </p:spPr>
        <p:txBody>
          <a:bodyPr wrap="square" lIns="0" tIns="0" rIns="0" bIns="0" anchor="t">
            <a:noAutofit/>
          </a:bodyPr>
          <a:lstStyle/>
          <a:p>
            <a:pPr algn="l"/>
            <a:r>
              <a:rPr sz="1800" b="0" i="1" dirty="0">
                <a:solidFill>
                  <a:srgbClr val="7E7167"/>
                </a:solidFill>
                <a:latin typeface="Georgia"/>
                <a:cs typeface="Georgia"/>
              </a:rPr>
              <a:t>Sereni </a:t>
            </a:r>
            <a:r>
              <a:rPr sz="1800" b="0" i="1" dirty="0" err="1">
                <a:solidFill>
                  <a:srgbClr val="7E7167"/>
                </a:solidFill>
                <a:latin typeface="Georgia"/>
                <a:cs typeface="Georgia"/>
              </a:rPr>
              <a:t>siamo</a:t>
            </a:r>
            <a:r>
              <a:rPr sz="1800" b="0" i="1" dirty="0">
                <a:solidFill>
                  <a:srgbClr val="7E7167"/>
                </a:solidFill>
                <a:latin typeface="Georgia"/>
                <a:cs typeface="Georgia"/>
              </a:rPr>
              <a:t> </a:t>
            </a:r>
            <a:r>
              <a:rPr sz="1800" b="0" i="1" dirty="0" err="1">
                <a:solidFill>
                  <a:srgbClr val="7E7167"/>
                </a:solidFill>
                <a:latin typeface="Georgia"/>
                <a:cs typeface="Georgia"/>
              </a:rPr>
              <a:t>entrati</a:t>
            </a:r>
            <a:r>
              <a:rPr sz="1800" b="0" i="1" dirty="0">
                <a:solidFill>
                  <a:srgbClr val="7E7167"/>
                </a:solidFill>
                <a:latin typeface="Georgia"/>
                <a:cs typeface="Georgia"/>
              </a:rPr>
              <a:t> e </a:t>
            </a:r>
            <a:r>
              <a:rPr sz="1800" b="0" i="1" dirty="0" err="1">
                <a:solidFill>
                  <a:srgbClr val="7E7167"/>
                </a:solidFill>
                <a:latin typeface="Georgia"/>
                <a:cs typeface="Georgia"/>
              </a:rPr>
              <a:t>serenissimi</a:t>
            </a:r>
            <a:r>
              <a:rPr sz="1800" b="0" i="1" dirty="0">
                <a:solidFill>
                  <a:srgbClr val="7E7167"/>
                </a:solidFill>
                <a:latin typeface="Georgia"/>
                <a:cs typeface="Georgia"/>
              </a:rPr>
              <a:t> </a:t>
            </a:r>
            <a:r>
              <a:rPr sz="1800" b="0" i="1" dirty="0" err="1">
                <a:solidFill>
                  <a:srgbClr val="7E7167"/>
                </a:solidFill>
                <a:latin typeface="Georgia"/>
                <a:cs typeface="Georgia"/>
              </a:rPr>
              <a:t>siamo</a:t>
            </a:r>
            <a:r>
              <a:rPr sz="1800" b="0" i="1" dirty="0">
                <a:solidFill>
                  <a:srgbClr val="7E7167"/>
                </a:solidFill>
                <a:latin typeface="Georgia"/>
                <a:cs typeface="Georgia"/>
              </a:rPr>
              <a:t> </a:t>
            </a:r>
            <a:r>
              <a:rPr sz="1800" b="0" i="1" dirty="0" err="1">
                <a:solidFill>
                  <a:srgbClr val="7E7167"/>
                </a:solidFill>
                <a:latin typeface="Georgia"/>
                <a:cs typeface="Georgia"/>
              </a:rPr>
              <a:t>usciti</a:t>
            </a:r>
            <a:r>
              <a:rPr sz="1800" b="0" i="1" dirty="0">
                <a:solidFill>
                  <a:srgbClr val="7E7167"/>
                </a:solidFill>
                <a:latin typeface="Georgia"/>
                <a:cs typeface="Georgia"/>
              </a:rPr>
              <a:t>.</a:t>
            </a:r>
          </a:p>
        </p:txBody>
      </p:sp>
      <p:sp>
        <p:nvSpPr>
          <p:cNvPr id="7" name="TextBox 6"/>
          <p:cNvSpPr txBox="1"/>
          <p:nvPr/>
        </p:nvSpPr>
        <p:spPr>
          <a:xfrm>
            <a:off x="826667" y="6075913"/>
            <a:ext cx="3657600" cy="274320"/>
          </a:xfrm>
          <a:prstGeom prst="rect">
            <a:avLst/>
          </a:prstGeom>
          <a:noFill/>
        </p:spPr>
        <p:txBody>
          <a:bodyPr wrap="square" lIns="0" tIns="0" rIns="0" bIns="0" anchor="t">
            <a:noAutofit/>
          </a:bodyPr>
          <a:lstStyle/>
          <a:p>
            <a:pPr algn="l"/>
            <a:r>
              <a:rPr sz="1300" b="0" i="0" spc="150" dirty="0">
                <a:solidFill>
                  <a:srgbClr val="B8572E"/>
                </a:solidFill>
                <a:latin typeface="Inter"/>
                <a:cs typeface="Inter"/>
              </a:rPr>
              <a:t>— Gennaro</a:t>
            </a:r>
          </a:p>
        </p:txBody>
      </p:sp>
      <p:cxnSp>
        <p:nvCxnSpPr>
          <p:cNvPr id="8" name="Connector 7"/>
          <p:cNvCxnSpPr/>
          <p:nvPr/>
        </p:nvCxnSpPr>
        <p:spPr>
          <a:xfrm>
            <a:off x="8001000" y="914400"/>
            <a:ext cx="0" cy="5120640"/>
          </a:xfrm>
          <a:prstGeom prst="line">
            <a:avLst/>
          </a:prstGeom>
          <a:ln w="9525">
            <a:solidFill>
              <a:srgbClr val="E2DACF"/>
            </a:solidFill>
          </a:ln>
        </p:spPr>
      </p:cxnSp>
      <p:sp>
        <p:nvSpPr>
          <p:cNvPr id="9" name="TextBox 8"/>
          <p:cNvSpPr txBox="1"/>
          <p:nvPr/>
        </p:nvSpPr>
        <p:spPr>
          <a:xfrm>
            <a:off x="8412480" y="777240"/>
            <a:ext cx="3200400" cy="1097280"/>
          </a:xfrm>
          <a:prstGeom prst="rect">
            <a:avLst/>
          </a:prstGeom>
          <a:noFill/>
        </p:spPr>
        <p:txBody>
          <a:bodyPr wrap="square" lIns="0" tIns="0" rIns="0" bIns="0" anchor="t">
            <a:noAutofit/>
          </a:bodyPr>
          <a:lstStyle/>
          <a:p>
            <a:pPr algn="l"/>
            <a:r>
              <a:rPr sz="7600" b="0" i="0">
                <a:solidFill>
                  <a:srgbClr val="B8572E"/>
                </a:solidFill>
                <a:latin typeface="Georgia"/>
                <a:cs typeface="Georgia"/>
              </a:rPr>
              <a:t>5,0</a:t>
            </a:r>
          </a:p>
        </p:txBody>
      </p:sp>
      <p:pic>
        <p:nvPicPr>
          <p:cNvPr id="10" name="Picture 9" descr="icon_17_FBBF24_100.png"/>
          <p:cNvPicPr>
            <a:picLocks noChangeAspect="1"/>
          </p:cNvPicPr>
          <p:nvPr/>
        </p:nvPicPr>
        <p:blipFill>
          <a:blip r:embed="rId5"/>
          <a:stretch>
            <a:fillRect/>
          </a:stretch>
        </p:blipFill>
        <p:spPr>
          <a:xfrm>
            <a:off x="8458200" y="1947672"/>
            <a:ext cx="219456" cy="219456"/>
          </a:xfrm>
          <a:prstGeom prst="rect">
            <a:avLst/>
          </a:prstGeom>
        </p:spPr>
      </p:pic>
      <p:pic>
        <p:nvPicPr>
          <p:cNvPr id="11" name="Picture 10" descr="icon_17_FBBF24_100.png"/>
          <p:cNvPicPr>
            <a:picLocks noChangeAspect="1"/>
          </p:cNvPicPr>
          <p:nvPr/>
        </p:nvPicPr>
        <p:blipFill>
          <a:blip r:embed="rId5"/>
          <a:stretch>
            <a:fillRect/>
          </a:stretch>
        </p:blipFill>
        <p:spPr>
          <a:xfrm>
            <a:off x="8732520" y="1947672"/>
            <a:ext cx="219456" cy="219456"/>
          </a:xfrm>
          <a:prstGeom prst="rect">
            <a:avLst/>
          </a:prstGeom>
        </p:spPr>
      </p:pic>
      <p:pic>
        <p:nvPicPr>
          <p:cNvPr id="12" name="Picture 11" descr="icon_17_FBBF24_100.png"/>
          <p:cNvPicPr>
            <a:picLocks noChangeAspect="1"/>
          </p:cNvPicPr>
          <p:nvPr/>
        </p:nvPicPr>
        <p:blipFill>
          <a:blip r:embed="rId5"/>
          <a:stretch>
            <a:fillRect/>
          </a:stretch>
        </p:blipFill>
        <p:spPr>
          <a:xfrm>
            <a:off x="9006840" y="1947672"/>
            <a:ext cx="219456" cy="219456"/>
          </a:xfrm>
          <a:prstGeom prst="rect">
            <a:avLst/>
          </a:prstGeom>
        </p:spPr>
      </p:pic>
      <p:pic>
        <p:nvPicPr>
          <p:cNvPr id="13" name="Picture 12" descr="icon_17_FBBF24_100.png"/>
          <p:cNvPicPr>
            <a:picLocks noChangeAspect="1"/>
          </p:cNvPicPr>
          <p:nvPr/>
        </p:nvPicPr>
        <p:blipFill>
          <a:blip r:embed="rId5"/>
          <a:stretch>
            <a:fillRect/>
          </a:stretch>
        </p:blipFill>
        <p:spPr>
          <a:xfrm>
            <a:off x="9281160" y="1947672"/>
            <a:ext cx="219456" cy="219456"/>
          </a:xfrm>
          <a:prstGeom prst="rect">
            <a:avLst/>
          </a:prstGeom>
        </p:spPr>
      </p:pic>
      <p:pic>
        <p:nvPicPr>
          <p:cNvPr id="14" name="Picture 13" descr="icon_17_FBBF24_100.png"/>
          <p:cNvPicPr>
            <a:picLocks noChangeAspect="1"/>
          </p:cNvPicPr>
          <p:nvPr/>
        </p:nvPicPr>
        <p:blipFill>
          <a:blip r:embed="rId5"/>
          <a:stretch>
            <a:fillRect/>
          </a:stretch>
        </p:blipFill>
        <p:spPr>
          <a:xfrm>
            <a:off x="9555480" y="1947672"/>
            <a:ext cx="219456" cy="219456"/>
          </a:xfrm>
          <a:prstGeom prst="rect">
            <a:avLst/>
          </a:prstGeom>
        </p:spPr>
      </p:pic>
      <p:sp>
        <p:nvSpPr>
          <p:cNvPr id="15" name="TextBox 14"/>
          <p:cNvSpPr txBox="1"/>
          <p:nvPr/>
        </p:nvSpPr>
        <p:spPr>
          <a:xfrm>
            <a:off x="8412480" y="2286000"/>
            <a:ext cx="3200400" cy="274320"/>
          </a:xfrm>
          <a:prstGeom prst="rect">
            <a:avLst/>
          </a:prstGeom>
          <a:noFill/>
        </p:spPr>
        <p:txBody>
          <a:bodyPr wrap="square" lIns="0" tIns="0" rIns="0" bIns="0" anchor="t">
            <a:noAutofit/>
          </a:bodyPr>
          <a:lstStyle/>
          <a:p>
            <a:pPr algn="l"/>
            <a:r>
              <a:rPr sz="950" b="0" i="0" spc="150">
                <a:solidFill>
                  <a:srgbClr val="7E7167"/>
                </a:solidFill>
                <a:latin typeface="Inter"/>
                <a:cs typeface="Inter"/>
              </a:rPr>
              <a:t>OSPITI VERIFICATI</a:t>
            </a:r>
          </a:p>
        </p:txBody>
      </p:sp>
      <p:sp>
        <p:nvSpPr>
          <p:cNvPr id="16" name="TextBox 15"/>
          <p:cNvSpPr txBox="1"/>
          <p:nvPr/>
        </p:nvSpPr>
        <p:spPr>
          <a:xfrm>
            <a:off x="8412480" y="2880360"/>
            <a:ext cx="3291840" cy="640080"/>
          </a:xfrm>
          <a:prstGeom prst="rect">
            <a:avLst/>
          </a:prstGeom>
          <a:noFill/>
        </p:spPr>
        <p:txBody>
          <a:bodyPr wrap="square" lIns="0" tIns="0" rIns="0" bIns="0" anchor="t">
            <a:noAutofit/>
          </a:bodyPr>
          <a:lstStyle/>
          <a:p>
            <a:pPr algn="l">
              <a:lnSpc>
                <a:spcPct val="120000"/>
              </a:lnSpc>
            </a:pPr>
            <a:r>
              <a:rPr sz="1300" b="0" i="1">
                <a:solidFill>
                  <a:srgbClr val="352D27">
                    <a:alpha val="85000"/>
                  </a:srgbClr>
                </a:solidFill>
                <a:latin typeface="Georgia"/>
                <a:cs typeface="Georgia"/>
              </a:rPr>
              <a:t>«Borgo bellissimo e vista stupenda. Accoglienza TOP!»</a:t>
            </a:r>
          </a:p>
        </p:txBody>
      </p:sp>
      <p:sp>
        <p:nvSpPr>
          <p:cNvPr id="17" name="TextBox 16"/>
          <p:cNvSpPr txBox="1"/>
          <p:nvPr/>
        </p:nvSpPr>
        <p:spPr>
          <a:xfrm>
            <a:off x="8412480" y="3538728"/>
            <a:ext cx="2743200" cy="228600"/>
          </a:xfrm>
          <a:prstGeom prst="rect">
            <a:avLst/>
          </a:prstGeom>
          <a:noFill/>
        </p:spPr>
        <p:txBody>
          <a:bodyPr wrap="square" lIns="0" tIns="0" rIns="0" bIns="0" anchor="t">
            <a:noAutofit/>
          </a:bodyPr>
          <a:lstStyle/>
          <a:p>
            <a:pPr algn="l"/>
            <a:r>
              <a:rPr sz="950" b="0" i="0" spc="120">
                <a:solidFill>
                  <a:srgbClr val="B8572E"/>
                </a:solidFill>
                <a:latin typeface="Inter"/>
                <a:cs typeface="Inter"/>
              </a:rPr>
              <a:t>MAURIZIO</a:t>
            </a:r>
          </a:p>
        </p:txBody>
      </p:sp>
      <p:sp>
        <p:nvSpPr>
          <p:cNvPr id="18" name="TextBox 17"/>
          <p:cNvSpPr txBox="1"/>
          <p:nvPr/>
        </p:nvSpPr>
        <p:spPr>
          <a:xfrm>
            <a:off x="8412480" y="3931920"/>
            <a:ext cx="3291840" cy="640080"/>
          </a:xfrm>
          <a:prstGeom prst="rect">
            <a:avLst/>
          </a:prstGeom>
          <a:noFill/>
        </p:spPr>
        <p:txBody>
          <a:bodyPr wrap="square" lIns="0" tIns="0" rIns="0" bIns="0" anchor="t">
            <a:noAutofit/>
          </a:bodyPr>
          <a:lstStyle/>
          <a:p>
            <a:pPr algn="l">
              <a:lnSpc>
                <a:spcPct val="120000"/>
              </a:lnSpc>
            </a:pPr>
            <a:r>
              <a:rPr sz="1300" b="0" i="1">
                <a:solidFill>
                  <a:srgbClr val="352D27">
                    <a:alpha val="85000"/>
                  </a:srgbClr>
                </a:solidFill>
                <a:latin typeface="Georgia"/>
                <a:cs typeface="Georgia"/>
              </a:rPr>
              <a:t>«A really special experience… The host was lovely!»</a:t>
            </a:r>
          </a:p>
        </p:txBody>
      </p:sp>
      <p:sp>
        <p:nvSpPr>
          <p:cNvPr id="19" name="TextBox 18"/>
          <p:cNvSpPr txBox="1"/>
          <p:nvPr/>
        </p:nvSpPr>
        <p:spPr>
          <a:xfrm>
            <a:off x="8412480" y="4590288"/>
            <a:ext cx="2743200" cy="228600"/>
          </a:xfrm>
          <a:prstGeom prst="rect">
            <a:avLst/>
          </a:prstGeom>
          <a:noFill/>
        </p:spPr>
        <p:txBody>
          <a:bodyPr wrap="square" lIns="0" tIns="0" rIns="0" bIns="0" anchor="t">
            <a:noAutofit/>
          </a:bodyPr>
          <a:lstStyle/>
          <a:p>
            <a:pPr algn="l"/>
            <a:r>
              <a:rPr sz="950" b="0" i="0" spc="120">
                <a:solidFill>
                  <a:srgbClr val="B8572E"/>
                </a:solidFill>
                <a:latin typeface="Inter"/>
                <a:cs typeface="Inter"/>
              </a:rPr>
              <a:t>KYLIE</a:t>
            </a:r>
          </a:p>
        </p:txBody>
      </p:sp>
      <p:sp>
        <p:nvSpPr>
          <p:cNvPr id="20" name="TextBox 19"/>
          <p:cNvSpPr txBox="1"/>
          <p:nvPr/>
        </p:nvSpPr>
        <p:spPr>
          <a:xfrm>
            <a:off x="8412480" y="4983479"/>
            <a:ext cx="3291840" cy="640080"/>
          </a:xfrm>
          <a:prstGeom prst="rect">
            <a:avLst/>
          </a:prstGeom>
          <a:noFill/>
        </p:spPr>
        <p:txBody>
          <a:bodyPr wrap="square" lIns="0" tIns="0" rIns="0" bIns="0" anchor="t">
            <a:noAutofit/>
          </a:bodyPr>
          <a:lstStyle/>
          <a:p>
            <a:pPr algn="l">
              <a:lnSpc>
                <a:spcPct val="120000"/>
              </a:lnSpc>
            </a:pPr>
            <a:r>
              <a:rPr sz="1300" b="0" i="1">
                <a:solidFill>
                  <a:srgbClr val="352D27">
                    <a:alpha val="85000"/>
                  </a:srgbClr>
                </a:solidFill>
                <a:latin typeface="Georgia"/>
                <a:cs typeface="Georgia"/>
              </a:rPr>
              <a:t>«Un piccolo angolo di paradiso!»</a:t>
            </a:r>
          </a:p>
        </p:txBody>
      </p:sp>
      <p:sp>
        <p:nvSpPr>
          <p:cNvPr id="21" name="TextBox 20"/>
          <p:cNvSpPr txBox="1"/>
          <p:nvPr/>
        </p:nvSpPr>
        <p:spPr>
          <a:xfrm>
            <a:off x="8412480" y="5641847"/>
            <a:ext cx="2743200" cy="228600"/>
          </a:xfrm>
          <a:prstGeom prst="rect">
            <a:avLst/>
          </a:prstGeom>
          <a:noFill/>
        </p:spPr>
        <p:txBody>
          <a:bodyPr wrap="square" lIns="0" tIns="0" rIns="0" bIns="0" anchor="t">
            <a:noAutofit/>
          </a:bodyPr>
          <a:lstStyle/>
          <a:p>
            <a:pPr algn="l"/>
            <a:r>
              <a:rPr sz="950" b="0" i="0" spc="120">
                <a:solidFill>
                  <a:srgbClr val="B8572E"/>
                </a:solidFill>
                <a:latin typeface="Inter"/>
                <a:cs typeface="Inter"/>
              </a:rPr>
              <a:t>BEKO</a:t>
            </a:r>
          </a:p>
        </p:txBody>
      </p:sp>
      <p:sp>
        <p:nvSpPr>
          <p:cNvPr id="22" name="TextBox 21"/>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23" name="TextBox 22"/>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18</a:t>
            </a:r>
          </a:p>
        </p:txBody>
      </p:sp>
      <p:pic>
        <p:nvPicPr>
          <p:cNvPr id="27" name="Immagine 26">
            <a:extLst>
              <a:ext uri="{FF2B5EF4-FFF2-40B4-BE49-F238E27FC236}">
                <a16:creationId xmlns:a16="http://schemas.microsoft.com/office/drawing/2014/main" id="{3B322B2C-765B-29F8-0069-B2B0CD4DEE19}"/>
              </a:ext>
            </a:extLst>
          </p:cNvPr>
          <p:cNvPicPr>
            <a:picLocks noChangeAspect="1"/>
          </p:cNvPicPr>
          <p:nvPr/>
        </p:nvPicPr>
        <p:blipFill>
          <a:blip r:embed="rId6"/>
          <a:stretch>
            <a:fillRect/>
          </a:stretch>
        </p:blipFill>
        <p:spPr>
          <a:xfrm>
            <a:off x="4298799" y="868680"/>
            <a:ext cx="3702198" cy="5274208"/>
          </a:xfrm>
          <a:prstGeom prst="rect">
            <a:avLst/>
          </a:prstGeom>
        </p:spPr>
      </p:pic>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_dark.jpg"/>
          <p:cNvPicPr>
            <a:picLocks noChangeAspect="1"/>
          </p:cNvPicPr>
          <p:nvPr/>
        </p:nvPicPr>
        <p:blipFill>
          <a:blip r:embed="rId3"/>
          <a:stretch>
            <a:fillRect/>
          </a:stretch>
        </p:blipFill>
        <p:spPr>
          <a:xfrm>
            <a:off x="0" y="0"/>
            <a:ext cx="12191695" cy="6858000"/>
          </a:xfrm>
          <a:prstGeom prst="rect">
            <a:avLst/>
          </a:prstGeom>
        </p:spPr>
      </p:pic>
      <p:pic>
        <p:nvPicPr>
          <p:cNvPr id="3" name="Picture 2" descr="n_hero_sepia.jpg"/>
          <p:cNvPicPr>
            <a:picLocks noChangeAspect="1"/>
          </p:cNvPicPr>
          <p:nvPr/>
        </p:nvPicPr>
        <p:blipFill>
          <a:blip r:embed="rId4"/>
          <a:srcRect l="19618" r="16051"/>
          <a:stretch>
            <a:fillRect/>
          </a:stretch>
        </p:blipFill>
        <p:spPr>
          <a:xfrm>
            <a:off x="6309360" y="0"/>
            <a:ext cx="5882335" cy="6858000"/>
          </a:xfrm>
          <a:prstGeom prst="rect">
            <a:avLst/>
          </a:prstGeom>
        </p:spPr>
      </p:pic>
      <p:sp>
        <p:nvSpPr>
          <p:cNvPr id="4" name="Rectangle 3"/>
          <p:cNvSpPr/>
          <p:nvPr/>
        </p:nvSpPr>
        <p:spPr>
          <a:xfrm>
            <a:off x="6309360" y="0"/>
            <a:ext cx="5882335" cy="6858000"/>
          </a:xfrm>
          <a:prstGeom prst="rect">
            <a:avLst/>
          </a:prstGeom>
          <a:gradFill rotWithShape="1">
            <a:gsLst>
              <a:gs pos="0">
                <a:srgbClr val="342C26"/>
              </a:gs>
              <a:gs pos="30000">
                <a:srgbClr val="342C26">
                  <a:alpha val="0"/>
                </a:srgbClr>
              </a:gs>
            </a:gsLst>
            <a:lin ang="0" scaled="0"/>
          </a:gradFill>
          <a:ln>
            <a:noFill/>
          </a:ln>
        </p:spPr>
        <p:txBody>
          <a:bodyPr rtlCol="0" anchor="ctr"/>
          <a:lstStyle/>
          <a:p>
            <a:endParaRPr/>
          </a:p>
        </p:txBody>
      </p:sp>
      <p:sp>
        <p:nvSpPr>
          <p:cNvPr id="5" name="TextBox 4"/>
          <p:cNvSpPr txBox="1"/>
          <p:nvPr/>
        </p:nvSpPr>
        <p:spPr>
          <a:xfrm>
            <a:off x="822960" y="868680"/>
            <a:ext cx="5029200" cy="228600"/>
          </a:xfrm>
          <a:prstGeom prst="rect">
            <a:avLst/>
          </a:prstGeom>
          <a:noFill/>
        </p:spPr>
        <p:txBody>
          <a:bodyPr wrap="square" lIns="0" tIns="0" rIns="0" bIns="0" anchor="t">
            <a:noAutofit/>
          </a:bodyPr>
          <a:lstStyle/>
          <a:p>
            <a:pPr algn="l"/>
            <a:r>
              <a:rPr sz="1000" b="0" i="0" spc="260">
                <a:solidFill>
                  <a:srgbClr val="CF7C59"/>
                </a:solidFill>
                <a:latin typeface="Inter"/>
                <a:cs typeface="Inter"/>
              </a:rPr>
              <a:t>DOMANI  ·  LA VISIONE</a:t>
            </a:r>
          </a:p>
        </p:txBody>
      </p:sp>
      <p:sp>
        <p:nvSpPr>
          <p:cNvPr id="6" name="TextBox 5"/>
          <p:cNvSpPr txBox="1"/>
          <p:nvPr/>
        </p:nvSpPr>
        <p:spPr>
          <a:xfrm>
            <a:off x="777240" y="1143000"/>
            <a:ext cx="5486400" cy="1737360"/>
          </a:xfrm>
          <a:prstGeom prst="rect">
            <a:avLst/>
          </a:prstGeom>
          <a:noFill/>
        </p:spPr>
        <p:txBody>
          <a:bodyPr wrap="square" lIns="0" tIns="0" rIns="0" bIns="0" anchor="t">
            <a:noAutofit/>
          </a:bodyPr>
          <a:lstStyle/>
          <a:p>
            <a:pPr algn="l">
              <a:lnSpc>
                <a:spcPct val="105000"/>
              </a:lnSpc>
            </a:pPr>
            <a:r>
              <a:rPr sz="3400" b="0" i="0">
                <a:solidFill>
                  <a:srgbClr val="FAF8F5"/>
                </a:solidFill>
                <a:latin typeface="Georgia"/>
                <a:cs typeface="Georgia"/>
              </a:rPr>
              <a:t>Non solo un B&amp;B,</a:t>
            </a:r>
          </a:p>
          <a:p>
            <a:pPr algn="l">
              <a:lnSpc>
                <a:spcPct val="105000"/>
              </a:lnSpc>
            </a:pPr>
            <a:r>
              <a:rPr sz="3400" b="0" i="1">
                <a:solidFill>
                  <a:srgbClr val="FAF8F5"/>
                </a:solidFill>
                <a:latin typeface="Georgia"/>
                <a:cs typeface="Georgia"/>
              </a:rPr>
              <a:t>ma parte attiva di Borgo Universo.</a:t>
            </a:r>
          </a:p>
        </p:txBody>
      </p:sp>
      <p:sp>
        <p:nvSpPr>
          <p:cNvPr id="7" name="TextBox 6"/>
          <p:cNvSpPr txBox="1"/>
          <p:nvPr/>
        </p:nvSpPr>
        <p:spPr>
          <a:xfrm>
            <a:off x="822960" y="3246120"/>
            <a:ext cx="548640" cy="457200"/>
          </a:xfrm>
          <a:prstGeom prst="rect">
            <a:avLst/>
          </a:prstGeom>
          <a:noFill/>
        </p:spPr>
        <p:txBody>
          <a:bodyPr wrap="square" lIns="0" tIns="0" rIns="0" bIns="0" anchor="t">
            <a:noAutofit/>
          </a:bodyPr>
          <a:lstStyle/>
          <a:p>
            <a:pPr algn="l"/>
            <a:r>
              <a:rPr sz="1500" b="0" i="0">
                <a:solidFill>
                  <a:srgbClr val="CF7C59"/>
                </a:solidFill>
                <a:latin typeface="Georgia"/>
                <a:cs typeface="Georgia"/>
              </a:rPr>
              <a:t>01</a:t>
            </a:r>
          </a:p>
        </p:txBody>
      </p:sp>
      <p:sp>
        <p:nvSpPr>
          <p:cNvPr id="8" name="TextBox 7"/>
          <p:cNvSpPr txBox="1"/>
          <p:nvPr/>
        </p:nvSpPr>
        <p:spPr>
          <a:xfrm>
            <a:off x="1417320" y="3191256"/>
            <a:ext cx="4389120" cy="411480"/>
          </a:xfrm>
          <a:prstGeom prst="rect">
            <a:avLst/>
          </a:prstGeom>
          <a:noFill/>
        </p:spPr>
        <p:txBody>
          <a:bodyPr wrap="square" lIns="0" tIns="0" rIns="0" bIns="0" anchor="t">
            <a:noAutofit/>
          </a:bodyPr>
          <a:lstStyle/>
          <a:p>
            <a:pPr algn="l"/>
            <a:r>
              <a:rPr sz="2300" b="0" i="0">
                <a:solidFill>
                  <a:srgbClr val="FAF8F5"/>
                </a:solidFill>
                <a:latin typeface="Georgia"/>
                <a:cs typeface="Georgia"/>
              </a:rPr>
              <a:t>Accogliere</a:t>
            </a:r>
          </a:p>
        </p:txBody>
      </p:sp>
      <p:sp>
        <p:nvSpPr>
          <p:cNvPr id="9" name="TextBox 8"/>
          <p:cNvSpPr txBox="1"/>
          <p:nvPr/>
        </p:nvSpPr>
        <p:spPr>
          <a:xfrm>
            <a:off x="1417320" y="3611879"/>
            <a:ext cx="4480560" cy="320040"/>
          </a:xfrm>
          <a:prstGeom prst="rect">
            <a:avLst/>
          </a:prstGeom>
          <a:noFill/>
        </p:spPr>
        <p:txBody>
          <a:bodyPr wrap="square" lIns="0" tIns="0" rIns="0" bIns="0" anchor="t">
            <a:noAutofit/>
          </a:bodyPr>
          <a:lstStyle/>
          <a:p>
            <a:pPr algn="l"/>
            <a:r>
              <a:rPr sz="1250" b="0" i="0">
                <a:solidFill>
                  <a:srgbClr val="FAF8F5">
                    <a:alpha val="70000"/>
                  </a:srgbClr>
                </a:solidFill>
                <a:latin typeface="Inter"/>
                <a:cs typeface="Inter"/>
              </a:rPr>
              <a:t>viaggiatori, coppie, famiglie e gruppi di amici</a:t>
            </a:r>
          </a:p>
        </p:txBody>
      </p:sp>
      <p:sp>
        <p:nvSpPr>
          <p:cNvPr id="10" name="TextBox 9"/>
          <p:cNvSpPr txBox="1"/>
          <p:nvPr/>
        </p:nvSpPr>
        <p:spPr>
          <a:xfrm>
            <a:off x="822960" y="4160520"/>
            <a:ext cx="548640" cy="457200"/>
          </a:xfrm>
          <a:prstGeom prst="rect">
            <a:avLst/>
          </a:prstGeom>
          <a:noFill/>
        </p:spPr>
        <p:txBody>
          <a:bodyPr wrap="square" lIns="0" tIns="0" rIns="0" bIns="0" anchor="t">
            <a:noAutofit/>
          </a:bodyPr>
          <a:lstStyle/>
          <a:p>
            <a:pPr algn="l"/>
            <a:r>
              <a:rPr sz="1500" b="0" i="0">
                <a:solidFill>
                  <a:srgbClr val="CF7C59"/>
                </a:solidFill>
                <a:latin typeface="Georgia"/>
                <a:cs typeface="Georgia"/>
              </a:rPr>
              <a:t>02</a:t>
            </a:r>
          </a:p>
        </p:txBody>
      </p:sp>
      <p:sp>
        <p:nvSpPr>
          <p:cNvPr id="11" name="TextBox 10"/>
          <p:cNvSpPr txBox="1"/>
          <p:nvPr/>
        </p:nvSpPr>
        <p:spPr>
          <a:xfrm>
            <a:off x="1417320" y="4105656"/>
            <a:ext cx="4389120" cy="411480"/>
          </a:xfrm>
          <a:prstGeom prst="rect">
            <a:avLst/>
          </a:prstGeom>
          <a:noFill/>
        </p:spPr>
        <p:txBody>
          <a:bodyPr wrap="square" lIns="0" tIns="0" rIns="0" bIns="0" anchor="t">
            <a:noAutofit/>
          </a:bodyPr>
          <a:lstStyle/>
          <a:p>
            <a:pPr algn="l"/>
            <a:r>
              <a:rPr sz="2300" b="0" i="0">
                <a:solidFill>
                  <a:srgbClr val="FAF8F5"/>
                </a:solidFill>
                <a:latin typeface="Georgia"/>
                <a:cs typeface="Georgia"/>
              </a:rPr>
              <a:t>Raccontare</a:t>
            </a:r>
          </a:p>
        </p:txBody>
      </p:sp>
      <p:sp>
        <p:nvSpPr>
          <p:cNvPr id="12" name="TextBox 11"/>
          <p:cNvSpPr txBox="1"/>
          <p:nvPr/>
        </p:nvSpPr>
        <p:spPr>
          <a:xfrm>
            <a:off x="1417320" y="4526280"/>
            <a:ext cx="4480560" cy="320040"/>
          </a:xfrm>
          <a:prstGeom prst="rect">
            <a:avLst/>
          </a:prstGeom>
          <a:noFill/>
        </p:spPr>
        <p:txBody>
          <a:bodyPr wrap="square" lIns="0" tIns="0" rIns="0" bIns="0" anchor="t">
            <a:noAutofit/>
          </a:bodyPr>
          <a:lstStyle/>
          <a:p>
            <a:pPr algn="l"/>
            <a:r>
              <a:rPr sz="1250" b="0" i="0">
                <a:solidFill>
                  <a:srgbClr val="FAF8F5">
                    <a:alpha val="70000"/>
                  </a:srgbClr>
                </a:solidFill>
                <a:latin typeface="Inter"/>
                <a:cs typeface="Inter"/>
              </a:rPr>
              <a:t>arte, cultura e sapori locali con I Racconti della Posta</a:t>
            </a:r>
          </a:p>
        </p:txBody>
      </p:sp>
      <p:sp>
        <p:nvSpPr>
          <p:cNvPr id="13" name="TextBox 12"/>
          <p:cNvSpPr txBox="1"/>
          <p:nvPr/>
        </p:nvSpPr>
        <p:spPr>
          <a:xfrm>
            <a:off x="822960" y="5074920"/>
            <a:ext cx="548640" cy="457200"/>
          </a:xfrm>
          <a:prstGeom prst="rect">
            <a:avLst/>
          </a:prstGeom>
          <a:noFill/>
        </p:spPr>
        <p:txBody>
          <a:bodyPr wrap="square" lIns="0" tIns="0" rIns="0" bIns="0" anchor="t">
            <a:noAutofit/>
          </a:bodyPr>
          <a:lstStyle/>
          <a:p>
            <a:pPr algn="l"/>
            <a:r>
              <a:rPr sz="1500" b="0" i="0">
                <a:solidFill>
                  <a:srgbClr val="CF7C59"/>
                </a:solidFill>
                <a:latin typeface="Georgia"/>
                <a:cs typeface="Georgia"/>
              </a:rPr>
              <a:t>03</a:t>
            </a:r>
          </a:p>
        </p:txBody>
      </p:sp>
      <p:sp>
        <p:nvSpPr>
          <p:cNvPr id="14" name="TextBox 13"/>
          <p:cNvSpPr txBox="1"/>
          <p:nvPr/>
        </p:nvSpPr>
        <p:spPr>
          <a:xfrm>
            <a:off x="1417320" y="5020056"/>
            <a:ext cx="4389120" cy="411480"/>
          </a:xfrm>
          <a:prstGeom prst="rect">
            <a:avLst/>
          </a:prstGeom>
          <a:noFill/>
        </p:spPr>
        <p:txBody>
          <a:bodyPr wrap="square" lIns="0" tIns="0" rIns="0" bIns="0" anchor="t">
            <a:noAutofit/>
          </a:bodyPr>
          <a:lstStyle/>
          <a:p>
            <a:pPr algn="l"/>
            <a:r>
              <a:rPr sz="2300" b="0" i="0">
                <a:solidFill>
                  <a:srgbClr val="FAF8F5"/>
                </a:solidFill>
                <a:latin typeface="Georgia"/>
                <a:cs typeface="Georgia"/>
              </a:rPr>
              <a:t>Far scoprire</a:t>
            </a:r>
          </a:p>
        </p:txBody>
      </p:sp>
      <p:sp>
        <p:nvSpPr>
          <p:cNvPr id="15" name="TextBox 14"/>
          <p:cNvSpPr txBox="1"/>
          <p:nvPr/>
        </p:nvSpPr>
        <p:spPr>
          <a:xfrm>
            <a:off x="1417320" y="5440680"/>
            <a:ext cx="4480560" cy="320040"/>
          </a:xfrm>
          <a:prstGeom prst="rect">
            <a:avLst/>
          </a:prstGeom>
          <a:noFill/>
        </p:spPr>
        <p:txBody>
          <a:bodyPr wrap="square" lIns="0" tIns="0" rIns="0" bIns="0" anchor="t">
            <a:noAutofit/>
          </a:bodyPr>
          <a:lstStyle/>
          <a:p>
            <a:pPr algn="l"/>
            <a:r>
              <a:rPr sz="1250" b="0" i="0">
                <a:solidFill>
                  <a:srgbClr val="FAF8F5">
                    <a:alpha val="70000"/>
                  </a:srgbClr>
                </a:solidFill>
                <a:latin typeface="Inter"/>
                <a:cs typeface="Inter"/>
              </a:rPr>
              <a:t>il territorio, tra arte urbana e silenzi montani</a:t>
            </a:r>
          </a:p>
        </p:txBody>
      </p:sp>
      <p:sp>
        <p:nvSpPr>
          <p:cNvPr id="16" name="TextBox 15"/>
          <p:cNvSpPr txBox="1"/>
          <p:nvPr/>
        </p:nvSpPr>
        <p:spPr>
          <a:xfrm>
            <a:off x="8442655" y="6601968"/>
            <a:ext cx="3566160" cy="146304"/>
          </a:xfrm>
          <a:prstGeom prst="rect">
            <a:avLst/>
          </a:prstGeom>
          <a:noFill/>
        </p:spPr>
        <p:txBody>
          <a:bodyPr wrap="square" lIns="0" tIns="0" rIns="0" bIns="0" anchor="t">
            <a:noAutofit/>
          </a:bodyPr>
          <a:lstStyle/>
          <a:p>
            <a:pPr algn="r"/>
            <a:r>
              <a:rPr sz="650" b="0" i="0">
                <a:solidFill>
                  <a:srgbClr val="FFFFFF">
                    <a:alpha val="45000"/>
                  </a:srgbClr>
                </a:solidFill>
                <a:latin typeface="Inter"/>
                <a:cs typeface="Inter"/>
              </a:rPr>
              <a:t>© Verdenex84 – Wikimedia Commons · CC BY-SA 4.0 · rielaborata</a:t>
            </a:r>
          </a:p>
        </p:txBody>
      </p:sp>
      <p:sp>
        <p:nvSpPr>
          <p:cNvPr id="17" name="TextBox 16"/>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FAF8F5">
                    <a:alpha val="75000"/>
                  </a:srgbClr>
                </a:solidFill>
                <a:latin typeface="Georgia"/>
                <a:cs typeface="Georgia"/>
              </a:rPr>
              <a:t>postAielli</a:t>
            </a:r>
          </a:p>
        </p:txBody>
      </p:sp>
      <p:sp>
        <p:nvSpPr>
          <p:cNvPr id="18" name="TextBox 17"/>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FAF8F5">
                    <a:alpha val="75000"/>
                  </a:srgbClr>
                </a:solidFill>
                <a:latin typeface="Inter"/>
                <a:cs typeface="Inter"/>
              </a:rPr>
              <a:t>N° 19</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_hero_v.jpg"/>
          <p:cNvPicPr>
            <a:picLocks noChangeAspect="1"/>
          </p:cNvPicPr>
          <p:nvPr/>
        </p:nvPicPr>
        <p:blipFill>
          <a:blip r:embed="rId3"/>
          <a:srcRect t="14999" b="9999"/>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gradFill rotWithShape="1">
            <a:gsLst>
              <a:gs pos="0">
                <a:srgbClr val="352D27">
                  <a:alpha val="62000"/>
                </a:srgbClr>
              </a:gs>
              <a:gs pos="100000">
                <a:srgbClr val="352D27">
                  <a:alpha val="72000"/>
                </a:srgbClr>
              </a:gs>
            </a:gsLst>
            <a:lin ang="5400000" scaled="0"/>
          </a:gradFill>
          <a:ln>
            <a:noFill/>
          </a:ln>
        </p:spPr>
        <p:txBody>
          <a:bodyPr rtlCol="0" anchor="ctr"/>
          <a:lstStyle/>
          <a:p>
            <a:endParaRPr/>
          </a:p>
        </p:txBody>
      </p:sp>
      <p:pic>
        <p:nvPicPr>
          <p:cNvPr id="4" name="Picture 3" descr="icon_16_FAF8F5_35.png"/>
          <p:cNvPicPr>
            <a:picLocks noChangeAspect="1"/>
          </p:cNvPicPr>
          <p:nvPr/>
        </p:nvPicPr>
        <p:blipFill>
          <a:blip r:embed="rId4"/>
          <a:stretch>
            <a:fillRect/>
          </a:stretch>
        </p:blipFill>
        <p:spPr>
          <a:xfrm>
            <a:off x="5775807" y="1417320"/>
            <a:ext cx="640080" cy="640080"/>
          </a:xfrm>
          <a:prstGeom prst="rect">
            <a:avLst/>
          </a:prstGeom>
        </p:spPr>
      </p:pic>
      <p:sp>
        <p:nvSpPr>
          <p:cNvPr id="5" name="TextBox 4"/>
          <p:cNvSpPr txBox="1"/>
          <p:nvPr/>
        </p:nvSpPr>
        <p:spPr>
          <a:xfrm>
            <a:off x="1188720" y="2240280"/>
            <a:ext cx="9814255" cy="1828800"/>
          </a:xfrm>
          <a:prstGeom prst="rect">
            <a:avLst/>
          </a:prstGeom>
          <a:noFill/>
        </p:spPr>
        <p:txBody>
          <a:bodyPr wrap="square" lIns="0" tIns="0" rIns="0" bIns="0" anchor="t">
            <a:noAutofit/>
          </a:bodyPr>
          <a:lstStyle/>
          <a:p>
            <a:pPr algn="ctr">
              <a:lnSpc>
                <a:spcPct val="110000"/>
              </a:lnSpc>
            </a:pPr>
            <a:r>
              <a:rPr sz="4200" b="0" i="1">
                <a:solidFill>
                  <a:srgbClr val="FAF8F5"/>
                </a:solidFill>
                <a:latin typeface="Georgia"/>
                <a:cs typeface="Georgia"/>
              </a:rPr>
              <a:t>«In fondo al cuore noi non abbiamo mai dimenticato il nostro paese»</a:t>
            </a:r>
          </a:p>
        </p:txBody>
      </p:sp>
      <p:cxnSp>
        <p:nvCxnSpPr>
          <p:cNvPr id="6" name="Connector 5"/>
          <p:cNvCxnSpPr/>
          <p:nvPr/>
        </p:nvCxnSpPr>
        <p:spPr>
          <a:xfrm>
            <a:off x="5638647" y="4343400"/>
            <a:ext cx="914400" cy="0"/>
          </a:xfrm>
          <a:prstGeom prst="line">
            <a:avLst/>
          </a:prstGeom>
          <a:ln w="19050">
            <a:solidFill>
              <a:srgbClr val="CF7C59"/>
            </a:solidFill>
          </a:ln>
        </p:spPr>
      </p:cxnSp>
      <p:sp>
        <p:nvSpPr>
          <p:cNvPr id="7" name="TextBox 6"/>
          <p:cNvSpPr txBox="1"/>
          <p:nvPr/>
        </p:nvSpPr>
        <p:spPr>
          <a:xfrm>
            <a:off x="0" y="4526280"/>
            <a:ext cx="12191695" cy="274320"/>
          </a:xfrm>
          <a:prstGeom prst="rect">
            <a:avLst/>
          </a:prstGeom>
          <a:noFill/>
        </p:spPr>
        <p:txBody>
          <a:bodyPr wrap="square" lIns="0" tIns="0" rIns="0" bIns="0" anchor="t">
            <a:noAutofit/>
          </a:bodyPr>
          <a:lstStyle/>
          <a:p>
            <a:pPr algn="ctr"/>
            <a:r>
              <a:rPr sz="1100" b="0" i="0" spc="250">
                <a:solidFill>
                  <a:srgbClr val="FAF8F5">
                    <a:alpha val="70000"/>
                  </a:srgbClr>
                </a:solidFill>
                <a:latin typeface="Inter"/>
                <a:cs typeface="Inter"/>
              </a:rPr>
              <a:t>IGNAZIO SILONE, FONTAMARA</a:t>
            </a:r>
          </a:p>
        </p:txBody>
      </p:sp>
      <p:sp>
        <p:nvSpPr>
          <p:cNvPr id="8" name="TextBox 7"/>
          <p:cNvSpPr txBox="1"/>
          <p:nvPr/>
        </p:nvSpPr>
        <p:spPr>
          <a:xfrm>
            <a:off x="8442655" y="6601968"/>
            <a:ext cx="3566160" cy="146304"/>
          </a:xfrm>
          <a:prstGeom prst="rect">
            <a:avLst/>
          </a:prstGeom>
          <a:noFill/>
        </p:spPr>
        <p:txBody>
          <a:bodyPr wrap="square" lIns="0" tIns="0" rIns="0" bIns="0" anchor="t">
            <a:noAutofit/>
          </a:bodyPr>
          <a:lstStyle/>
          <a:p>
            <a:pPr algn="r"/>
            <a:r>
              <a:rPr sz="650" b="0" i="0">
                <a:solidFill>
                  <a:srgbClr val="FFFFFF">
                    <a:alpha val="45000"/>
                  </a:srgbClr>
                </a:solidFill>
                <a:latin typeface="Inter"/>
                <a:cs typeface="Inter"/>
              </a:rPr>
              <a:t>© Verdenex84 – Wikimedia Commons · CC BY-SA 4.0</a:t>
            </a: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jpg"/>
          <p:cNvPicPr>
            <a:picLocks noChangeAspect="1"/>
          </p:cNvPicPr>
          <p:nvPr/>
        </p:nvPicPr>
        <p:blipFill>
          <a:blip r:embed="rId3"/>
          <a:stretch>
            <a:fillRect/>
          </a:stretch>
        </p:blipFill>
        <p:spPr>
          <a:xfrm>
            <a:off x="0" y="0"/>
            <a:ext cx="12191695" cy="6858000"/>
          </a:xfrm>
          <a:prstGeom prst="rect">
            <a:avLst/>
          </a:prstGeom>
        </p:spPr>
      </p:pic>
      <p:pic>
        <p:nvPicPr>
          <p:cNvPr id="3" name="Picture 2" descr="logo.png"/>
          <p:cNvPicPr>
            <a:picLocks noChangeAspect="1"/>
          </p:cNvPicPr>
          <p:nvPr/>
        </p:nvPicPr>
        <p:blipFill>
          <a:blip r:embed="rId4"/>
          <a:stretch>
            <a:fillRect/>
          </a:stretch>
        </p:blipFill>
        <p:spPr>
          <a:xfrm>
            <a:off x="658368" y="320040"/>
            <a:ext cx="2112264" cy="1408176"/>
          </a:xfrm>
          <a:prstGeom prst="rect">
            <a:avLst/>
          </a:prstGeom>
        </p:spPr>
      </p:pic>
      <p:sp>
        <p:nvSpPr>
          <p:cNvPr id="4" name="TextBox 3"/>
          <p:cNvSpPr txBox="1"/>
          <p:nvPr/>
        </p:nvSpPr>
        <p:spPr>
          <a:xfrm>
            <a:off x="777240" y="1600200"/>
            <a:ext cx="6400800" cy="914400"/>
          </a:xfrm>
          <a:prstGeom prst="rect">
            <a:avLst/>
          </a:prstGeom>
          <a:noFill/>
        </p:spPr>
        <p:txBody>
          <a:bodyPr wrap="square" lIns="0" tIns="0" rIns="0" bIns="0" anchor="t">
            <a:noAutofit/>
          </a:bodyPr>
          <a:lstStyle/>
          <a:p>
            <a:pPr algn="l"/>
            <a:r>
              <a:rPr sz="5800" b="0" i="0">
                <a:solidFill>
                  <a:srgbClr val="352D27"/>
                </a:solidFill>
                <a:latin typeface="Georgia"/>
                <a:cs typeface="Georgia"/>
              </a:rPr>
              <a:t>Vi aspettiamo</a:t>
            </a:r>
          </a:p>
        </p:txBody>
      </p:sp>
      <p:sp>
        <p:nvSpPr>
          <p:cNvPr id="5" name="TextBox 4"/>
          <p:cNvSpPr txBox="1"/>
          <p:nvPr/>
        </p:nvSpPr>
        <p:spPr>
          <a:xfrm>
            <a:off x="804672" y="2468880"/>
            <a:ext cx="6400800" cy="822960"/>
          </a:xfrm>
          <a:prstGeom prst="rect">
            <a:avLst/>
          </a:prstGeom>
          <a:noFill/>
        </p:spPr>
        <p:txBody>
          <a:bodyPr wrap="square" lIns="0" tIns="0" rIns="0" bIns="0" anchor="t">
            <a:noAutofit/>
          </a:bodyPr>
          <a:lstStyle/>
          <a:p>
            <a:pPr algn="l"/>
            <a:r>
              <a:rPr sz="5800" b="0" i="1">
                <a:solidFill>
                  <a:srgbClr val="B8572E"/>
                </a:solidFill>
                <a:latin typeface="Georgia"/>
                <a:cs typeface="Georgia"/>
              </a:rPr>
              <a:t>ad Aielli.</a:t>
            </a:r>
          </a:p>
        </p:txBody>
      </p:sp>
      <p:sp>
        <p:nvSpPr>
          <p:cNvPr id="6" name="Oval 5"/>
          <p:cNvSpPr/>
          <p:nvPr/>
        </p:nvSpPr>
        <p:spPr>
          <a:xfrm>
            <a:off x="822960" y="3611880"/>
            <a:ext cx="384048" cy="384048"/>
          </a:xfrm>
          <a:prstGeom prst="ellipse">
            <a:avLst/>
          </a:prstGeom>
          <a:solidFill>
            <a:srgbClr val="74593E">
              <a:alpha val="10000"/>
            </a:srgbClr>
          </a:solidFill>
          <a:ln>
            <a:noFill/>
          </a:ln>
        </p:spPr>
        <p:txBody>
          <a:bodyPr rtlCol="0" anchor="ctr"/>
          <a:lstStyle/>
          <a:p>
            <a:endParaRPr/>
          </a:p>
        </p:txBody>
      </p:sp>
      <p:pic>
        <p:nvPicPr>
          <p:cNvPr id="7" name="Picture 6" descr="icon_26_74593E_100.png"/>
          <p:cNvPicPr>
            <a:picLocks noChangeAspect="1"/>
          </p:cNvPicPr>
          <p:nvPr/>
        </p:nvPicPr>
        <p:blipFill>
          <a:blip r:embed="rId5"/>
          <a:stretch>
            <a:fillRect/>
          </a:stretch>
        </p:blipFill>
        <p:spPr>
          <a:xfrm>
            <a:off x="918972" y="3707892"/>
            <a:ext cx="192024" cy="192024"/>
          </a:xfrm>
          <a:prstGeom prst="rect">
            <a:avLst/>
          </a:prstGeom>
        </p:spPr>
      </p:pic>
      <p:sp>
        <p:nvSpPr>
          <p:cNvPr id="8" name="TextBox 7"/>
          <p:cNvSpPr txBox="1"/>
          <p:nvPr/>
        </p:nvSpPr>
        <p:spPr>
          <a:xfrm>
            <a:off x="1371600" y="3611880"/>
            <a:ext cx="5943600" cy="384048"/>
          </a:xfrm>
          <a:prstGeom prst="rect">
            <a:avLst/>
          </a:prstGeom>
          <a:noFill/>
        </p:spPr>
        <p:txBody>
          <a:bodyPr wrap="square" lIns="0" tIns="0" rIns="0" bIns="0" anchor="ctr">
            <a:noAutofit/>
          </a:bodyPr>
          <a:lstStyle/>
          <a:p>
            <a:pPr algn="l"/>
            <a:r>
              <a:rPr sz="1400" b="0" i="0">
                <a:solidFill>
                  <a:srgbClr val="352D27"/>
                </a:solidFill>
                <a:latin typeface="Inter"/>
                <a:cs typeface="Inter"/>
              </a:rPr>
              <a:t>Piazza Regina Margherita 10 · 67041 Aielli (AQ)</a:t>
            </a:r>
          </a:p>
        </p:txBody>
      </p:sp>
      <p:sp>
        <p:nvSpPr>
          <p:cNvPr id="9" name="Oval 8"/>
          <p:cNvSpPr/>
          <p:nvPr/>
        </p:nvSpPr>
        <p:spPr>
          <a:xfrm>
            <a:off x="822960" y="4142232"/>
            <a:ext cx="384048" cy="384048"/>
          </a:xfrm>
          <a:prstGeom prst="ellipse">
            <a:avLst/>
          </a:prstGeom>
          <a:solidFill>
            <a:srgbClr val="74593E">
              <a:alpha val="10000"/>
            </a:srgbClr>
          </a:solidFill>
          <a:ln>
            <a:noFill/>
          </a:ln>
        </p:spPr>
        <p:txBody>
          <a:bodyPr rtlCol="0" anchor="ctr"/>
          <a:lstStyle/>
          <a:p>
            <a:endParaRPr/>
          </a:p>
        </p:txBody>
      </p:sp>
      <p:pic>
        <p:nvPicPr>
          <p:cNvPr id="10" name="Picture 9" descr="icon_27_74593E_100.png"/>
          <p:cNvPicPr>
            <a:picLocks noChangeAspect="1"/>
          </p:cNvPicPr>
          <p:nvPr/>
        </p:nvPicPr>
        <p:blipFill>
          <a:blip r:embed="rId6"/>
          <a:stretch>
            <a:fillRect/>
          </a:stretch>
        </p:blipFill>
        <p:spPr>
          <a:xfrm>
            <a:off x="918972" y="4238244"/>
            <a:ext cx="192024" cy="192024"/>
          </a:xfrm>
          <a:prstGeom prst="rect">
            <a:avLst/>
          </a:prstGeom>
        </p:spPr>
      </p:pic>
      <p:sp>
        <p:nvSpPr>
          <p:cNvPr id="11" name="TextBox 10"/>
          <p:cNvSpPr txBox="1"/>
          <p:nvPr/>
        </p:nvSpPr>
        <p:spPr>
          <a:xfrm>
            <a:off x="1371600" y="4142232"/>
            <a:ext cx="5943600" cy="384048"/>
          </a:xfrm>
          <a:prstGeom prst="rect">
            <a:avLst/>
          </a:prstGeom>
          <a:noFill/>
        </p:spPr>
        <p:txBody>
          <a:bodyPr wrap="square" lIns="0" tIns="0" rIns="0" bIns="0" anchor="ctr">
            <a:noAutofit/>
          </a:bodyPr>
          <a:lstStyle/>
          <a:p>
            <a:pPr algn="l"/>
            <a:r>
              <a:rPr sz="1400" b="0" i="0">
                <a:solidFill>
                  <a:srgbClr val="352D27"/>
                </a:solidFill>
                <a:latin typeface="Inter"/>
                <a:cs typeface="Inter"/>
              </a:rPr>
              <a:t>+39 376 257 5410  ·  +39 348 808 7585</a:t>
            </a:r>
          </a:p>
        </p:txBody>
      </p:sp>
      <p:sp>
        <p:nvSpPr>
          <p:cNvPr id="12" name="Oval 11"/>
          <p:cNvSpPr/>
          <p:nvPr/>
        </p:nvSpPr>
        <p:spPr>
          <a:xfrm>
            <a:off x="822960" y="4672584"/>
            <a:ext cx="384048" cy="384048"/>
          </a:xfrm>
          <a:prstGeom prst="ellipse">
            <a:avLst/>
          </a:prstGeom>
          <a:solidFill>
            <a:srgbClr val="74593E">
              <a:alpha val="10000"/>
            </a:srgbClr>
          </a:solidFill>
          <a:ln>
            <a:noFill/>
          </a:ln>
        </p:spPr>
        <p:txBody>
          <a:bodyPr rtlCol="0" anchor="ctr"/>
          <a:lstStyle/>
          <a:p>
            <a:endParaRPr/>
          </a:p>
        </p:txBody>
      </p:sp>
      <p:pic>
        <p:nvPicPr>
          <p:cNvPr id="13" name="Picture 12" descr="icon_28_74593E_100.png"/>
          <p:cNvPicPr>
            <a:picLocks noChangeAspect="1"/>
          </p:cNvPicPr>
          <p:nvPr/>
        </p:nvPicPr>
        <p:blipFill>
          <a:blip r:embed="rId7"/>
          <a:stretch>
            <a:fillRect/>
          </a:stretch>
        </p:blipFill>
        <p:spPr>
          <a:xfrm>
            <a:off x="918972" y="4768596"/>
            <a:ext cx="192024" cy="192024"/>
          </a:xfrm>
          <a:prstGeom prst="rect">
            <a:avLst/>
          </a:prstGeom>
        </p:spPr>
      </p:pic>
      <p:sp>
        <p:nvSpPr>
          <p:cNvPr id="14" name="TextBox 13"/>
          <p:cNvSpPr txBox="1"/>
          <p:nvPr/>
        </p:nvSpPr>
        <p:spPr>
          <a:xfrm>
            <a:off x="1371600" y="4672584"/>
            <a:ext cx="5943600" cy="384048"/>
          </a:xfrm>
          <a:prstGeom prst="rect">
            <a:avLst/>
          </a:prstGeom>
          <a:noFill/>
        </p:spPr>
        <p:txBody>
          <a:bodyPr wrap="square" lIns="0" tIns="0" rIns="0" bIns="0" anchor="ctr">
            <a:noAutofit/>
          </a:bodyPr>
          <a:lstStyle/>
          <a:p>
            <a:pPr algn="l"/>
            <a:r>
              <a:rPr sz="1400" b="0" i="0">
                <a:solidFill>
                  <a:srgbClr val="352D27"/>
                </a:solidFill>
                <a:latin typeface="Inter"/>
                <a:cs typeface="Inter"/>
              </a:rPr>
              <a:t>postaiellialto@gmail.com</a:t>
            </a:r>
          </a:p>
        </p:txBody>
      </p:sp>
      <p:sp>
        <p:nvSpPr>
          <p:cNvPr id="15" name="Oval 14"/>
          <p:cNvSpPr/>
          <p:nvPr/>
        </p:nvSpPr>
        <p:spPr>
          <a:xfrm>
            <a:off x="822960" y="5202936"/>
            <a:ext cx="384048" cy="384048"/>
          </a:xfrm>
          <a:prstGeom prst="ellipse">
            <a:avLst/>
          </a:prstGeom>
          <a:solidFill>
            <a:srgbClr val="74593E">
              <a:alpha val="10000"/>
            </a:srgbClr>
          </a:solidFill>
          <a:ln>
            <a:noFill/>
          </a:ln>
        </p:spPr>
        <p:txBody>
          <a:bodyPr rtlCol="0" anchor="ctr"/>
          <a:lstStyle/>
          <a:p>
            <a:endParaRPr/>
          </a:p>
        </p:txBody>
      </p:sp>
      <p:pic>
        <p:nvPicPr>
          <p:cNvPr id="16" name="Picture 15" descr="icon_29_74593E_100.png"/>
          <p:cNvPicPr>
            <a:picLocks noChangeAspect="1"/>
          </p:cNvPicPr>
          <p:nvPr/>
        </p:nvPicPr>
        <p:blipFill>
          <a:blip r:embed="rId8"/>
          <a:stretch>
            <a:fillRect/>
          </a:stretch>
        </p:blipFill>
        <p:spPr>
          <a:xfrm>
            <a:off x="918972" y="5298948"/>
            <a:ext cx="192024" cy="192024"/>
          </a:xfrm>
          <a:prstGeom prst="rect">
            <a:avLst/>
          </a:prstGeom>
        </p:spPr>
      </p:pic>
      <p:sp>
        <p:nvSpPr>
          <p:cNvPr id="17" name="TextBox 16"/>
          <p:cNvSpPr txBox="1"/>
          <p:nvPr/>
        </p:nvSpPr>
        <p:spPr>
          <a:xfrm>
            <a:off x="1371600" y="5202936"/>
            <a:ext cx="5943600" cy="384048"/>
          </a:xfrm>
          <a:prstGeom prst="rect">
            <a:avLst/>
          </a:prstGeom>
          <a:noFill/>
        </p:spPr>
        <p:txBody>
          <a:bodyPr wrap="square" lIns="0" tIns="0" rIns="0" bIns="0" anchor="ctr">
            <a:noAutofit/>
          </a:bodyPr>
          <a:lstStyle/>
          <a:p>
            <a:pPr algn="l"/>
            <a:r>
              <a:rPr sz="1400" b="0" i="0">
                <a:solidFill>
                  <a:srgbClr val="352D27"/>
                </a:solidFill>
                <a:latin typeface="Inter"/>
                <a:cs typeface="Inter"/>
              </a:rPr>
              <a:t>@postaielli</a:t>
            </a:r>
          </a:p>
        </p:txBody>
      </p:sp>
      <p:sp>
        <p:nvSpPr>
          <p:cNvPr id="18" name="Oval 17"/>
          <p:cNvSpPr/>
          <p:nvPr/>
        </p:nvSpPr>
        <p:spPr>
          <a:xfrm>
            <a:off x="822960" y="5733288"/>
            <a:ext cx="384048" cy="384048"/>
          </a:xfrm>
          <a:prstGeom prst="ellipse">
            <a:avLst/>
          </a:prstGeom>
          <a:solidFill>
            <a:srgbClr val="74593E">
              <a:alpha val="10000"/>
            </a:srgbClr>
          </a:solidFill>
          <a:ln>
            <a:noFill/>
          </a:ln>
        </p:spPr>
        <p:txBody>
          <a:bodyPr rtlCol="0" anchor="ctr"/>
          <a:lstStyle/>
          <a:p>
            <a:endParaRPr/>
          </a:p>
        </p:txBody>
      </p:sp>
      <p:pic>
        <p:nvPicPr>
          <p:cNvPr id="19" name="Picture 18" descr="icon_32_74593E_100.png"/>
          <p:cNvPicPr>
            <a:picLocks noChangeAspect="1"/>
          </p:cNvPicPr>
          <p:nvPr/>
        </p:nvPicPr>
        <p:blipFill>
          <a:blip r:embed="rId9"/>
          <a:stretch>
            <a:fillRect/>
          </a:stretch>
        </p:blipFill>
        <p:spPr>
          <a:xfrm>
            <a:off x="918972" y="5829300"/>
            <a:ext cx="192024" cy="192024"/>
          </a:xfrm>
          <a:prstGeom prst="rect">
            <a:avLst/>
          </a:prstGeom>
        </p:spPr>
      </p:pic>
      <p:sp>
        <p:nvSpPr>
          <p:cNvPr id="20" name="TextBox 19"/>
          <p:cNvSpPr txBox="1"/>
          <p:nvPr/>
        </p:nvSpPr>
        <p:spPr>
          <a:xfrm>
            <a:off x="1371600" y="5733288"/>
            <a:ext cx="5943600" cy="384048"/>
          </a:xfrm>
          <a:prstGeom prst="rect">
            <a:avLst/>
          </a:prstGeom>
          <a:noFill/>
        </p:spPr>
        <p:txBody>
          <a:bodyPr wrap="square" lIns="0" tIns="0" rIns="0" bIns="0" anchor="ctr">
            <a:noAutofit/>
          </a:bodyPr>
          <a:lstStyle/>
          <a:p>
            <a:pPr algn="l"/>
            <a:r>
              <a:rPr sz="1400" b="0" i="0">
                <a:solidFill>
                  <a:srgbClr val="352D27"/>
                </a:solidFill>
                <a:latin typeface="Inter"/>
                <a:cs typeface="Inter"/>
              </a:rPr>
              <a:t>Check-in 15:00–18:00  ·  Check-out entro le 10:30</a:t>
            </a:r>
          </a:p>
        </p:txBody>
      </p:sp>
      <p:sp>
        <p:nvSpPr>
          <p:cNvPr id="21" name="Rectangle 20"/>
          <p:cNvSpPr/>
          <p:nvPr/>
        </p:nvSpPr>
        <p:spPr>
          <a:xfrm>
            <a:off x="8001000" y="960120"/>
            <a:ext cx="3291840" cy="4251960"/>
          </a:xfrm>
          <a:prstGeom prst="rect">
            <a:avLst/>
          </a:prstGeom>
          <a:solidFill>
            <a:srgbClr val="FBF6EA"/>
          </a:solidFill>
          <a:ln>
            <a:noFill/>
          </a:ln>
          <a:effectLst>
            <a:outerShdw blurRad="304800" dist="101600" dir="5400000" algn="t" rotWithShape="0">
              <a:srgbClr val="000000">
                <a:alpha val="22000"/>
              </a:srgbClr>
            </a:outerShdw>
          </a:effectLst>
        </p:spPr>
        <p:txBody>
          <a:bodyPr rtlCol="0" anchor="ctr"/>
          <a:lstStyle/>
          <a:p>
            <a:endParaRPr/>
          </a:p>
        </p:txBody>
      </p:sp>
      <p:sp>
        <p:nvSpPr>
          <p:cNvPr id="22" name="Rectangle 21"/>
          <p:cNvSpPr/>
          <p:nvPr/>
        </p:nvSpPr>
        <p:spPr>
          <a:xfrm>
            <a:off x="8138160" y="1097280"/>
            <a:ext cx="3017520" cy="3977639"/>
          </a:xfrm>
          <a:prstGeom prst="rect">
            <a:avLst/>
          </a:prstGeom>
          <a:noFill/>
          <a:ln w="12700">
            <a:solidFill>
              <a:srgbClr val="B8572E">
                <a:alpha val="60000"/>
              </a:srgbClr>
            </a:solidFill>
          </a:ln>
        </p:spPr>
        <p:txBody>
          <a:bodyPr rtlCol="0" anchor="ctr"/>
          <a:lstStyle/>
          <a:p>
            <a:endParaRPr/>
          </a:p>
        </p:txBody>
      </p:sp>
      <p:sp>
        <p:nvSpPr>
          <p:cNvPr id="23" name="TextBox 22"/>
          <p:cNvSpPr txBox="1"/>
          <p:nvPr/>
        </p:nvSpPr>
        <p:spPr>
          <a:xfrm>
            <a:off x="8001000" y="1325880"/>
            <a:ext cx="3291840" cy="274320"/>
          </a:xfrm>
          <a:prstGeom prst="rect">
            <a:avLst/>
          </a:prstGeom>
          <a:noFill/>
        </p:spPr>
        <p:txBody>
          <a:bodyPr wrap="square" lIns="0" tIns="0" rIns="0" bIns="0" anchor="t">
            <a:noAutofit/>
          </a:bodyPr>
          <a:lstStyle/>
          <a:p>
            <a:pPr algn="ctr"/>
            <a:r>
              <a:rPr sz="1000" b="0" i="0" spc="250">
                <a:solidFill>
                  <a:srgbClr val="B8572E"/>
                </a:solidFill>
                <a:latin typeface="Inter"/>
                <a:cs typeface="Inter"/>
              </a:rPr>
              <a:t>PRENOTA ONLINE</a:t>
            </a:r>
          </a:p>
        </p:txBody>
      </p:sp>
      <p:pic>
        <p:nvPicPr>
          <p:cNvPr id="24" name="Picture 23" descr="qr.png"/>
          <p:cNvPicPr>
            <a:picLocks noChangeAspect="1"/>
          </p:cNvPicPr>
          <p:nvPr/>
        </p:nvPicPr>
        <p:blipFill>
          <a:blip r:embed="rId10"/>
          <a:stretch>
            <a:fillRect/>
          </a:stretch>
        </p:blipFill>
        <p:spPr>
          <a:xfrm>
            <a:off x="8549640" y="1783080"/>
            <a:ext cx="2286000" cy="2286000"/>
          </a:xfrm>
          <a:prstGeom prst="rect">
            <a:avLst/>
          </a:prstGeom>
        </p:spPr>
      </p:pic>
      <p:sp>
        <p:nvSpPr>
          <p:cNvPr id="25" name="TextBox 24"/>
          <p:cNvSpPr txBox="1"/>
          <p:nvPr/>
        </p:nvSpPr>
        <p:spPr>
          <a:xfrm>
            <a:off x="8001000" y="4224528"/>
            <a:ext cx="3291840" cy="365760"/>
          </a:xfrm>
          <a:prstGeom prst="rect">
            <a:avLst/>
          </a:prstGeom>
          <a:noFill/>
        </p:spPr>
        <p:txBody>
          <a:bodyPr wrap="square" lIns="0" tIns="0" rIns="0" bIns="0" anchor="t">
            <a:noAutofit/>
          </a:bodyPr>
          <a:lstStyle/>
          <a:p>
            <a:pPr algn="ctr"/>
            <a:r>
              <a:rPr sz="1800" b="0" i="0">
                <a:solidFill>
                  <a:srgbClr val="352D27"/>
                </a:solidFill>
                <a:latin typeface="Georgia"/>
                <a:cs typeface="Georgia"/>
              </a:rPr>
              <a:t>www.postaielli.it</a:t>
            </a:r>
          </a:p>
        </p:txBody>
      </p:sp>
      <p:sp>
        <p:nvSpPr>
          <p:cNvPr id="26" name="TextBox 25"/>
          <p:cNvSpPr txBox="1"/>
          <p:nvPr/>
        </p:nvSpPr>
        <p:spPr>
          <a:xfrm>
            <a:off x="8001000" y="4617720"/>
            <a:ext cx="3291840" cy="274320"/>
          </a:xfrm>
          <a:prstGeom prst="rect">
            <a:avLst/>
          </a:prstGeom>
          <a:noFill/>
        </p:spPr>
        <p:txBody>
          <a:bodyPr wrap="square" lIns="0" tIns="0" rIns="0" bIns="0" anchor="t">
            <a:noAutofit/>
          </a:bodyPr>
          <a:lstStyle/>
          <a:p>
            <a:pPr algn="ctr"/>
            <a:r>
              <a:rPr sz="1100" b="0" i="0">
                <a:solidFill>
                  <a:srgbClr val="7E7167"/>
                </a:solidFill>
                <a:latin typeface="Inter"/>
                <a:cs typeface="Inter"/>
              </a:rPr>
              <a:t>Tariffe da €70 a notte</a:t>
            </a:r>
          </a:p>
        </p:txBody>
      </p:sp>
      <p:pic>
        <p:nvPicPr>
          <p:cNvPr id="27" name="Picture 26" descr="pm_ink.png"/>
          <p:cNvPicPr>
            <a:picLocks noChangeAspect="1"/>
          </p:cNvPicPr>
          <p:nvPr/>
        </p:nvPicPr>
        <p:blipFill>
          <a:blip r:embed="rId11"/>
          <a:stretch>
            <a:fillRect/>
          </a:stretch>
        </p:blipFill>
        <p:spPr>
          <a:xfrm rot="21120000">
            <a:off x="10058400" y="4846320"/>
            <a:ext cx="2011680" cy="874643"/>
          </a:xfrm>
          <a:prstGeom prst="rect">
            <a:avLst/>
          </a:prstGeom>
        </p:spPr>
      </p:pic>
      <p:sp>
        <p:nvSpPr>
          <p:cNvPr id="28" name="TextBox 27"/>
          <p:cNvSpPr txBox="1"/>
          <p:nvPr/>
        </p:nvSpPr>
        <p:spPr>
          <a:xfrm>
            <a:off x="8001000" y="5806440"/>
            <a:ext cx="3291840" cy="548640"/>
          </a:xfrm>
          <a:prstGeom prst="rect">
            <a:avLst/>
          </a:prstGeom>
          <a:noFill/>
        </p:spPr>
        <p:txBody>
          <a:bodyPr wrap="square" lIns="0" tIns="0" rIns="0" bIns="0" anchor="t">
            <a:noAutofit/>
          </a:bodyPr>
          <a:lstStyle/>
          <a:p>
            <a:pPr algn="ctr"/>
            <a:r>
              <a:rPr sz="3400" b="0" i="1">
                <a:solidFill>
                  <a:srgbClr val="352D27"/>
                </a:solidFill>
                <a:latin typeface="Georgia"/>
                <a:cs typeface="Georgia"/>
              </a:rPr>
              <a:t>Grazie.</a:t>
            </a:r>
          </a:p>
        </p:txBody>
      </p:sp>
      <p:sp>
        <p:nvSpPr>
          <p:cNvPr id="29" name="TextBox 28"/>
          <p:cNvSpPr txBox="1"/>
          <p:nvPr/>
        </p:nvSpPr>
        <p:spPr>
          <a:xfrm>
            <a:off x="548640" y="6455664"/>
            <a:ext cx="2743200" cy="228600"/>
          </a:xfrm>
          <a:prstGeom prst="rect">
            <a:avLst/>
          </a:prstGeom>
          <a:noFill/>
        </p:spPr>
        <p:txBody>
          <a:bodyPr wrap="square" lIns="0" tIns="0" rIns="0" bIns="0" anchor="t">
            <a:noAutofit/>
          </a:bodyPr>
          <a:lstStyle/>
          <a:p>
            <a:pPr algn="l"/>
            <a:r>
              <a:rPr sz="1000" b="0" i="1">
                <a:solidFill>
                  <a:srgbClr val="7E7167">
                    <a:alpha val="75000"/>
                  </a:srgbClr>
                </a:solidFill>
                <a:latin typeface="Georgia"/>
                <a:cs typeface="Georgia"/>
              </a:rPr>
              <a:t>postAielli</a:t>
            </a:r>
          </a:p>
        </p:txBody>
      </p:sp>
      <p:sp>
        <p:nvSpPr>
          <p:cNvPr id="30" name="TextBox 29"/>
          <p:cNvSpPr txBox="1"/>
          <p:nvPr/>
        </p:nvSpPr>
        <p:spPr>
          <a:xfrm>
            <a:off x="10271455" y="6473952"/>
            <a:ext cx="1371600" cy="228600"/>
          </a:xfrm>
          <a:prstGeom prst="rect">
            <a:avLst/>
          </a:prstGeom>
          <a:noFill/>
        </p:spPr>
        <p:txBody>
          <a:bodyPr wrap="square" lIns="0" tIns="0" rIns="0" bIns="0" anchor="t">
            <a:noAutofit/>
          </a:bodyPr>
          <a:lstStyle/>
          <a:p>
            <a:pPr algn="r"/>
            <a:r>
              <a:rPr sz="850" b="0" i="0" spc="150">
                <a:solidFill>
                  <a:srgbClr val="7E7167">
                    <a:alpha val="75000"/>
                  </a:srgbClr>
                </a:solidFill>
                <a:latin typeface="Inter"/>
                <a:cs typeface="Inter"/>
              </a:rPr>
              <a:t>N° 21</a:t>
            </a:r>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9096ad9-8b60-446a-90b7-017dbb9421a3}" enabled="1" method="Standard" siteId="{3d234255-e20f-4205-88a5-9658a402999b}" contentBits="0" removed="0"/>
</clbl:labelList>
</file>

<file path=docProps/app.xml><?xml version="1.0" encoding="utf-8"?>
<Properties xmlns="http://schemas.openxmlformats.org/officeDocument/2006/extended-properties" xmlns:vt="http://schemas.openxmlformats.org/officeDocument/2006/docPropsVTypes">
  <TotalTime>0</TotalTime>
  <Words>2376</Words>
  <Application>Microsoft Office PowerPoint</Application>
  <PresentationFormat>Widescreen</PresentationFormat>
  <Paragraphs>277</Paragraphs>
  <Slides>24</Slides>
  <Notes>24</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24</vt:i4>
      </vt:variant>
    </vt:vector>
  </HeadingPairs>
  <TitlesOfParts>
    <vt:vector size="29" baseType="lpstr">
      <vt:lpstr>Arial</vt:lpstr>
      <vt:lpstr>Calibri</vt:lpstr>
      <vt:lpstr>Georgia</vt:lpstr>
      <vt:lpstr>Inter</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Di Cosimo, Luca</dc:creator>
  <cp:lastModifiedBy>Di Cosimo, Luca</cp:lastModifiedBy>
  <cp:revision>3</cp:revision>
  <dcterms:modified xsi:type="dcterms:W3CDTF">2026-09-30T18:18:31Z</dcterms:modified>
</cp:coreProperties>
</file>