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Aleo" panose="00000500000000000000" pitchFamily="2" charset="0"/>
      <p:regular r:id="rId16"/>
      <p:bold r:id="rId17"/>
      <p:italic r:id="rId18"/>
      <p:boldItalic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Roboto Black" panose="02000000000000000000" pitchFamily="2" charset="0"/>
      <p:bold r:id="rId28"/>
      <p:boldItalic r:id="rId29"/>
    </p:embeddedFont>
    <p:embeddedFont>
      <p:font typeface="Roboto Slab" pitchFamily="2" charset="0"/>
      <p:regular r:id="rId30"/>
      <p:bold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e5e32b1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e5e32b1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be5e32b1d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be5e32b1d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e5e32b1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be5e32b1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be5e32b1d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be5e32b1d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e5e32b1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be5e32b1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8ec8dfbf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8ec8dfbf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be5e32b1d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be5e32b1d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7ca36b48c87a25f8_1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h7ca36b48c87a25f8_1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7ca36b48c87a25f8_1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7ca36b48c87a25f8_1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be5e32b1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be5e32b1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e5e32b1d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fbe5e32b1d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be5e32b1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be5e32b1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/>
        </p:nvSpPr>
        <p:spPr>
          <a:xfrm>
            <a:off x="2523850" y="3030625"/>
            <a:ext cx="6139500" cy="18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3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Disegni e iconografie ibride dalle carte dell'Archivio Paschetto</a:t>
            </a:r>
            <a:endParaRPr sz="3300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ctrTitle"/>
          </p:nvPr>
        </p:nvSpPr>
        <p:spPr>
          <a:xfrm>
            <a:off x="5994600" y="194400"/>
            <a:ext cx="3149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020" b="1">
                <a:latin typeface="Aleo"/>
                <a:ea typeface="Aleo"/>
                <a:cs typeface="Aleo"/>
                <a:sym typeface="Aleo"/>
              </a:rPr>
              <a:t>Paolo Paschetto </a:t>
            </a:r>
            <a:br>
              <a:rPr lang="it" sz="2020" b="1">
                <a:latin typeface="Aleo"/>
                <a:ea typeface="Aleo"/>
                <a:cs typeface="Aleo"/>
                <a:sym typeface="Aleo"/>
              </a:rPr>
            </a:br>
            <a:r>
              <a:rPr lang="it" sz="2020" b="1">
                <a:latin typeface="Aleo"/>
                <a:ea typeface="Aleo"/>
                <a:cs typeface="Aleo"/>
                <a:sym typeface="Aleo"/>
              </a:rPr>
              <a:t>(1885-1963)</a:t>
            </a:r>
            <a:endParaRPr sz="2020" b="1">
              <a:latin typeface="Aleo"/>
              <a:ea typeface="Aleo"/>
              <a:cs typeface="Aleo"/>
              <a:sym typeface="Aleo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561242" cy="560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2554" y="897700"/>
            <a:ext cx="6991446" cy="42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780" y="166053"/>
            <a:ext cx="561242" cy="559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63"/>
          <a:stretch/>
        </p:blipFill>
        <p:spPr>
          <a:xfrm>
            <a:off x="3182000" y="615125"/>
            <a:ext cx="2642465" cy="144201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6713825" y="177373"/>
            <a:ext cx="2274300" cy="5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latin typeface="Aleo"/>
                <a:ea typeface="Aleo"/>
                <a:cs typeface="Aleo"/>
                <a:sym typeface="Aleo"/>
              </a:rPr>
              <a:t>Lux Lucet</a:t>
            </a:r>
            <a:endParaRPr b="1">
              <a:latin typeface="Aleo"/>
              <a:ea typeface="Aleo"/>
              <a:cs typeface="Aleo"/>
              <a:sym typeface="Aleo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475" y="200525"/>
            <a:ext cx="546075" cy="52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175" y="200525"/>
            <a:ext cx="520844" cy="52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75" y="1093633"/>
            <a:ext cx="2642462" cy="3639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9988" y="2289057"/>
            <a:ext cx="2686462" cy="244396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6613125" y="3534225"/>
            <a:ext cx="2274300" cy="11988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 b="1">
                <a:solidFill>
                  <a:schemeClr val="lt1"/>
                </a:solidFill>
                <a:latin typeface="Aleo"/>
                <a:ea typeface="Aleo"/>
                <a:cs typeface="Aleo"/>
                <a:sym typeface="Aleo"/>
              </a:rPr>
              <a:t>Bozzetto per la Facoltà valdese di Teologia, Roma</a:t>
            </a:r>
            <a:endParaRPr sz="1200" b="1">
              <a:solidFill>
                <a:schemeClr val="lt1"/>
              </a:solidFill>
              <a:latin typeface="Aleo"/>
              <a:ea typeface="Aleo"/>
              <a:cs typeface="Aleo"/>
              <a:sym typeface="Ale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 b="1">
                <a:solidFill>
                  <a:schemeClr val="lt1"/>
                </a:solidFill>
                <a:latin typeface="Aleo"/>
                <a:ea typeface="Aleo"/>
                <a:cs typeface="Aleo"/>
                <a:sym typeface="Aleo"/>
              </a:rPr>
              <a:t>                                                                       Illustrazione per Bilychnis</a:t>
            </a:r>
            <a:endParaRPr sz="1200" b="1">
              <a:solidFill>
                <a:schemeClr val="lt1"/>
              </a:solidFill>
              <a:latin typeface="Aleo"/>
              <a:ea typeface="Aleo"/>
              <a:cs typeface="Aleo"/>
              <a:sym typeface="Ale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6789850" y="222233"/>
            <a:ext cx="2252700" cy="134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100" b="1">
                <a:latin typeface="Aleo"/>
                <a:ea typeface="Aleo"/>
                <a:cs typeface="Aleo"/>
                <a:sym typeface="Aleo"/>
              </a:rPr>
              <a:t>Elementi vegetali: la quercia (e le ghiande)</a:t>
            </a:r>
            <a:endParaRPr sz="2100" b="1">
              <a:latin typeface="Aleo"/>
              <a:ea typeface="Aleo"/>
              <a:cs typeface="Aleo"/>
              <a:sym typeface="Aleo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650" y="2360725"/>
            <a:ext cx="2507501" cy="259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6350" y="2311483"/>
            <a:ext cx="5927650" cy="269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4275" y="670569"/>
            <a:ext cx="2507500" cy="2365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375" y="222225"/>
            <a:ext cx="406497" cy="38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9" y="222237"/>
            <a:ext cx="406503" cy="381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6244100" y="106500"/>
            <a:ext cx="3149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latin typeface="Aleo"/>
                <a:ea typeface="Aleo"/>
                <a:cs typeface="Aleo"/>
                <a:sym typeface="Aleo"/>
              </a:rPr>
              <a:t>La fiaccola</a:t>
            </a:r>
            <a:endParaRPr b="1">
              <a:latin typeface="Aleo"/>
              <a:ea typeface="Aleo"/>
              <a:cs typeface="Aleo"/>
              <a:sym typeface="Aleo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917" y="-5"/>
            <a:ext cx="2488049" cy="339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77" y="2295455"/>
            <a:ext cx="2212949" cy="268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8961" y="812093"/>
            <a:ext cx="2212949" cy="304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7725" y="2229288"/>
            <a:ext cx="2212950" cy="2815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5994600" y="336600"/>
            <a:ext cx="3149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latin typeface="Aleo"/>
                <a:ea typeface="Aleo"/>
                <a:cs typeface="Aleo"/>
                <a:sym typeface="Aleo"/>
              </a:rPr>
              <a:t>Il libro aperto</a:t>
            </a:r>
            <a:endParaRPr b="1">
              <a:latin typeface="Aleo"/>
              <a:ea typeface="Aleo"/>
              <a:cs typeface="Aleo"/>
              <a:sym typeface="Aleo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21" y="218640"/>
            <a:ext cx="5018274" cy="1383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26" y="1856975"/>
            <a:ext cx="2904701" cy="290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4601" y="1155412"/>
            <a:ext cx="3071850" cy="3914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725" y="1801597"/>
            <a:ext cx="2276115" cy="32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150" y="2562182"/>
            <a:ext cx="3539624" cy="2374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45" y="87850"/>
            <a:ext cx="3539625" cy="241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372" y="835764"/>
            <a:ext cx="2388392" cy="34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012" y="863500"/>
            <a:ext cx="2874998" cy="341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0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86" y="1348838"/>
            <a:ext cx="3108800" cy="316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5651" y="1527956"/>
            <a:ext cx="2391002" cy="2987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7700" y="2791500"/>
            <a:ext cx="2986301" cy="223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897" y="118000"/>
            <a:ext cx="1658754" cy="244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375" y="198750"/>
            <a:ext cx="2016451" cy="1742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531644" cy="483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614" y="198738"/>
            <a:ext cx="1785176" cy="297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4371" y="2020476"/>
            <a:ext cx="2148216" cy="297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70935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1878" y="687149"/>
            <a:ext cx="2524625" cy="2992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625" y="687160"/>
            <a:ext cx="2524624" cy="352690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2"/>
          <p:cNvSpPr txBox="1"/>
          <p:nvPr/>
        </p:nvSpPr>
        <p:spPr>
          <a:xfrm>
            <a:off x="5601900" y="4288450"/>
            <a:ext cx="3542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/>
              <a:t> Matrice tipografica tratta da un'incisione realizzata da Paschetto. La matrice tipografica fu utilizzata per la rivista "Conscientia", del 10 marzo 1922.</a:t>
            </a: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/>
              <a:t>L'immagine fu riutilizzata per la copertina del libro "Mazzini e i protestanti" di Paolo Sanfilippo, nel 1972.</a:t>
            </a:r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3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750" y="172900"/>
            <a:ext cx="3480224" cy="4912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Google Shape;148;p23"/>
          <p:cNvGrpSpPr/>
          <p:nvPr/>
        </p:nvGrpSpPr>
        <p:grpSpPr>
          <a:xfrm>
            <a:off x="-82450" y="-164900"/>
            <a:ext cx="9496500" cy="5373900"/>
            <a:chOff x="-82450" y="-164900"/>
            <a:chExt cx="9496500" cy="5373900"/>
          </a:xfrm>
        </p:grpSpPr>
        <p:sp>
          <p:nvSpPr>
            <p:cNvPr id="149" name="Google Shape;149;p23"/>
            <p:cNvSpPr/>
            <p:nvPr/>
          </p:nvSpPr>
          <p:spPr>
            <a:xfrm>
              <a:off x="-82450" y="-65400"/>
              <a:ext cx="5913900" cy="5208900"/>
            </a:xfrm>
            <a:prstGeom prst="rect">
              <a:avLst/>
            </a:prstGeom>
            <a:solidFill>
              <a:srgbClr val="07376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5831450" y="-164900"/>
              <a:ext cx="3582600" cy="5373900"/>
            </a:xfrm>
            <a:prstGeom prst="rect">
              <a:avLst/>
            </a:prstGeom>
            <a:solidFill>
              <a:srgbClr val="E5DBAC">
                <a:alpha val="33330"/>
              </a:srgb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1" name="Google Shape;151;p23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1075" y="-49700"/>
            <a:ext cx="3480225" cy="44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7387450" y="0"/>
            <a:ext cx="2026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latin typeface="Aleo"/>
                <a:ea typeface="Aleo"/>
                <a:cs typeface="Aleo"/>
                <a:sym typeface="Aleo"/>
              </a:rPr>
              <a:t>L’emblema </a:t>
            </a:r>
            <a:endParaRPr b="1">
              <a:latin typeface="Aleo"/>
              <a:ea typeface="Aleo"/>
              <a:cs typeface="Aleo"/>
              <a:sym typeface="Ale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latin typeface="Aleo"/>
                <a:ea typeface="Aleo"/>
                <a:cs typeface="Aleo"/>
                <a:sym typeface="Aleo"/>
              </a:rPr>
              <a:t>della</a:t>
            </a:r>
            <a:br>
              <a:rPr lang="it" b="1">
                <a:latin typeface="Aleo"/>
                <a:ea typeface="Aleo"/>
                <a:cs typeface="Aleo"/>
                <a:sym typeface="Aleo"/>
              </a:rPr>
            </a:br>
            <a:r>
              <a:rPr lang="it" b="1">
                <a:latin typeface="Aleo"/>
                <a:ea typeface="Aleo"/>
                <a:cs typeface="Aleo"/>
                <a:sym typeface="Aleo"/>
              </a:rPr>
              <a:t>Repubblica </a:t>
            </a:r>
            <a:endParaRPr b="1">
              <a:latin typeface="Aleo"/>
              <a:ea typeface="Aleo"/>
              <a:cs typeface="Aleo"/>
              <a:sym typeface="Aleo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2448" y="3687441"/>
            <a:ext cx="9496499" cy="1456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450" y="-49700"/>
            <a:ext cx="3786425" cy="3748380"/>
          </a:xfrm>
          <a:prstGeom prst="rect">
            <a:avLst/>
          </a:prstGeom>
          <a:solidFill>
            <a:srgbClr val="073763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2835" y="1383257"/>
            <a:ext cx="2406349" cy="249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675" y="592701"/>
            <a:ext cx="3146250" cy="3336925"/>
          </a:xfrm>
          <a:prstGeom prst="rect">
            <a:avLst/>
          </a:prstGeom>
          <a:solidFill>
            <a:srgbClr val="073763"/>
          </a:solidFill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1662549"/>
            <a:ext cx="2978774" cy="3145351"/>
          </a:xfrm>
          <a:prstGeom prst="rect">
            <a:avLst/>
          </a:prstGeom>
          <a:solidFill>
            <a:srgbClr val="073763"/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162" y="2369100"/>
            <a:ext cx="2270776" cy="10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324" y="194397"/>
            <a:ext cx="2945150" cy="3458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/>
        </p:nvSpPr>
        <p:spPr>
          <a:xfrm>
            <a:off x="5940125" y="1026700"/>
            <a:ext cx="32040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Finirà con l’apparirci caro</a:t>
            </a:r>
            <a:br>
              <a:rPr lang="it"/>
            </a:br>
            <a:br>
              <a:rPr lang="it"/>
            </a:br>
            <a:r>
              <a:rPr lang="it"/>
              <a:t>Umberto Terracini, presidente dell’Assemblea Costituente</a:t>
            </a:r>
            <a:endParaRPr/>
          </a:p>
        </p:txBody>
      </p:sp>
      <p:pic>
        <p:nvPicPr>
          <p:cNvPr id="169" name="Google Shape;169;p25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450" y="3848772"/>
            <a:ext cx="9496501" cy="1360241"/>
          </a:xfrm>
          <a:prstGeom prst="rect">
            <a:avLst/>
          </a:prstGeom>
          <a:solidFill>
            <a:srgbClr val="E5DBAC">
              <a:alpha val="33330"/>
            </a:srgbClr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107</Words>
  <Application>Microsoft Office PowerPoint</Application>
  <PresentationFormat>Presentazione su schermo (16:9)</PresentationFormat>
  <Paragraphs>13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1" baseType="lpstr">
      <vt:lpstr>Verdana</vt:lpstr>
      <vt:lpstr>Roboto Slab</vt:lpstr>
      <vt:lpstr>Cambria</vt:lpstr>
      <vt:lpstr>Aleo</vt:lpstr>
      <vt:lpstr>Roboto Black</vt:lpstr>
      <vt:lpstr>Roboto</vt:lpstr>
      <vt:lpstr>Arial</vt:lpstr>
      <vt:lpstr>Marina</vt:lpstr>
      <vt:lpstr>Presentazione standard di PowerPoint</vt:lpstr>
      <vt:lpstr>Paolo Paschetto  (1885-1963)</vt:lpstr>
      <vt:lpstr>Lux Lucet</vt:lpstr>
      <vt:lpstr>Elementi vegetali: la quercia (e le ghiande)</vt:lpstr>
      <vt:lpstr>La fiaccola</vt:lpstr>
      <vt:lpstr>Il libro aperto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L’emblema  della Repubblica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Federica</dc:creator>
  <cp:lastModifiedBy>Federica</cp:lastModifiedBy>
  <cp:revision>1</cp:revision>
  <dcterms:modified xsi:type="dcterms:W3CDTF">2026-09-30T14:25:46Z</dcterms:modified>
</cp:coreProperties>
</file>