
<file path=[Content_Types].xml><?xml version="1.0" encoding="utf-8"?>
<Types xmlns="http://schemas.openxmlformats.org/package/2006/content-types">
  <Default Extension="emf" ContentType="image/x-emf"/>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comments/comment3.xml" ContentType="application/vnd.openxmlformats-officedocument.presentationml.comments+xml"/>
  <Override PartName="/ppt/notesSlides/notesSlide5.xml" ContentType="application/vnd.openxmlformats-officedocument.presentationml.notesSlide+xml"/>
  <Override PartName="/ppt/comments/comment4.xml" ContentType="application/vnd.openxmlformats-officedocument.presentationml.comments+xml"/>
  <Override PartName="/ppt/notesSlides/notesSlide6.xml" ContentType="application/vnd.openxmlformats-officedocument.presentationml.notesSlide+xml"/>
  <Override PartName="/ppt/comments/comment5.xml" ContentType="application/vnd.openxmlformats-officedocument.presentationml.comments+xml"/>
  <Override PartName="/ppt/notesSlides/notesSlide7.xml" ContentType="application/vnd.openxmlformats-officedocument.presentationml.notesSlide+xml"/>
  <Override PartName="/ppt/comments/comment6.xml" ContentType="application/vnd.openxmlformats-officedocument.presentationml.comment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7"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setta Carretti" initials="CC" lastIdx="12" clrIdx="0">
    <p:extLst>
      <p:ext uri="{19B8F6BF-5375-455C-9EA6-DF929625EA0E}">
        <p15:presenceInfo xmlns:p15="http://schemas.microsoft.com/office/powerpoint/2012/main" userId="S::carretti@toscanacentro.cna.it::9a8a8fc1-b2af-412e-81f8-40b17fdc6fd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10"/>
  </p:normalViewPr>
  <p:slideViewPr>
    <p:cSldViewPr snapToGrid="0" snapToObjects="1">
      <p:cViewPr varScale="1">
        <p:scale>
          <a:sx n="80" d="100"/>
          <a:sy n="80" d="100"/>
        </p:scale>
        <p:origin x="62"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6-10-02T22:51:08.424" idx="4">
    <p:pos x="10" y="10"/>
    <p:text>Buongiorno a tutte e a tutti, quando diciamo «posta delle imprese», che cosa stiamo davvero osservando? Non soltanto lettere, francobolli o tariffe. Osserviamo l’impresa mentre prova a superare la distanza: presenta se stessa, cerca clienti, impartisce ordini, invia merci, incassa denaro, documenta accordi e conserva memoria dei rapporti.
La posta d’impresa è dunque una vera architettura della fiducia. Per gran parte del Novecento ha permesso anche alla bottega, all’officina e al piccolo laboratorio di provincia di lavorare con persone mai incontrate. Questa architettura poggia su quattro funzioni: la comunicazione, con lettere, preventivi, ordini e fatture; la promozione, con circolari, cataloghi e listini; la logistica, con campioni e pacchi; l’incasso, con vaglia, contrassegni e conti correnti postali.
Ogni cambiamento nella forma della posta commerciale corrisponde a un cambiamento nel modo di essere impresa. Quando la lettera porta la voce e la firma del titolare, l’impresa è personale. Quando compaiono protocollo, sigle e uffici, la responsabilità si distribuisce. Quando il testo è prodotto in serie, nasce il mercato di massa. Quando arrivano telex, fax, e-mail e PEC, la relazione passa progressivamente dalle persone ai processi e infine ai sistemi.
Seguirò quindi non una storia generale dei servizi postali, ma il viaggio concreto di un affare: farsi conoscere, convincere, ordinare, mostrare il prodotto, consegnarlo, farsi pagare e lasciare una prova.</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6-10-02T22:52:06.677" idx="6">
    <p:pos x="10" y="10"/>
    <p:text>All’inizio del Novecento il tessuto economico italiano è fatto soprattutto di botteghe, aziende familiari, ditte individuali e case commerciali, accanto alle prime grandi organizzazioni industriali, bancarie e assicurative. Questa differenza si vede subito sulla carta.
Nella piccola azienda il nome dell’impresa coincide spesso con il cognome del titolare. Chi tratta l’affare, detta e/o scrive la lettera e la firma può essere la stessa persona. Le formule che oggi giudichiamo cerimoniose, come «ci pregiamo» o «in attesa di un cortese riscontro», non sono semplice ornamento: riducono l’incertezza e costruiscono rispetto tra soggetti lontani, che dispongono di poche informazioni reciproche.
Anche la carta intestata parla. Nella bottega può contenere nome, specialità e indirizzo: l’imprenditore mette in gioco la propria reputazione. Nella grande impresa compaiono stabilimenti, ciminiere, filiali, marchi, medaglie delle esposizioni, capitale sociale e indirizzo telegrafico. Prima ancora di leggere il testo, il destinatario riceve una dichiarazione di solidità. La testata non decora la lettera: argomenta.
Poi la corrispondenza cresce e non può più dipendere dalla memoria del titolare. La macchina per scrivere separa l’ideazione dall’esecuzione; la carta carbone consente copie immediate; i registri copialettere  e poi gli archivi ordinano la memoria. Compaiono oggetto, riferimenti, numero di protocollo, allegati e sigle di chi ha dettato e di chi ha dattiloscritto. La firma resta individuale, ma la voce diventa aziendale. Una sola lettera attraversa più mani: qualcuno decide, qualcuno scrive, qualcuno controlla, qualcuno firma, qualcuno registra e qualcuno spedisce.
Anche la busta con finestra impone disciplina: l’indirizzo deve collocarsi sempre nello stesso punto. E l’affrancatrice meccanica, autorizzata in Italia dal 1927, porta la spedizione dentro il controllo aziendale: contabilizza la spesa, riduce la gestione materiale dei francobolli e imprime il nome dell’impresa sulla corrispondenza. È un piccolo segno rosso, ma racconta una grande trasformazione: l’azienda diventa, in parte, ufficio postale di se stessa.</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6-10-02T22:56:55.412" idx="7">
    <p:pos x="10" y="10"/>
    <p:text/>
    <p:extLst>
      <p:ext uri="{C676402C-5697-4E1C-873F-D02D1690AC5C}">
        <p15:threadingInfo xmlns:p15="http://schemas.microsoft.com/office/powerpoint/2012/main" timeZoneBias="-120"/>
      </p:ext>
    </p:extLst>
  </p:cm>
  <p:cm authorId="1" dt="2026-10-02T22:57:45.805" idx="8">
    <p:pos x="106" y="106"/>
    <p:text>La lettera, però, è soltanto il centro di un sistema più ampio. Un’impresa deve anzitutto trovare il cliente. Circolari, stampe, listini e cataloghi illustrati viaggiano a tariffa ridotta; spesso preparano la visita del commesso viaggiatore o contengono cartoline di risposta che rendono semplice chiedere informazioni e trasmettere un ordine. È il marketing diretto prima del marketing digitale: parlare a molti cercando di sembrare vicini a ciascuno.
Poi occorre superare un limite decisivo: a distanza non si può toccare la merce. Qui entra in scena il «campione senza valore». In una busta o in una piccola confezione ispezionabile viaggiano ritagli di tessuto, filati, pellami, sementi o piccoli saggi di prodotto. Nel tessile, nella calzatura, nella meccanica e nella chimica, il campione rende verificabile la promessa commerciale. dal 1913 1975 si trattava anche di una tariffa agevolata e autonoma  Prima dell’ordine il cliente può vedere, confrontare e, soprattutto, toccare. È una forma sorprendentemente moderna di esperienza d’acquisto.
Quando l’ordine arriva, il pacco postale diventa il braccio operativo dell’impresa. Porta le merci anche dove non arriva una rete commerciale diretta e anche nei centri privi di scalo ferroviario. L’abbinamento con il contrassegno riduce due paure speculari: il venditore teme di non essere pagato, il cliente teme di pagare prima di ricevere. La posta consegna la merce, riscuote la somma e la trasferisce al mittente. Non elimina il rischio, ma crea una procedura condivisa che rende possibile lo scambio.
Sul versante finanziario, il conto corrente postale, introdotto nel 1917, offre una rete capillare di versamento e pagamento; vaglia, bollettini e servizi di riscossione collegano il commercio alla tesoreria. Per molte piccole e medie imprese la posta non è quindi soltanto trasporto: è insieme comunicazione, promozione, logistica e incasso. È una piattaforma nazionale prima che questa parola entrasse nel nostro vocabolario.</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6-10-02T23:35:22.778" idx="9">
    <p:pos x="10" y="10"/>
    <p:text>Nel secondo dopoguerra crescono produzione, consumi e reti commerciali. Le imprese devono gestire migliaia di operazioni ripetitive: ordini, fatture, estratti conto, garanzie, assistenza e solleciti. La corrispondenza si fa più funzionale e standardizzata. La grande impresa promette continuità: anche se cambiano gli addetti, la procedura deve garantire la stessa risposta. La piccola impresa promette prossimità: il titolare ricorda il cliente, spiega un ritardo e adatta le condizioni. Sono due linguaggi diversi della fiducia: «l’organizzazione manterrà l’impegno» e «io rispondo dell’impegno».
Negli anni Settanta e Ottanta il telex accelera il tempo commerciale. Il collegamento costa e il messaggio elimina quasi tutto ciò che non è operativo: restano codici, quantità, prezzi, date e conferme. Ma nel sistema artigiano toscano la tecnologia non entra uniformemente in ogni azienda. Segue la struttura dei distretti.
A Prato, per esempio, l’impannatore raccoglie gli ordini, interpreta il mercato, definisce il prodotto e distribuisce le lavorazioni a filatori, tessitori, tintori e rifinitori. Il telex può trovarsi presso l’impresa capofila, il grande lanificio, l’azienda esportatrice, il consorzio, lo spedizioniere, la banca o un servizio associativo. Da lì arrivano ordini dall’estero, specifiche, variazioni di quantità, termini di consegna e conferme. La bottega non possiede necessariamente la tecnologia, ma vi accede attraverso la rete.
Questo è il punto più interessante: una tecnologia può trasformare un sistema produttivo anche senza essere posseduta da tutti. Il telex collega il mercato internazionale ai nodi del distretto; telefono, visite e carta distribuiscono poi il lavoro nella filiera. Inoltre lascia una traccia stampata con identificativi delle stazioni. Non rende automaticamente incontestabile l’accordo, ma permette di ricostruire meglio ordine, quantità, prezzo, consegna e accettazione. Per chi deve iniziare a produrre prima di essere pagato, questa prova ha un valore economico concreto.</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6-10-02T23:59:19.599" idx="10">
    <p:pos x="106" y="106"/>
    <p:text>A metà degli anni Ottanta il fax cambia di nuovo l’equilibrio. Usa la normale linea telefonica, richiede un investimento più accessibile e trasmette l’immagine del documento. Non invia soltanto parole: porta a distanza firme, timbri, preventivi, disegni tecnici, sagome, schizzi e annotazioni a mano.
Per un artigiano la differenza è sostanziale. Il telex può dire «modello, quantità, prezzo, consegna»; il fax può mostrare la modifica alla forma di una borsa, il profilo di una scarpa, la posizione di una cucitura o il motivo di un tessuto. Il telex trasmette istruzioni; il fax trasmette anche una parte del mestiere. E l’apparecchio può stare accanto alla contabilità o alla scrivania del titolare, senza passare da un nodo intermedio.
Ma ogni innovazione risolve un problema e ne crea un altro. La carta termica scolorisce o annerisce: il documento più urgente rischia di diventare il meno durevole e deve essere fotocopiato per conservarlo. Anche questo dettaglio materiale ci ricorda che la velocità non coincide con la memoria.
Con il personal computer la lettera non nasce più sul foglio, ma come file. Modelli, archivi di indirizzi e stampa unione consentono di produrre comunicazioni in serie. Con la posta ibrida i dati sono inviati a un centro che compone, stampa e imbusta vicino alla destinazione: il destinatario riceve carta, ma quella busta può non essere mai passata dalla sede del mittente. Nella grande impresa l’autore diventa il processo, cioè l’incontro tra banca dati, regole, testi approvati e impianti produttivi. Nella piccola impresa la videoscrittura offre autonomia, ordine e un’immagine più professionale, riducendo la distanza formale rispetto alle aziende maggiori.</p:text>
    <p:extLst>
      <p:ext uri="{C676402C-5697-4E1C-873F-D02D1690AC5C}">
        <p15:threadingInfo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6-10-03T00:05:05.926" idx="12">
    <p:pos x="10" y="10"/>
    <p:text>Oggi la lettera commerciale è distribuita tra e-mail, PEC, allegati, portali clienti, notifiche, sistemi gestionali e messaggi automatici. Luogo, data e indirizzo sono diventati metadati; la firma può essere automatica; l’oggetto deve rendere immediatamente riconoscibile la pratica. La PEC privilegia identificazione, allegati e prova della trasmissione; l’e-mail privilegia brevità, leggibilità e chiarezza dell’azione richiesta. CRM e sistemi automatici garantiscono coerenza e tracciabilità, ma possono rendere difficile trovare una persona che si assuma il problema.
La piccola impresa conserva spesso una comunicazione più diretta e vicina alla storia del cliente, ma rischia oggetti generici, accordi non riepilogati e conversazioni disperse tra e-mail e chat. La buona comunicazione contemporanea deve quindi unire due qualità: la precisione del sistema e l’attenzione della persona.
Possiamo ora tornare alla tesi iniziale. La lettera firmata dal titolare racconta un’organizzazione nella quale persona e azienda quasi coincidono. Protocollo, copie e sigle rendono visibile la divisione del lavoro. Circolari, cataloghi, campioni, pacchi e contrassegni mostrano come la posta abbia reso possibile il mercato a distanza. Il telex rivela l’ingresso nelle reti internazionali e, nel caso toscano, una tecnologia concentrata nei nodi ma utile all’intera filiera. Il fax porta velocità, immagini e dettagli di lavorazione dentro la bottega. Il documento generato dal computer rivela infine che la relazione con il cliente è diventata un processo organizzato e misurabile.
In ogni epoca, la posta delle imprese produce almeno cinque effetti: informa; mette in moto un’azione; conserva una prova; costruisce o danneggia una relazione; rappresenta l’identità dell’impresa. Per questo supporti, formule e segni non sono dettagli ornamentali. «Ci pregiamo» appartiene a una cultura della deferenza; «rif. ordine n.» a un’organizzazione per pratiche; l’impronta dell’affrancatrice alla contabilizzazione; il telex alla necessità di confermare rapidamente; il fax alla circolazione di firme e disegni; «clicca qui» a una relazione misurabile; «messaggio generato automaticamente» dichiara che nessuna persona ha scritto direttamente al destinatario.
Conservare questa posta significa allora conservare il modo in cui le imprese hanno organizzato il lavoro e costruito fiducia. Le carte delle grandi aziende mostrano procedure, uffici e comunicazioni seriali. Quelle delle piccole imprese, più fragili e più facilmente disperse, restituiscono il legame tra impresa, famiglia, mestiere e territorio.
In fondo, dietro ogni supporto, dalla carta intestata alla PEC, rimane la stessa promessa: sappiamo chi siamo, sappiamo che cosa proponiamo, sappiamo che cosa ci aspettiamo e ci assumiamo la responsabilità dello scambio. È questa promessa, più ancora del mezzo che la trasporta, a fare della posta delle imprese una vera architettura della fiducia.</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‹N›</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Apertura. La forma della posta cambia insieme alla forma dell’impresa. Presentare la posta d’impresa come infrastruttura concreta della fiducia e anticipare il viaggio di un affare.
[Sources]
- Intervento Tavolo dei Postali 2 - 4 ottobre Livorno Cosetta Carretti.docx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Apertura diretta: quando diciamo posta delle imprese osserviamo l’impresa mentre presenta se stessa, cerca clienti, ordina, consegna, incassa e conserva memoria. Le quattro funzioni sono comunicazione, promozione, logistica e incasso.
[Sources]
- Intervento Tavolo dei Postali 2 - 4 ottobre Livorno Cosetta Carretti.docx</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Mostrare come nella piccola azienda firma, voce e reputazione coincidano. Nella grande impresa, invece, testata, protocollo, copie e sigle rendono visibile la divisione del lavoro. L’affrancatrice meccanica è un piccolo segno rosso di una grande trasformazione organizzativa.
[Sources]
- Intervento Tavolo dei Postali 2 - 4 ottobre Livorno Cosetta Carretti.docx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Rendere concreto il viaggio dell’affare. Il catalogo trova il cliente, il campione rende verificabile la promessa, il pacco opera la consegna e il contrassegno compone le paure di venditore e cliente. Il conto corrente postale, introdotto nel 1917, collega commercio e tesoreria.
[Sources]
- Intervento Tavolo dei Postali 2 - 4 ottobre Livorno Cosetta Carretti.docx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Accelerare il ritmo. Nel secondo dopoguerra la corrispondenza diventa seriale e funzionale. Il telex comprime il linguaggio in codici, quantità, prezzi, date e conferme. Nel distretto pratese l’accesso è mediato: la tecnologia è nei nodi, il beneficio attraversa tutta la filiera.
[Sources]
- Intervento Tavolo dei Postali 2 - 4 ottobre Livorno Cosetta Carretti.docx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fax è più accessibile del telex e trasmette l’immagine del documento. Per l’artigiano significa inviare anche una parte del mestiere. Ma la carta termica ricorda che velocità e memoria non coincidono. Con il personal computer la lettera nasce come file e la relazione diventa progressivamente un processo.
[Sources]
- Intervento Tavolo dei Postali 2 - 4 ottobre Livorno Cosetta Carretti.docx
- Visual on this slide was generated with Microsoft Copilot.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Conclusione. Oggi luogo, data e indirizzo sono metadati; l’identità e la prova passano attraverso PEC, allegati, portali e sistemi gestionali. Il rischio è perdere una persona responsabile. Riprendere la tesi: conservare la posta significa conservare il modo in cui le imprese hanno organizzato il lavoro e costruito fiducia.
[Sources]
- Intervento Tavolo dei Postali 2 - 4 ottobre Livorno Cosetta Carretti.docx</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3B1AA-8ADE-85CA-0F69-7CDD7836D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2D9F60-1D8A-12BC-CD11-615754CB7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50507-B804-3915-340F-72C522BA35E5}"/>
              </a:ext>
            </a:extLst>
          </p:cNvPr>
          <p:cNvSpPr>
            <a:spLocks noGrp="1"/>
          </p:cNvSpPr>
          <p:nvPr>
            <p:ph type="body" idx="1"/>
          </p:nvPr>
        </p:nvSpPr>
        <p:spPr/>
        <p:txBody>
          <a:bodyPr/>
          <a:lstStyle/>
          <a:p>
            <a:r>
              <a:rPr lang="en-US" dirty="0"/>
              <a:t>Apertura. La forma della posta cambia insieme alla forma dell’impresa. Presentare la posta d’impresa come infrastruttura concreta della fiducia e anticipare il viaggio di un affare.
[Sources]
- Intervento Tavolo dei Postali 2 - 4 ottobre Livorno Cosetta Carretti.docx
- Visual on this slide was generated with Microsoft Copilot.</a:t>
            </a:r>
          </a:p>
        </p:txBody>
      </p:sp>
      <p:sp>
        <p:nvSpPr>
          <p:cNvPr id="4" name="Slide Number Placeholder 3">
            <a:extLst>
              <a:ext uri="{FF2B5EF4-FFF2-40B4-BE49-F238E27FC236}">
                <a16:creationId xmlns:a16="http://schemas.microsoft.com/office/drawing/2014/main" id="{AACA1765-B112-E2BB-EEE2-D7A2A9D51EE1}"/>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767786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140971999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142479761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20EBB0C4-6273-4C6E-B9BD-2EDC30F1CD52}"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157124394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264898871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smtClean="0"/>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74321182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smtClean="0"/>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331545409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94136C-8742-45B2-AF27-D93DF72833A9}" type="datetimeFigureOut">
              <a:rPr lang="en-US" smtClean="0"/>
              <a:t>10/2/2026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269881758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2ABBEA6-7C60-4B02-AE87-00D78D8422AF}" type="datetimeFigureOut">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34650602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9CAD897-D46E-4AD2-BD9B-49DD3E640873}" type="datetimeFigureOut">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1605506556"/>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80481773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425073011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FF9F1"/>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492240"/>
            <a:ext cx="1828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0737A"/>
                </a:solidFill>
              </a:defRPr>
            </a:lvl1pPr>
          </a:lstStyle>
          <a:p>
            <a:pPr algn="l"/>
            <a:fld id="{F7021451-1387-4CA6-816F-3879F97B5CBC}" type="slidenum">
              <a:rPr lang="en-US" b="0"/>
              <a:t>‹N›</a:t>
            </a:fld>
            <a:endParaRPr lang="en-US"/>
          </a:p>
        </p:txBody>
      </p:sp>
    </p:spTree>
    <p:extLst>
      <p:ext uri="{BB962C8B-B14F-4D97-AF65-F5344CB8AC3E}">
        <p14:creationId xmlns:p14="http://schemas.microsoft.com/office/powerpoint/2010/main" val="1228256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24D31-43A5-475A-80CF-332C9F6DCF35}" type="datetimeFigureOut">
              <a:rPr lang="en-US" smtClean="0"/>
              <a:t>10/2/2026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F7021451-1387-4CA6-816F-3879F97B5CBC}" type="slidenum">
              <a:rPr lang="en-US" b="0" smtClean="0"/>
              <a:t>‹N›</a:t>
            </a:fld>
            <a:endParaRPr lang="en-US"/>
          </a:p>
        </p:txBody>
      </p:sp>
    </p:spTree>
    <p:extLst>
      <p:ext uri="{BB962C8B-B14F-4D97-AF65-F5344CB8AC3E}">
        <p14:creationId xmlns:p14="http://schemas.microsoft.com/office/powerpoint/2010/main" val="546852293"/>
      </p:ext>
    </p:extLst>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comments" Target="../comments/comment2.xml"/><Relationship Id="rId5" Type="http://schemas.openxmlformats.org/officeDocument/2006/relationships/image" Target="../media/image5.emf"/><Relationship Id="rId4" Type="http://schemas.openxmlformats.org/officeDocument/2006/relationships/image" Target="../media/image4.jfif"/></Relationships>
</file>

<file path=ppt/slides/_rels/slide4.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comments" Target="../comments/comment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comments" Target="../comments/commen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comments" Target="../comments/comment5.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9F1"/>
        </a:solidFill>
        <a:effectLst/>
      </p:bgPr>
    </p:bg>
    <p:spTree>
      <p:nvGrpSpPr>
        <p:cNvPr id="1" name=""/>
        <p:cNvGrpSpPr/>
        <p:nvPr/>
      </p:nvGrpSpPr>
      <p:grpSpPr>
        <a:xfrm>
          <a:off x="0" y="0"/>
          <a:ext cx="1" cy="1"/>
          <a:chOff x="0" y="0"/>
          <a:chExt cx="1" cy="1"/>
        </a:xfrm>
      </p:grpSpPr>
      <p:sp>
        <p:nvSpPr>
          <p:cNvPr id="6" name="Text 3"/>
          <p:cNvSpPr/>
          <p:nvPr/>
        </p:nvSpPr>
        <p:spPr>
          <a:xfrm>
            <a:off x="118094" y="221739"/>
            <a:ext cx="5615972" cy="1417320"/>
          </a:xfrm>
          <a:prstGeom prst="rect">
            <a:avLst/>
          </a:prstGeom>
          <a:noFill/>
          <a:ln/>
        </p:spPr>
        <p:txBody>
          <a:bodyPr wrap="square" lIns="0" tIns="0" rIns="0" bIns="0" rtlCol="0" anchor="ctr"/>
          <a:lstStyle/>
          <a:p>
            <a:pPr marL="0" indent="0" algn="ctr">
              <a:buNone/>
            </a:pPr>
            <a:r>
              <a:rPr lang="en-US" sz="4000" b="1" dirty="0">
                <a:solidFill>
                  <a:srgbClr val="23434E"/>
                </a:solidFill>
                <a:latin typeface="Inter" panose="02000503000000020004" pitchFamily="2" charset="0"/>
                <a:ea typeface="Inter" panose="02000503000000020004" pitchFamily="2" charset="0"/>
              </a:rPr>
              <a:t>La posta</a:t>
            </a:r>
            <a:endParaRPr lang="en-US" sz="4000" dirty="0">
              <a:latin typeface="Inter" panose="02000503000000020004" pitchFamily="2" charset="0"/>
              <a:ea typeface="Inter" panose="02000503000000020004" pitchFamily="2" charset="0"/>
            </a:endParaRPr>
          </a:p>
          <a:p>
            <a:pPr marL="0" indent="0" algn="ctr">
              <a:buNone/>
            </a:pPr>
            <a:r>
              <a:rPr lang="en-US" sz="4000" b="1" dirty="0">
                <a:solidFill>
                  <a:srgbClr val="23434E"/>
                </a:solidFill>
                <a:latin typeface="Inter" panose="02000503000000020004" pitchFamily="2" charset="0"/>
                <a:ea typeface="Inter" panose="02000503000000020004" pitchFamily="2" charset="0"/>
              </a:rPr>
              <a:t>delle imprese</a:t>
            </a:r>
            <a:endParaRPr lang="en-US" sz="4000" dirty="0">
              <a:latin typeface="Inter" panose="02000503000000020004" pitchFamily="2" charset="0"/>
              <a:ea typeface="Inter" panose="02000503000000020004" pitchFamily="2" charset="0"/>
            </a:endParaRPr>
          </a:p>
        </p:txBody>
      </p:sp>
      <p:sp>
        <p:nvSpPr>
          <p:cNvPr id="7" name="Text 4"/>
          <p:cNvSpPr/>
          <p:nvPr/>
        </p:nvSpPr>
        <p:spPr>
          <a:xfrm>
            <a:off x="685800" y="2834640"/>
            <a:ext cx="4480560" cy="777240"/>
          </a:xfrm>
          <a:prstGeom prst="rect">
            <a:avLst/>
          </a:prstGeom>
          <a:noFill/>
          <a:ln/>
        </p:spPr>
        <p:txBody>
          <a:bodyPr wrap="square" lIns="0" tIns="0" rIns="0" bIns="0" rtlCol="0" anchor="ctr"/>
          <a:lstStyle/>
          <a:p>
            <a:pPr marL="0" indent="0">
              <a:buNone/>
            </a:pPr>
            <a:r>
              <a:rPr lang="en-US" sz="2800" dirty="0">
                <a:solidFill>
                  <a:srgbClr val="3E7D91"/>
                </a:solidFill>
                <a:latin typeface="Inter" panose="02000503000000020004" pitchFamily="2" charset="0"/>
                <a:ea typeface="Inter" panose="02000503000000020004" pitchFamily="2" charset="0"/>
              </a:rPr>
              <a:t>L’architettura della fiducia,</a:t>
            </a:r>
            <a:endParaRPr lang="en-US" sz="2800" dirty="0">
              <a:latin typeface="Inter" panose="02000503000000020004" pitchFamily="2" charset="0"/>
              <a:ea typeface="Inter" panose="02000503000000020004" pitchFamily="2" charset="0"/>
            </a:endParaRPr>
          </a:p>
          <a:p>
            <a:pPr marL="0" indent="0">
              <a:buNone/>
            </a:pPr>
            <a:r>
              <a:rPr lang="en-US" sz="2800" dirty="0">
                <a:solidFill>
                  <a:srgbClr val="3E7D91"/>
                </a:solidFill>
                <a:latin typeface="Inter" panose="02000503000000020004" pitchFamily="2" charset="0"/>
                <a:ea typeface="Inter" panose="02000503000000020004" pitchFamily="2" charset="0"/>
              </a:rPr>
              <a:t>dal Novecento al digitale</a:t>
            </a:r>
            <a:endParaRPr lang="en-US" sz="2800" dirty="0">
              <a:latin typeface="Inter" panose="02000503000000020004" pitchFamily="2" charset="0"/>
              <a:ea typeface="Inter" panose="02000503000000020004" pitchFamily="2" charset="0"/>
            </a:endParaRPr>
          </a:p>
        </p:txBody>
      </p:sp>
      <p:sp>
        <p:nvSpPr>
          <p:cNvPr id="8" name="Shape 5"/>
          <p:cNvSpPr/>
          <p:nvPr/>
        </p:nvSpPr>
        <p:spPr>
          <a:xfrm>
            <a:off x="685800" y="3858768"/>
            <a:ext cx="3108960" cy="1"/>
          </a:xfrm>
          <a:prstGeom prst="line">
            <a:avLst/>
          </a:prstGeom>
          <a:noFill/>
          <a:ln w="38100">
            <a:solidFill>
              <a:srgbClr val="F28C6B"/>
            </a:solidFill>
            <a:prstDash val="solid"/>
            <a:headEnd type="none"/>
            <a:tailEnd type="triangle"/>
          </a:ln>
        </p:spPr>
      </p:sp>
      <p:sp>
        <p:nvSpPr>
          <p:cNvPr id="9" name="Text 6"/>
          <p:cNvSpPr/>
          <p:nvPr/>
        </p:nvSpPr>
        <p:spPr>
          <a:xfrm>
            <a:off x="685800" y="4069080"/>
            <a:ext cx="4480560" cy="242310"/>
          </a:xfrm>
          <a:prstGeom prst="rect">
            <a:avLst/>
          </a:prstGeom>
          <a:noFill/>
          <a:ln/>
        </p:spPr>
        <p:txBody>
          <a:bodyPr wrap="square" lIns="0" tIns="0" rIns="0" bIns="0" rtlCol="0" anchor="ctr"/>
          <a:lstStyle/>
          <a:p>
            <a:pPr marL="0" indent="0">
              <a:buNone/>
            </a:pPr>
            <a:r>
              <a:rPr lang="en-US" b="1" dirty="0">
                <a:solidFill>
                  <a:srgbClr val="60737A"/>
                </a:solidFill>
                <a:latin typeface="Inter" panose="02000503000000020004" pitchFamily="2" charset="0"/>
                <a:ea typeface="Inter" panose="02000503000000020004" pitchFamily="2" charset="0"/>
              </a:rPr>
              <a:t>Raccogliere • conservare • tramandare</a:t>
            </a:r>
            <a:endParaRPr lang="en-US" dirty="0">
              <a:latin typeface="Inter" panose="02000503000000020004" pitchFamily="2" charset="0"/>
              <a:ea typeface="Inter" panose="02000503000000020004" pitchFamily="2" charset="0"/>
            </a:endParaRPr>
          </a:p>
        </p:txBody>
      </p:sp>
      <p:sp>
        <p:nvSpPr>
          <p:cNvPr id="10" name="Text 7"/>
          <p:cNvSpPr/>
          <p:nvPr/>
        </p:nvSpPr>
        <p:spPr>
          <a:xfrm>
            <a:off x="122328" y="5285232"/>
            <a:ext cx="5296114" cy="572639"/>
          </a:xfrm>
          <a:prstGeom prst="rect">
            <a:avLst/>
          </a:prstGeom>
          <a:noFill/>
          <a:ln/>
        </p:spPr>
        <p:txBody>
          <a:bodyPr wrap="square" lIns="0" tIns="0" rIns="0" bIns="0" rtlCol="0" anchor="ctr"/>
          <a:lstStyle/>
          <a:p>
            <a:pPr marL="0" indent="0">
              <a:buNone/>
            </a:pPr>
            <a:r>
              <a:rPr lang="en-US" sz="1600" dirty="0">
                <a:solidFill>
                  <a:srgbClr val="23434E"/>
                </a:solidFill>
                <a:latin typeface="Inter" panose="02000503000000020004" pitchFamily="2" charset="0"/>
                <a:ea typeface="Inter" panose="02000503000000020004" pitchFamily="2" charset="0"/>
              </a:rPr>
              <a:t>Cosetta Carretti  </a:t>
            </a:r>
          </a:p>
          <a:p>
            <a:pPr marL="0" indent="0">
              <a:buNone/>
            </a:pPr>
            <a:r>
              <a:rPr lang="en-US" sz="1600" dirty="0">
                <a:solidFill>
                  <a:srgbClr val="23434E"/>
                </a:solidFill>
                <a:latin typeface="Inter" panose="02000503000000020004" pitchFamily="2" charset="0"/>
                <a:ea typeface="Inter" panose="02000503000000020004" pitchFamily="2" charset="0"/>
              </a:rPr>
              <a:t>  “</a:t>
            </a:r>
            <a:r>
              <a:rPr lang="en-US" sz="1600" dirty="0" err="1">
                <a:solidFill>
                  <a:srgbClr val="23434E"/>
                </a:solidFill>
                <a:latin typeface="Inter" panose="02000503000000020004" pitchFamily="2" charset="0"/>
                <a:ea typeface="Inter" panose="02000503000000020004" pitchFamily="2" charset="0"/>
              </a:rPr>
              <a:t>Tavolo</a:t>
            </a:r>
            <a:r>
              <a:rPr lang="en-US" sz="1600" dirty="0">
                <a:solidFill>
                  <a:srgbClr val="23434E"/>
                </a:solidFill>
                <a:latin typeface="Inter" panose="02000503000000020004" pitchFamily="2" charset="0"/>
                <a:ea typeface="Inter" panose="02000503000000020004" pitchFamily="2" charset="0"/>
              </a:rPr>
              <a:t> </a:t>
            </a:r>
            <a:r>
              <a:rPr lang="en-US" sz="1600" dirty="0" err="1">
                <a:solidFill>
                  <a:srgbClr val="23434E"/>
                </a:solidFill>
                <a:latin typeface="Inter" panose="02000503000000020004" pitchFamily="2" charset="0"/>
                <a:ea typeface="Inter" panose="02000503000000020004" pitchFamily="2" charset="0"/>
              </a:rPr>
              <a:t>dei</a:t>
            </a:r>
            <a:r>
              <a:rPr lang="en-US" sz="1600" dirty="0">
                <a:solidFill>
                  <a:srgbClr val="23434E"/>
                </a:solidFill>
                <a:latin typeface="Inter" panose="02000503000000020004" pitchFamily="2" charset="0"/>
                <a:ea typeface="Inter" panose="02000503000000020004" pitchFamily="2" charset="0"/>
              </a:rPr>
              <a:t> </a:t>
            </a:r>
            <a:r>
              <a:rPr lang="en-US" sz="1600" dirty="0" err="1">
                <a:solidFill>
                  <a:srgbClr val="23434E"/>
                </a:solidFill>
                <a:latin typeface="Inter" panose="02000503000000020004" pitchFamily="2" charset="0"/>
                <a:ea typeface="Inter" panose="02000503000000020004" pitchFamily="2" charset="0"/>
              </a:rPr>
              <a:t>postali</a:t>
            </a:r>
            <a:r>
              <a:rPr lang="en-US" sz="1600" dirty="0">
                <a:solidFill>
                  <a:srgbClr val="23434E"/>
                </a:solidFill>
                <a:latin typeface="Inter" panose="02000503000000020004" pitchFamily="2" charset="0"/>
                <a:ea typeface="Inter" panose="02000503000000020004" pitchFamily="2" charset="0"/>
              </a:rPr>
              <a:t>” Livorno, 3 ottobre 2026</a:t>
            </a:r>
            <a:endParaRPr lang="en-US" sz="1600" dirty="0">
              <a:latin typeface="Inter" panose="02000503000000020004" pitchFamily="2" charset="0"/>
              <a:ea typeface="Inter" panose="02000503000000020004" pitchFamily="2" charset="0"/>
            </a:endParaRPr>
          </a:p>
        </p:txBody>
      </p:sp>
      <p:sp>
        <p:nvSpPr>
          <p:cNvPr id="25" name="Slide Number Placeholder 0"/>
          <p:cNvSpPr>
            <a:spLocks noGrp="1"/>
          </p:cNvSpPr>
          <p:nvPr>
            <p:ph type="sldNum" sz="quarter" idx="4294967295"/>
          </p:nvPr>
        </p:nvSpPr>
        <p:spPr>
          <a:xfrm>
            <a:off x="11722608" y="6492240"/>
            <a:ext cx="1828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0737A"/>
                </a:solidFill>
              </a:defRPr>
            </a:lvl1pPr>
          </a:lstStyle>
          <a:p>
            <a:pPr algn="l"/>
            <a:fld id="{F7021451-1387-4CA6-816F-3879F97B5CBC}" type="slidenum">
              <a:rPr lang="en-US" b="0"/>
              <a:t>1</a:t>
            </a:fld>
            <a:endParaRPr lang="en-US"/>
          </a:p>
        </p:txBody>
      </p:sp>
      <p:pic>
        <p:nvPicPr>
          <p:cNvPr id="3074" name="Picture 2" descr="icona della posta. concetto di messaggio di posta elettronica in arrivo.  simbolo o notifica sms su dispositivi elettronici. illustrazione  vettoriale. piatto 4673663 Arte vettoriale a Vecteezy">
            <a:extLst>
              <a:ext uri="{FF2B5EF4-FFF2-40B4-BE49-F238E27FC236}">
                <a16:creationId xmlns:a16="http://schemas.microsoft.com/office/drawing/2014/main" id="{968E2760-0C01-021A-DD03-EFEAC893C4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8602" y="1852629"/>
            <a:ext cx="5371070" cy="43944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alizzazione di Illustrazioni Vettoriali sul Business">
            <a:extLst>
              <a:ext uri="{FF2B5EF4-FFF2-40B4-BE49-F238E27FC236}">
                <a16:creationId xmlns:a16="http://schemas.microsoft.com/office/drawing/2014/main" id="{C523CA74-FF7C-7828-66C7-A95AC5D880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8442" y="1852629"/>
            <a:ext cx="2235494" cy="414350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1" cy="1"/>
          <a:chOff x="0" y="0"/>
          <a:chExt cx="1" cy="1"/>
        </a:xfrm>
      </p:grpSpPr>
      <p:sp>
        <p:nvSpPr>
          <p:cNvPr id="2" name="Text 0"/>
          <p:cNvSpPr/>
          <p:nvPr/>
        </p:nvSpPr>
        <p:spPr>
          <a:xfrm>
            <a:off x="566928" y="347472"/>
            <a:ext cx="7955280" cy="502920"/>
          </a:xfrm>
          <a:prstGeom prst="rect">
            <a:avLst/>
          </a:prstGeom>
          <a:noFill/>
          <a:ln/>
        </p:spPr>
        <p:txBody>
          <a:bodyPr wrap="square" lIns="0" tIns="0" rIns="0" bIns="0" rtlCol="0" anchor="ctr"/>
          <a:lstStyle/>
          <a:p>
            <a:pPr marL="0" indent="0">
              <a:buNone/>
            </a:pPr>
            <a:r>
              <a:rPr lang="en-US" sz="2500" b="1" dirty="0">
                <a:solidFill>
                  <a:srgbClr val="23434E"/>
                </a:solidFill>
                <a:latin typeface="Inter" panose="02000503000000020004" pitchFamily="2" charset="0"/>
                <a:ea typeface="Inter" panose="02000503000000020004" pitchFamily="2" charset="0"/>
              </a:rPr>
              <a:t>La posta rende visibile l’impresa</a:t>
            </a:r>
            <a:endParaRPr lang="en-US" sz="2500" dirty="0">
              <a:latin typeface="Inter" panose="02000503000000020004" pitchFamily="2" charset="0"/>
              <a:ea typeface="Inter" panose="02000503000000020004" pitchFamily="2" charset="0"/>
            </a:endParaRPr>
          </a:p>
        </p:txBody>
      </p:sp>
      <p:sp>
        <p:nvSpPr>
          <p:cNvPr id="3" name="Text 1"/>
          <p:cNvSpPr/>
          <p:nvPr/>
        </p:nvSpPr>
        <p:spPr>
          <a:xfrm>
            <a:off x="594360" y="896112"/>
            <a:ext cx="9629410" cy="164592"/>
          </a:xfrm>
          <a:prstGeom prst="rect">
            <a:avLst/>
          </a:prstGeom>
          <a:noFill/>
          <a:ln/>
        </p:spPr>
        <p:txBody>
          <a:bodyPr wrap="square" lIns="0" tIns="0" rIns="0" bIns="0" rtlCol="0" anchor="ctr"/>
          <a:lstStyle/>
          <a:p>
            <a:pPr marL="0" indent="0">
              <a:buNone/>
            </a:pPr>
            <a:r>
              <a:rPr lang="en-US" sz="2000" dirty="0">
                <a:solidFill>
                  <a:srgbClr val="60737A"/>
                </a:solidFill>
                <a:latin typeface="Inter" panose="02000503000000020004" pitchFamily="2" charset="0"/>
                <a:ea typeface="Inter" panose="02000503000000020004" pitchFamily="2" charset="0"/>
              </a:rPr>
              <a:t>Non solo lettere: un sistema che supera distanza, rischio e anonimato</a:t>
            </a:r>
            <a:endParaRPr lang="en-US" sz="2000" dirty="0">
              <a:latin typeface="Inter" panose="02000503000000020004" pitchFamily="2" charset="0"/>
              <a:ea typeface="Inter" panose="02000503000000020004" pitchFamily="2" charset="0"/>
            </a:endParaRPr>
          </a:p>
        </p:txBody>
      </p:sp>
      <p:sp>
        <p:nvSpPr>
          <p:cNvPr id="4" name="Shape 2"/>
          <p:cNvSpPr/>
          <p:nvPr/>
        </p:nvSpPr>
        <p:spPr>
          <a:xfrm>
            <a:off x="640080" y="1508760"/>
            <a:ext cx="2487168" cy="3063240"/>
          </a:xfrm>
          <a:prstGeom prst="roundRect">
            <a:avLst>
              <a:gd name="adj" fmla="val 2941"/>
            </a:avLst>
          </a:prstGeom>
          <a:solidFill>
            <a:srgbClr val="B7DDE8">
              <a:alpha val="95000"/>
            </a:srgbClr>
          </a:solidFill>
          <a:ln w="12700">
            <a:solidFill>
              <a:srgbClr val="FFFFFF">
                <a:alpha val="0"/>
              </a:srgbClr>
            </a:solidFill>
            <a:prstDash val="solid"/>
          </a:ln>
          <a:effectLst>
            <a:outerShdw blurRad="25400" dist="12700" dir="2700000" algn="bl" rotWithShape="0">
              <a:srgbClr val="000000">
                <a:alpha val="12000"/>
              </a:srgbClr>
            </a:outerShdw>
          </a:effectLst>
        </p:spPr>
      </p:sp>
      <p:sp>
        <p:nvSpPr>
          <p:cNvPr id="5" name="Text 3"/>
          <p:cNvSpPr/>
          <p:nvPr/>
        </p:nvSpPr>
        <p:spPr>
          <a:xfrm>
            <a:off x="804672" y="1719072"/>
            <a:ext cx="502920" cy="411480"/>
          </a:xfrm>
          <a:prstGeom prst="rect">
            <a:avLst/>
          </a:prstGeom>
          <a:noFill/>
          <a:ln/>
        </p:spPr>
        <p:txBody>
          <a:bodyPr wrap="square" lIns="0" tIns="0" rIns="0" bIns="0" rtlCol="0" anchor="ctr"/>
          <a:lstStyle/>
          <a:p>
            <a:pPr marL="0" indent="0">
              <a:buNone/>
            </a:pPr>
            <a:r>
              <a:rPr lang="en-US" sz="2400" b="1" dirty="0">
                <a:solidFill>
                  <a:srgbClr val="F28C6B"/>
                </a:solidFill>
              </a:rPr>
              <a:t>01</a:t>
            </a:r>
            <a:endParaRPr lang="en-US" sz="2400" dirty="0"/>
          </a:p>
        </p:txBody>
      </p:sp>
      <p:sp>
        <p:nvSpPr>
          <p:cNvPr id="6" name="Text 4"/>
          <p:cNvSpPr/>
          <p:nvPr/>
        </p:nvSpPr>
        <p:spPr>
          <a:xfrm>
            <a:off x="804672" y="2331720"/>
            <a:ext cx="2103120" cy="320040"/>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COMUNICARE</a:t>
            </a:r>
            <a:endParaRPr lang="en-US" sz="2000" dirty="0">
              <a:latin typeface="Inter" panose="02000503000000020004" pitchFamily="2" charset="0"/>
              <a:ea typeface="Inter" panose="02000503000000020004" pitchFamily="2" charset="0"/>
            </a:endParaRPr>
          </a:p>
        </p:txBody>
      </p:sp>
      <p:sp>
        <p:nvSpPr>
          <p:cNvPr id="7" name="Text 5"/>
          <p:cNvSpPr/>
          <p:nvPr/>
        </p:nvSpPr>
        <p:spPr>
          <a:xfrm>
            <a:off x="804672" y="2852928"/>
            <a:ext cx="2057400" cy="713232"/>
          </a:xfrm>
          <a:prstGeom prst="rect">
            <a:avLst/>
          </a:prstGeom>
          <a:noFill/>
          <a:ln/>
        </p:spPr>
        <p:txBody>
          <a:bodyPr wrap="square" lIns="0" tIns="0" rIns="0" bIns="0" rtlCol="0" anchor="ctr"/>
          <a:lstStyle/>
          <a:p>
            <a:pPr marL="0" indent="0">
              <a:buNone/>
            </a:pPr>
            <a:r>
              <a:rPr lang="en-US" sz="1600" dirty="0">
                <a:solidFill>
                  <a:srgbClr val="23434E"/>
                </a:solidFill>
                <a:latin typeface="Inter" panose="02000503000000020004" pitchFamily="2" charset="0"/>
                <a:ea typeface="Inter" panose="02000503000000020004" pitchFamily="2" charset="0"/>
              </a:rPr>
              <a:t>Lettere, preventivi, ordini, fatture</a:t>
            </a:r>
            <a:endParaRPr lang="en-US" sz="1600" dirty="0">
              <a:latin typeface="Inter" panose="02000503000000020004" pitchFamily="2" charset="0"/>
              <a:ea typeface="Inter" panose="02000503000000020004" pitchFamily="2" charset="0"/>
            </a:endParaRPr>
          </a:p>
        </p:txBody>
      </p:sp>
      <p:sp>
        <p:nvSpPr>
          <p:cNvPr id="8" name="Shape 6"/>
          <p:cNvSpPr/>
          <p:nvPr/>
        </p:nvSpPr>
        <p:spPr>
          <a:xfrm>
            <a:off x="804672" y="4160520"/>
            <a:ext cx="1645920" cy="1"/>
          </a:xfrm>
          <a:prstGeom prst="line">
            <a:avLst/>
          </a:prstGeom>
          <a:noFill/>
          <a:ln w="50800">
            <a:solidFill>
              <a:srgbClr val="FFFFFF">
                <a:alpha val="85000"/>
              </a:srgbClr>
            </a:solidFill>
            <a:prstDash val="solid"/>
          </a:ln>
        </p:spPr>
      </p:sp>
      <p:sp>
        <p:nvSpPr>
          <p:cNvPr id="9" name="Shape 7"/>
          <p:cNvSpPr/>
          <p:nvPr/>
        </p:nvSpPr>
        <p:spPr>
          <a:xfrm>
            <a:off x="3493008" y="1508760"/>
            <a:ext cx="2487168" cy="3063240"/>
          </a:xfrm>
          <a:prstGeom prst="roundRect">
            <a:avLst>
              <a:gd name="adj" fmla="val 2941"/>
            </a:avLst>
          </a:prstGeom>
          <a:solidFill>
            <a:srgbClr val="F7C6AA">
              <a:alpha val="95000"/>
            </a:srgbClr>
          </a:solidFill>
          <a:ln w="12700">
            <a:solidFill>
              <a:srgbClr val="FFFFFF">
                <a:alpha val="0"/>
              </a:srgbClr>
            </a:solidFill>
            <a:prstDash val="solid"/>
          </a:ln>
          <a:effectLst>
            <a:outerShdw blurRad="25400" dist="12700" dir="2700000" algn="bl" rotWithShape="0">
              <a:srgbClr val="000000">
                <a:alpha val="12000"/>
              </a:srgbClr>
            </a:outerShdw>
          </a:effectLst>
        </p:spPr>
      </p:sp>
      <p:sp>
        <p:nvSpPr>
          <p:cNvPr id="10" name="Text 8"/>
          <p:cNvSpPr/>
          <p:nvPr/>
        </p:nvSpPr>
        <p:spPr>
          <a:xfrm>
            <a:off x="3657600" y="1719072"/>
            <a:ext cx="502920" cy="411480"/>
          </a:xfrm>
          <a:prstGeom prst="rect">
            <a:avLst/>
          </a:prstGeom>
          <a:noFill/>
          <a:ln/>
        </p:spPr>
        <p:txBody>
          <a:bodyPr wrap="square" lIns="0" tIns="0" rIns="0" bIns="0" rtlCol="0" anchor="ctr"/>
          <a:lstStyle/>
          <a:p>
            <a:pPr marL="0" indent="0">
              <a:buNone/>
            </a:pPr>
            <a:r>
              <a:rPr lang="en-US" sz="2400" b="1" dirty="0">
                <a:solidFill>
                  <a:srgbClr val="F28C6B"/>
                </a:solidFill>
              </a:rPr>
              <a:t>02</a:t>
            </a:r>
            <a:endParaRPr lang="en-US" sz="2400" dirty="0"/>
          </a:p>
        </p:txBody>
      </p:sp>
      <p:sp>
        <p:nvSpPr>
          <p:cNvPr id="11" name="Text 9"/>
          <p:cNvSpPr/>
          <p:nvPr/>
        </p:nvSpPr>
        <p:spPr>
          <a:xfrm>
            <a:off x="3657600" y="2331720"/>
            <a:ext cx="2103120" cy="320040"/>
          </a:xfrm>
          <a:prstGeom prst="rect">
            <a:avLst/>
          </a:prstGeom>
          <a:noFill/>
          <a:ln/>
        </p:spPr>
        <p:txBody>
          <a:bodyPr wrap="square" lIns="0" tIns="0" rIns="0" bIns="0" rtlCol="0" anchor="ctr"/>
          <a:lstStyle/>
          <a:p>
            <a:r>
              <a:rPr lang="en-US" sz="2000" b="1" dirty="0">
                <a:solidFill>
                  <a:srgbClr val="23434E"/>
                </a:solidFill>
                <a:latin typeface="Inter" panose="02000503000000020004" pitchFamily="2" charset="0"/>
                <a:ea typeface="Inter" panose="02000503000000020004" pitchFamily="2" charset="0"/>
              </a:rPr>
              <a:t>PROMUOVERE</a:t>
            </a:r>
          </a:p>
        </p:txBody>
      </p:sp>
      <p:sp>
        <p:nvSpPr>
          <p:cNvPr id="12" name="Text 10"/>
          <p:cNvSpPr/>
          <p:nvPr/>
        </p:nvSpPr>
        <p:spPr>
          <a:xfrm>
            <a:off x="3657600" y="2852928"/>
            <a:ext cx="2057400" cy="713232"/>
          </a:xfrm>
          <a:prstGeom prst="rect">
            <a:avLst/>
          </a:prstGeom>
          <a:noFill/>
          <a:ln/>
        </p:spPr>
        <p:txBody>
          <a:bodyPr wrap="square" lIns="0" tIns="0" rIns="0" bIns="0" rtlCol="0" anchor="ctr"/>
          <a:lstStyle/>
          <a:p>
            <a:pPr marL="0" indent="0">
              <a:buNone/>
            </a:pPr>
            <a:r>
              <a:rPr lang="en-US" sz="1600" dirty="0">
                <a:solidFill>
                  <a:srgbClr val="23434E"/>
                </a:solidFill>
                <a:latin typeface="Inter" panose="02000503000000020004" pitchFamily="2" charset="0"/>
                <a:ea typeface="Inter" panose="02000503000000020004" pitchFamily="2" charset="0"/>
              </a:rPr>
              <a:t>Circolari, </a:t>
            </a:r>
            <a:r>
              <a:rPr lang="en-US" sz="1600" dirty="0" err="1">
                <a:solidFill>
                  <a:srgbClr val="23434E"/>
                </a:solidFill>
                <a:latin typeface="Inter" panose="02000503000000020004" pitchFamily="2" charset="0"/>
                <a:ea typeface="Inter" panose="02000503000000020004" pitchFamily="2" charset="0"/>
              </a:rPr>
              <a:t>cataloghi</a:t>
            </a:r>
            <a:r>
              <a:rPr lang="en-US" sz="1600" dirty="0">
                <a:solidFill>
                  <a:srgbClr val="23434E"/>
                </a:solidFill>
                <a:latin typeface="Inter" panose="02000503000000020004" pitchFamily="2" charset="0"/>
                <a:ea typeface="Inter" panose="02000503000000020004" pitchFamily="2" charset="0"/>
              </a:rPr>
              <a:t>, listini</a:t>
            </a:r>
            <a:endParaRPr lang="en-US" sz="1600" dirty="0">
              <a:latin typeface="Inter" panose="02000503000000020004" pitchFamily="2" charset="0"/>
              <a:ea typeface="Inter" panose="02000503000000020004" pitchFamily="2" charset="0"/>
            </a:endParaRPr>
          </a:p>
        </p:txBody>
      </p:sp>
      <p:sp>
        <p:nvSpPr>
          <p:cNvPr id="13" name="Shape 11"/>
          <p:cNvSpPr/>
          <p:nvPr/>
        </p:nvSpPr>
        <p:spPr>
          <a:xfrm>
            <a:off x="3657600" y="4160520"/>
            <a:ext cx="1645920" cy="1"/>
          </a:xfrm>
          <a:prstGeom prst="line">
            <a:avLst/>
          </a:prstGeom>
          <a:noFill/>
          <a:ln w="50800">
            <a:solidFill>
              <a:srgbClr val="FFFFFF">
                <a:alpha val="85000"/>
              </a:srgbClr>
            </a:solidFill>
            <a:prstDash val="solid"/>
          </a:ln>
        </p:spPr>
      </p:sp>
      <p:sp>
        <p:nvSpPr>
          <p:cNvPr id="14" name="Shape 12"/>
          <p:cNvSpPr/>
          <p:nvPr/>
        </p:nvSpPr>
        <p:spPr>
          <a:xfrm>
            <a:off x="6345936" y="1508760"/>
            <a:ext cx="2487168" cy="3063240"/>
          </a:xfrm>
          <a:prstGeom prst="roundRect">
            <a:avLst>
              <a:gd name="adj" fmla="val 2941"/>
            </a:avLst>
          </a:prstGeom>
          <a:solidFill>
            <a:srgbClr val="C7DED1">
              <a:alpha val="95000"/>
            </a:srgbClr>
          </a:solidFill>
          <a:ln w="12700">
            <a:solidFill>
              <a:srgbClr val="FFFFFF">
                <a:alpha val="0"/>
              </a:srgbClr>
            </a:solidFill>
            <a:prstDash val="solid"/>
          </a:ln>
          <a:effectLst>
            <a:outerShdw blurRad="25400" dist="12700" dir="2700000" algn="bl" rotWithShape="0">
              <a:srgbClr val="000000">
                <a:alpha val="12000"/>
              </a:srgbClr>
            </a:outerShdw>
          </a:effectLst>
        </p:spPr>
      </p:sp>
      <p:sp>
        <p:nvSpPr>
          <p:cNvPr id="15" name="Text 13"/>
          <p:cNvSpPr/>
          <p:nvPr/>
        </p:nvSpPr>
        <p:spPr>
          <a:xfrm>
            <a:off x="6510528" y="1719072"/>
            <a:ext cx="502920" cy="411480"/>
          </a:xfrm>
          <a:prstGeom prst="rect">
            <a:avLst/>
          </a:prstGeom>
          <a:noFill/>
          <a:ln/>
        </p:spPr>
        <p:txBody>
          <a:bodyPr wrap="square" lIns="0" tIns="0" rIns="0" bIns="0" rtlCol="0" anchor="ctr"/>
          <a:lstStyle/>
          <a:p>
            <a:pPr marL="0" indent="0">
              <a:buNone/>
            </a:pPr>
            <a:r>
              <a:rPr lang="en-US" sz="2400" b="1" dirty="0">
                <a:solidFill>
                  <a:srgbClr val="F28C6B"/>
                </a:solidFill>
              </a:rPr>
              <a:t>03</a:t>
            </a:r>
            <a:endParaRPr lang="en-US" sz="2400" dirty="0"/>
          </a:p>
        </p:txBody>
      </p:sp>
      <p:sp>
        <p:nvSpPr>
          <p:cNvPr id="16" name="Text 14"/>
          <p:cNvSpPr/>
          <p:nvPr/>
        </p:nvSpPr>
        <p:spPr>
          <a:xfrm>
            <a:off x="6510528" y="2331720"/>
            <a:ext cx="2103120" cy="320040"/>
          </a:xfrm>
          <a:prstGeom prst="rect">
            <a:avLst/>
          </a:prstGeom>
          <a:noFill/>
          <a:ln/>
        </p:spPr>
        <p:txBody>
          <a:bodyPr wrap="square" lIns="0" tIns="0" rIns="0" bIns="0" rtlCol="0" anchor="ctr"/>
          <a:lstStyle/>
          <a:p>
            <a:r>
              <a:rPr lang="en-US" sz="2000" b="1" dirty="0">
                <a:solidFill>
                  <a:srgbClr val="23434E"/>
                </a:solidFill>
                <a:latin typeface="Inter" panose="02000503000000020004" pitchFamily="2" charset="0"/>
                <a:ea typeface="Inter" panose="02000503000000020004" pitchFamily="2" charset="0"/>
              </a:rPr>
              <a:t>CONSEGNARE</a:t>
            </a:r>
          </a:p>
        </p:txBody>
      </p:sp>
      <p:sp>
        <p:nvSpPr>
          <p:cNvPr id="17" name="Text 15"/>
          <p:cNvSpPr/>
          <p:nvPr/>
        </p:nvSpPr>
        <p:spPr>
          <a:xfrm>
            <a:off x="6510528" y="2852928"/>
            <a:ext cx="2057400" cy="713232"/>
          </a:xfrm>
          <a:prstGeom prst="rect">
            <a:avLst/>
          </a:prstGeom>
          <a:noFill/>
          <a:ln/>
        </p:spPr>
        <p:txBody>
          <a:bodyPr wrap="square" lIns="0" tIns="0" rIns="0" bIns="0" rtlCol="0" anchor="ctr"/>
          <a:lstStyle/>
          <a:p>
            <a:pPr marL="0" indent="0">
              <a:buNone/>
            </a:pPr>
            <a:r>
              <a:rPr lang="en-US" sz="1600" dirty="0">
                <a:solidFill>
                  <a:srgbClr val="23434E"/>
                </a:solidFill>
                <a:latin typeface="Inter" panose="02000503000000020004" pitchFamily="2" charset="0"/>
                <a:ea typeface="Inter" panose="02000503000000020004" pitchFamily="2" charset="0"/>
              </a:rPr>
              <a:t>Campioni, pacchi, contrassegno</a:t>
            </a:r>
            <a:endParaRPr lang="en-US" sz="1600" dirty="0">
              <a:latin typeface="Inter" panose="02000503000000020004" pitchFamily="2" charset="0"/>
              <a:ea typeface="Inter" panose="02000503000000020004" pitchFamily="2" charset="0"/>
            </a:endParaRPr>
          </a:p>
        </p:txBody>
      </p:sp>
      <p:sp>
        <p:nvSpPr>
          <p:cNvPr id="18" name="Shape 16"/>
          <p:cNvSpPr/>
          <p:nvPr/>
        </p:nvSpPr>
        <p:spPr>
          <a:xfrm>
            <a:off x="6510528" y="4160520"/>
            <a:ext cx="1645920" cy="1"/>
          </a:xfrm>
          <a:prstGeom prst="line">
            <a:avLst/>
          </a:prstGeom>
          <a:noFill/>
          <a:ln w="50800">
            <a:solidFill>
              <a:srgbClr val="FFFFFF">
                <a:alpha val="85000"/>
              </a:srgbClr>
            </a:solidFill>
            <a:prstDash val="solid"/>
          </a:ln>
        </p:spPr>
      </p:sp>
      <p:sp>
        <p:nvSpPr>
          <p:cNvPr id="19" name="Shape 17"/>
          <p:cNvSpPr/>
          <p:nvPr/>
        </p:nvSpPr>
        <p:spPr>
          <a:xfrm>
            <a:off x="9198864" y="1508760"/>
            <a:ext cx="2487168" cy="3063240"/>
          </a:xfrm>
          <a:prstGeom prst="roundRect">
            <a:avLst>
              <a:gd name="adj" fmla="val 2941"/>
            </a:avLst>
          </a:prstGeom>
          <a:solidFill>
            <a:srgbClr val="E9B95E">
              <a:alpha val="95000"/>
            </a:srgbClr>
          </a:solidFill>
          <a:ln w="12700">
            <a:solidFill>
              <a:srgbClr val="FFFFFF">
                <a:alpha val="0"/>
              </a:srgbClr>
            </a:solidFill>
            <a:prstDash val="solid"/>
          </a:ln>
          <a:effectLst>
            <a:outerShdw blurRad="25400" dist="12700" dir="2700000" algn="bl" rotWithShape="0">
              <a:srgbClr val="000000">
                <a:alpha val="12000"/>
              </a:srgbClr>
            </a:outerShdw>
          </a:effectLst>
        </p:spPr>
      </p:sp>
      <p:sp>
        <p:nvSpPr>
          <p:cNvPr id="20" name="Text 18"/>
          <p:cNvSpPr/>
          <p:nvPr/>
        </p:nvSpPr>
        <p:spPr>
          <a:xfrm>
            <a:off x="9363456" y="1719072"/>
            <a:ext cx="502920" cy="411480"/>
          </a:xfrm>
          <a:prstGeom prst="rect">
            <a:avLst/>
          </a:prstGeom>
          <a:noFill/>
          <a:ln/>
        </p:spPr>
        <p:txBody>
          <a:bodyPr wrap="square" lIns="0" tIns="0" rIns="0" bIns="0" rtlCol="0" anchor="ctr"/>
          <a:lstStyle/>
          <a:p>
            <a:pPr marL="0" indent="0">
              <a:buNone/>
            </a:pPr>
            <a:r>
              <a:rPr lang="en-US" sz="2400" b="1" dirty="0">
                <a:solidFill>
                  <a:srgbClr val="F28C6B"/>
                </a:solidFill>
              </a:rPr>
              <a:t>04</a:t>
            </a:r>
            <a:endParaRPr lang="en-US" sz="2400" dirty="0"/>
          </a:p>
        </p:txBody>
      </p:sp>
      <p:sp>
        <p:nvSpPr>
          <p:cNvPr id="21" name="Text 19"/>
          <p:cNvSpPr/>
          <p:nvPr/>
        </p:nvSpPr>
        <p:spPr>
          <a:xfrm>
            <a:off x="9363456" y="2331720"/>
            <a:ext cx="2103120" cy="320040"/>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INCASSARE</a:t>
            </a:r>
          </a:p>
        </p:txBody>
      </p:sp>
      <p:sp>
        <p:nvSpPr>
          <p:cNvPr id="22" name="Text 20"/>
          <p:cNvSpPr/>
          <p:nvPr/>
        </p:nvSpPr>
        <p:spPr>
          <a:xfrm>
            <a:off x="9363456" y="2852928"/>
            <a:ext cx="2057400" cy="713232"/>
          </a:xfrm>
          <a:prstGeom prst="rect">
            <a:avLst/>
          </a:prstGeom>
          <a:noFill/>
          <a:ln/>
        </p:spPr>
        <p:txBody>
          <a:bodyPr wrap="square" lIns="0" tIns="0" rIns="0" bIns="0" rtlCol="0" anchor="ctr"/>
          <a:lstStyle/>
          <a:p>
            <a:pPr marL="0" indent="0">
              <a:buNone/>
            </a:pPr>
            <a:r>
              <a:rPr lang="en-US" sz="1600" dirty="0">
                <a:solidFill>
                  <a:srgbClr val="23434E"/>
                </a:solidFill>
                <a:latin typeface="Inter" panose="02000503000000020004" pitchFamily="2" charset="0"/>
                <a:ea typeface="Inter" panose="02000503000000020004" pitchFamily="2" charset="0"/>
              </a:rPr>
              <a:t>Vaglia e conti correnti postali</a:t>
            </a:r>
            <a:endParaRPr lang="en-US" sz="1600" dirty="0">
              <a:latin typeface="Inter" panose="02000503000000020004" pitchFamily="2" charset="0"/>
              <a:ea typeface="Inter" panose="02000503000000020004" pitchFamily="2" charset="0"/>
            </a:endParaRPr>
          </a:p>
        </p:txBody>
      </p:sp>
      <p:sp>
        <p:nvSpPr>
          <p:cNvPr id="23" name="Shape 21"/>
          <p:cNvSpPr/>
          <p:nvPr/>
        </p:nvSpPr>
        <p:spPr>
          <a:xfrm>
            <a:off x="9363456" y="4160520"/>
            <a:ext cx="1645920" cy="1"/>
          </a:xfrm>
          <a:prstGeom prst="line">
            <a:avLst/>
          </a:prstGeom>
          <a:noFill/>
          <a:ln w="50800">
            <a:solidFill>
              <a:srgbClr val="FFFFFF">
                <a:alpha val="85000"/>
              </a:srgbClr>
            </a:solidFill>
            <a:prstDash val="solid"/>
          </a:ln>
        </p:spPr>
      </p:sp>
      <p:sp>
        <p:nvSpPr>
          <p:cNvPr id="24" name="Text 22"/>
          <p:cNvSpPr/>
          <p:nvPr/>
        </p:nvSpPr>
        <p:spPr>
          <a:xfrm>
            <a:off x="1097280" y="5166360"/>
            <a:ext cx="9966960" cy="475488"/>
          </a:xfrm>
          <a:prstGeom prst="rect">
            <a:avLst/>
          </a:prstGeom>
          <a:noFill/>
          <a:ln/>
        </p:spPr>
        <p:txBody>
          <a:bodyPr wrap="square" lIns="0" tIns="0" rIns="0" bIns="0" rtlCol="0" anchor="ctr"/>
          <a:lstStyle/>
          <a:p>
            <a:pPr marL="0" indent="0" algn="ctr">
              <a:buNone/>
            </a:pPr>
            <a:r>
              <a:rPr lang="en-US" sz="2100" b="1" dirty="0">
                <a:solidFill>
                  <a:srgbClr val="23434E"/>
                </a:solidFill>
                <a:latin typeface="Inter" panose="02000503000000020004" pitchFamily="2" charset="0"/>
                <a:ea typeface="Inter" panose="02000503000000020004" pitchFamily="2" charset="0"/>
              </a:rPr>
              <a:t>La relazione evolve: persona → ufficio → processo → sistema</a:t>
            </a:r>
            <a:endParaRPr lang="en-US" sz="2100" dirty="0">
              <a:latin typeface="Inter" panose="02000503000000020004" pitchFamily="2" charset="0"/>
              <a:ea typeface="Inter" panose="02000503000000020004" pitchFamily="2" charset="0"/>
            </a:endParaRPr>
          </a:p>
        </p:txBody>
      </p:sp>
      <p:sp>
        <p:nvSpPr>
          <p:cNvPr id="25" name="Text 23"/>
          <p:cNvSpPr/>
          <p:nvPr/>
        </p:nvSpPr>
        <p:spPr>
          <a:xfrm>
            <a:off x="321013" y="5797296"/>
            <a:ext cx="11401595" cy="347472"/>
          </a:xfrm>
          <a:prstGeom prst="rect">
            <a:avLst/>
          </a:prstGeom>
          <a:noFill/>
          <a:ln/>
        </p:spPr>
        <p:txBody>
          <a:bodyPr wrap="square" lIns="0" tIns="0" rIns="0" bIns="0" rtlCol="0" anchor="ctr"/>
          <a:lstStyle/>
          <a:p>
            <a:pPr marL="0" indent="0" algn="ctr">
              <a:buNone/>
            </a:pPr>
            <a:r>
              <a:rPr lang="en-US" dirty="0">
                <a:solidFill>
                  <a:srgbClr val="60737A"/>
                </a:solidFill>
                <a:latin typeface="Inter" panose="02000503000000020004" pitchFamily="2" charset="0"/>
                <a:ea typeface="Inter" panose="02000503000000020004" pitchFamily="2" charset="0"/>
              </a:rPr>
              <a:t>Ogni supporto informa, mette in moto un’azione, conserva una prova e rappresenta l’identità aziendale.</a:t>
            </a:r>
            <a:endParaRPr lang="en-US" dirty="0">
              <a:latin typeface="Inter" panose="02000503000000020004" pitchFamily="2" charset="0"/>
              <a:ea typeface="Inter" panose="02000503000000020004" pitchFamily="2" charset="0"/>
            </a:endParaRPr>
          </a:p>
        </p:txBody>
      </p:sp>
      <p:sp>
        <p:nvSpPr>
          <p:cNvPr id="26" name="Slide Number Placeholder 0"/>
          <p:cNvSpPr>
            <a:spLocks noGrp="1"/>
          </p:cNvSpPr>
          <p:nvPr>
            <p:ph type="sldNum" sz="quarter" idx="4294967295"/>
          </p:nvPr>
        </p:nvSpPr>
        <p:spPr>
          <a:xfrm>
            <a:off x="11722608" y="6492240"/>
            <a:ext cx="1828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0737A"/>
                </a:solidFill>
              </a:defRPr>
            </a:lvl1pPr>
          </a:lstStyle>
          <a:p>
            <a:pPr algn="l"/>
            <a:fld id="{F7021451-1387-4CA6-816F-3879F97B5CBC}" type="slidenum">
              <a:rPr lang="en-US" b="0"/>
              <a:t>2</a:t>
            </a:fld>
            <a:endParaRPr lang="en-US"/>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1" cy="1"/>
          <a:chOff x="0" y="0"/>
          <a:chExt cx="1" cy="1"/>
        </a:xfrm>
      </p:grpSpPr>
      <p:sp>
        <p:nvSpPr>
          <p:cNvPr id="2" name="Text 0"/>
          <p:cNvSpPr/>
          <p:nvPr/>
        </p:nvSpPr>
        <p:spPr>
          <a:xfrm>
            <a:off x="566928" y="347472"/>
            <a:ext cx="7955280" cy="502920"/>
          </a:xfrm>
          <a:prstGeom prst="rect">
            <a:avLst/>
          </a:prstGeom>
          <a:noFill/>
          <a:ln/>
        </p:spPr>
        <p:txBody>
          <a:bodyPr wrap="square" lIns="0" tIns="0" rIns="0" bIns="0" rtlCol="0" anchor="ctr"/>
          <a:lstStyle/>
          <a:p>
            <a:pPr marL="0" indent="0">
              <a:buNone/>
            </a:pPr>
            <a:r>
              <a:rPr lang="en-US" sz="2500" b="1" dirty="0">
                <a:solidFill>
                  <a:srgbClr val="23434E"/>
                </a:solidFill>
                <a:latin typeface="Inter" panose="02000503000000020004" pitchFamily="2" charset="0"/>
                <a:ea typeface="Inter" panose="02000503000000020004" pitchFamily="2" charset="0"/>
              </a:rPr>
              <a:t>1900–1945 | Dalla firma del titolare all’ufficio</a:t>
            </a:r>
            <a:endParaRPr lang="en-US" sz="2500" dirty="0">
              <a:latin typeface="Inter" panose="02000503000000020004" pitchFamily="2" charset="0"/>
              <a:ea typeface="Inter" panose="02000503000000020004" pitchFamily="2" charset="0"/>
            </a:endParaRPr>
          </a:p>
        </p:txBody>
      </p:sp>
      <p:sp>
        <p:nvSpPr>
          <p:cNvPr id="3" name="Text 1"/>
          <p:cNvSpPr/>
          <p:nvPr/>
        </p:nvSpPr>
        <p:spPr>
          <a:xfrm>
            <a:off x="594360" y="896112"/>
            <a:ext cx="11128248" cy="228599"/>
          </a:xfrm>
          <a:prstGeom prst="rect">
            <a:avLst/>
          </a:prstGeom>
          <a:noFill/>
          <a:ln/>
        </p:spPr>
        <p:txBody>
          <a:bodyPr wrap="square" lIns="0" tIns="0" rIns="0" bIns="0" rtlCol="0" anchor="ctr"/>
          <a:lstStyle/>
          <a:p>
            <a:pPr marL="0" indent="0">
              <a:buNone/>
            </a:pPr>
            <a:r>
              <a:rPr lang="en-US" sz="2000" dirty="0">
                <a:solidFill>
                  <a:srgbClr val="60737A"/>
                </a:solidFill>
                <a:latin typeface="Inter" panose="02000503000000020004" pitchFamily="2" charset="0"/>
                <a:ea typeface="Inter" panose="02000503000000020004" pitchFamily="2" charset="0"/>
              </a:rPr>
              <a:t>La carta intestata argomenta solidità; protocollo e copie distribuiscono la responsabilità</a:t>
            </a:r>
            <a:endParaRPr lang="en-US" sz="2000" dirty="0">
              <a:latin typeface="Inter" panose="02000503000000020004" pitchFamily="2" charset="0"/>
              <a:ea typeface="Inter" panose="02000503000000020004" pitchFamily="2" charset="0"/>
            </a:endParaRPr>
          </a:p>
        </p:txBody>
      </p:sp>
      <p:sp>
        <p:nvSpPr>
          <p:cNvPr id="5" name="Shape 2"/>
          <p:cNvSpPr/>
          <p:nvPr/>
        </p:nvSpPr>
        <p:spPr>
          <a:xfrm>
            <a:off x="6565392" y="1325880"/>
            <a:ext cx="1170432" cy="310896"/>
          </a:xfrm>
          <a:prstGeom prst="roundRect">
            <a:avLst>
              <a:gd name="adj" fmla="val 23529"/>
            </a:avLst>
          </a:prstGeom>
          <a:solidFill>
            <a:srgbClr val="F7C6AA"/>
          </a:solidFill>
          <a:ln w="12700">
            <a:solidFill>
              <a:srgbClr val="F7C6AA"/>
            </a:solidFill>
            <a:prstDash val="solid"/>
          </a:ln>
        </p:spPr>
      </p:sp>
      <p:sp>
        <p:nvSpPr>
          <p:cNvPr id="6" name="Text 3"/>
          <p:cNvSpPr/>
          <p:nvPr/>
        </p:nvSpPr>
        <p:spPr>
          <a:xfrm>
            <a:off x="6638544" y="1389888"/>
            <a:ext cx="1024128" cy="146304"/>
          </a:xfrm>
          <a:prstGeom prst="rect">
            <a:avLst/>
          </a:prstGeom>
          <a:noFill/>
          <a:ln/>
        </p:spPr>
        <p:txBody>
          <a:bodyPr wrap="square" lIns="0" tIns="0" rIns="0" bIns="0" rtlCol="0" anchor="ctr"/>
          <a:lstStyle/>
          <a:p>
            <a:pPr marL="0" indent="0" algn="ctr">
              <a:buNone/>
            </a:pPr>
            <a:r>
              <a:rPr lang="en-US" sz="1600" b="1" dirty="0">
                <a:solidFill>
                  <a:srgbClr val="23434E"/>
                </a:solidFill>
                <a:latin typeface="Inter" panose="02000503000000020004" pitchFamily="2" charset="0"/>
                <a:ea typeface="Inter" panose="02000503000000020004" pitchFamily="2" charset="0"/>
              </a:rPr>
              <a:t>PERSONA</a:t>
            </a:r>
            <a:endParaRPr lang="en-US" sz="1600" dirty="0">
              <a:latin typeface="Inter" panose="02000503000000020004" pitchFamily="2" charset="0"/>
              <a:ea typeface="Inter" panose="02000503000000020004" pitchFamily="2" charset="0"/>
            </a:endParaRPr>
          </a:p>
        </p:txBody>
      </p:sp>
      <p:sp>
        <p:nvSpPr>
          <p:cNvPr id="7" name="Shape 4"/>
          <p:cNvSpPr/>
          <p:nvPr/>
        </p:nvSpPr>
        <p:spPr>
          <a:xfrm>
            <a:off x="9802368" y="1325880"/>
            <a:ext cx="1170432" cy="310896"/>
          </a:xfrm>
          <a:prstGeom prst="roundRect">
            <a:avLst>
              <a:gd name="adj" fmla="val 23529"/>
            </a:avLst>
          </a:prstGeom>
          <a:solidFill>
            <a:srgbClr val="B7DDE8"/>
          </a:solidFill>
          <a:ln w="12700">
            <a:solidFill>
              <a:srgbClr val="B7DDE8"/>
            </a:solidFill>
            <a:prstDash val="solid"/>
          </a:ln>
        </p:spPr>
      </p:sp>
      <p:sp>
        <p:nvSpPr>
          <p:cNvPr id="8" name="Text 5"/>
          <p:cNvSpPr/>
          <p:nvPr/>
        </p:nvSpPr>
        <p:spPr>
          <a:xfrm>
            <a:off x="9875520" y="1389888"/>
            <a:ext cx="1024128" cy="146304"/>
          </a:xfrm>
          <a:prstGeom prst="rect">
            <a:avLst/>
          </a:prstGeom>
          <a:noFill/>
          <a:ln/>
        </p:spPr>
        <p:txBody>
          <a:bodyPr wrap="square" lIns="0" tIns="0" rIns="0" bIns="0" rtlCol="0" anchor="ctr"/>
          <a:lstStyle/>
          <a:p>
            <a:pPr marL="0" indent="0" algn="ctr">
              <a:buNone/>
            </a:pPr>
            <a:r>
              <a:rPr lang="en-US" sz="1600" b="1" dirty="0">
                <a:solidFill>
                  <a:srgbClr val="23434E"/>
                </a:solidFill>
                <a:latin typeface="Inter" panose="02000503000000020004" pitchFamily="2" charset="0"/>
                <a:ea typeface="Inter" panose="02000503000000020004" pitchFamily="2" charset="0"/>
              </a:rPr>
              <a:t>UFFICIO</a:t>
            </a:r>
            <a:endParaRPr lang="en-US" sz="1600" dirty="0">
              <a:latin typeface="Inter" panose="02000503000000020004" pitchFamily="2" charset="0"/>
              <a:ea typeface="Inter" panose="02000503000000020004" pitchFamily="2" charset="0"/>
            </a:endParaRPr>
          </a:p>
        </p:txBody>
      </p:sp>
      <p:sp>
        <p:nvSpPr>
          <p:cNvPr id="9" name="Shape 6"/>
          <p:cNvSpPr/>
          <p:nvPr/>
        </p:nvSpPr>
        <p:spPr>
          <a:xfrm>
            <a:off x="7754112" y="1481328"/>
            <a:ext cx="1920240" cy="1"/>
          </a:xfrm>
          <a:prstGeom prst="line">
            <a:avLst/>
          </a:prstGeom>
          <a:noFill/>
          <a:ln w="38100">
            <a:solidFill>
              <a:srgbClr val="F28C6B"/>
            </a:solidFill>
            <a:prstDash val="solid"/>
            <a:tailEnd type="triangle"/>
          </a:ln>
        </p:spPr>
      </p:sp>
      <p:sp>
        <p:nvSpPr>
          <p:cNvPr id="10" name="Text 7"/>
          <p:cNvSpPr/>
          <p:nvPr/>
        </p:nvSpPr>
        <p:spPr>
          <a:xfrm>
            <a:off x="6547104" y="1938528"/>
            <a:ext cx="4800600" cy="228600"/>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La reputazione è nel nome</a:t>
            </a:r>
            <a:endParaRPr lang="en-US" sz="2000" dirty="0">
              <a:latin typeface="Inter" panose="02000503000000020004" pitchFamily="2" charset="0"/>
              <a:ea typeface="Inter" panose="02000503000000020004" pitchFamily="2" charset="0"/>
            </a:endParaRPr>
          </a:p>
        </p:txBody>
      </p:sp>
      <p:sp>
        <p:nvSpPr>
          <p:cNvPr id="11" name="Text 8"/>
          <p:cNvSpPr/>
          <p:nvPr/>
        </p:nvSpPr>
        <p:spPr>
          <a:xfrm>
            <a:off x="6313251" y="2240280"/>
            <a:ext cx="5690681" cy="384047"/>
          </a:xfrm>
          <a:prstGeom prst="rect">
            <a:avLst/>
          </a:prstGeom>
          <a:noFill/>
          <a:ln/>
        </p:spPr>
        <p:txBody>
          <a:bodyPr wrap="square" lIns="0" tIns="0" rIns="0" bIns="0" rtlCol="0" anchor="ctr"/>
          <a:lstStyle/>
          <a:p>
            <a:pPr marL="0" indent="0">
              <a:buNone/>
            </a:pPr>
            <a:r>
              <a:rPr lang="en-US" sz="1600" dirty="0">
                <a:solidFill>
                  <a:srgbClr val="60737A"/>
                </a:solidFill>
                <a:latin typeface="Inter" panose="02000503000000020004" pitchFamily="2" charset="0"/>
                <a:ea typeface="Inter" panose="02000503000000020004" pitchFamily="2" charset="0"/>
              </a:rPr>
              <a:t>Il cognome del titolare coincide spesso con l’impresa.</a:t>
            </a:r>
            <a:endParaRPr lang="en-US" sz="1600" dirty="0">
              <a:latin typeface="Inter" panose="02000503000000020004" pitchFamily="2" charset="0"/>
              <a:ea typeface="Inter" panose="02000503000000020004" pitchFamily="2" charset="0"/>
            </a:endParaRPr>
          </a:p>
        </p:txBody>
      </p:sp>
      <p:sp>
        <p:nvSpPr>
          <p:cNvPr id="12" name="Text 9"/>
          <p:cNvSpPr/>
          <p:nvPr/>
        </p:nvSpPr>
        <p:spPr>
          <a:xfrm>
            <a:off x="6547104" y="2880360"/>
            <a:ext cx="4800600" cy="228600"/>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La testata “parla”</a:t>
            </a:r>
            <a:endParaRPr lang="en-US" sz="2000" dirty="0">
              <a:latin typeface="Inter" panose="02000503000000020004" pitchFamily="2" charset="0"/>
              <a:ea typeface="Inter" panose="02000503000000020004" pitchFamily="2" charset="0"/>
            </a:endParaRPr>
          </a:p>
        </p:txBody>
      </p:sp>
      <p:sp>
        <p:nvSpPr>
          <p:cNvPr id="13" name="Text 10"/>
          <p:cNvSpPr/>
          <p:nvPr/>
        </p:nvSpPr>
        <p:spPr>
          <a:xfrm>
            <a:off x="6547104" y="3182112"/>
            <a:ext cx="5456828" cy="384047"/>
          </a:xfrm>
          <a:prstGeom prst="rect">
            <a:avLst/>
          </a:prstGeom>
          <a:noFill/>
          <a:ln/>
        </p:spPr>
        <p:txBody>
          <a:bodyPr wrap="square" lIns="0" tIns="0" rIns="0" bIns="0" rtlCol="0" anchor="ctr"/>
          <a:lstStyle/>
          <a:p>
            <a:pPr marL="0" indent="0">
              <a:buNone/>
            </a:pPr>
            <a:r>
              <a:rPr lang="en-US" sz="1600" dirty="0">
                <a:solidFill>
                  <a:srgbClr val="60737A"/>
                </a:solidFill>
                <a:latin typeface="Inter" panose="02000503000000020004" pitchFamily="2" charset="0"/>
                <a:ea typeface="Inter" panose="02000503000000020004" pitchFamily="2" charset="0"/>
              </a:rPr>
              <a:t>Stabilimenti, marchi, medaglie e capitale sociale anticipano il testo.</a:t>
            </a:r>
            <a:endParaRPr lang="en-US" sz="1600" dirty="0">
              <a:latin typeface="Inter" panose="02000503000000020004" pitchFamily="2" charset="0"/>
              <a:ea typeface="Inter" panose="02000503000000020004" pitchFamily="2" charset="0"/>
            </a:endParaRPr>
          </a:p>
        </p:txBody>
      </p:sp>
      <p:sp>
        <p:nvSpPr>
          <p:cNvPr id="14" name="Text 11"/>
          <p:cNvSpPr/>
          <p:nvPr/>
        </p:nvSpPr>
        <p:spPr>
          <a:xfrm>
            <a:off x="6547104" y="3822192"/>
            <a:ext cx="4800600" cy="228600"/>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La memoria si organizza</a:t>
            </a:r>
            <a:endParaRPr lang="en-US" sz="2000" dirty="0">
              <a:latin typeface="Inter" panose="02000503000000020004" pitchFamily="2" charset="0"/>
              <a:ea typeface="Inter" panose="02000503000000020004" pitchFamily="2" charset="0"/>
            </a:endParaRPr>
          </a:p>
        </p:txBody>
      </p:sp>
      <p:sp>
        <p:nvSpPr>
          <p:cNvPr id="15" name="Text 12"/>
          <p:cNvSpPr/>
          <p:nvPr/>
        </p:nvSpPr>
        <p:spPr>
          <a:xfrm>
            <a:off x="6547104" y="4123944"/>
            <a:ext cx="5456828" cy="384047"/>
          </a:xfrm>
          <a:prstGeom prst="rect">
            <a:avLst/>
          </a:prstGeom>
          <a:noFill/>
          <a:ln/>
        </p:spPr>
        <p:txBody>
          <a:bodyPr wrap="square" lIns="0" tIns="0" rIns="0" bIns="0" rtlCol="0" anchor="ctr"/>
          <a:lstStyle/>
          <a:p>
            <a:pPr marL="0" indent="0">
              <a:buNone/>
            </a:pPr>
            <a:r>
              <a:rPr lang="en-US" sz="1600" dirty="0">
                <a:solidFill>
                  <a:srgbClr val="60737A"/>
                </a:solidFill>
                <a:latin typeface="Inter" panose="02000503000000020004" pitchFamily="2" charset="0"/>
                <a:ea typeface="Inter" panose="02000503000000020004" pitchFamily="2" charset="0"/>
              </a:rPr>
              <a:t>Macchina per scrivere, carta carbone, copialettere, protocollo e allegati.</a:t>
            </a:r>
            <a:endParaRPr lang="en-US" sz="1600" dirty="0">
              <a:latin typeface="Inter" panose="02000503000000020004" pitchFamily="2" charset="0"/>
              <a:ea typeface="Inter" panose="02000503000000020004" pitchFamily="2" charset="0"/>
            </a:endParaRPr>
          </a:p>
        </p:txBody>
      </p:sp>
      <p:sp>
        <p:nvSpPr>
          <p:cNvPr id="16" name="Text 13"/>
          <p:cNvSpPr/>
          <p:nvPr/>
        </p:nvSpPr>
        <p:spPr>
          <a:xfrm>
            <a:off x="6547104" y="4764024"/>
            <a:ext cx="4800600" cy="228600"/>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1927: l’affrancatrice</a:t>
            </a:r>
            <a:endParaRPr lang="en-US" sz="2000" dirty="0">
              <a:latin typeface="Inter" panose="02000503000000020004" pitchFamily="2" charset="0"/>
              <a:ea typeface="Inter" panose="02000503000000020004" pitchFamily="2" charset="0"/>
            </a:endParaRPr>
          </a:p>
        </p:txBody>
      </p:sp>
      <p:sp>
        <p:nvSpPr>
          <p:cNvPr id="17" name="Text 14"/>
          <p:cNvSpPr/>
          <p:nvPr/>
        </p:nvSpPr>
        <p:spPr>
          <a:xfrm>
            <a:off x="6547104" y="5065776"/>
            <a:ext cx="5456828" cy="457200"/>
          </a:xfrm>
          <a:prstGeom prst="rect">
            <a:avLst/>
          </a:prstGeom>
          <a:noFill/>
          <a:ln/>
        </p:spPr>
        <p:txBody>
          <a:bodyPr wrap="square" lIns="0" tIns="0" rIns="0" bIns="0" rtlCol="0" anchor="ctr"/>
          <a:lstStyle/>
          <a:p>
            <a:pPr marL="0" indent="0">
              <a:buNone/>
            </a:pPr>
            <a:r>
              <a:rPr lang="en-US" sz="1600" dirty="0">
                <a:solidFill>
                  <a:srgbClr val="60737A"/>
                </a:solidFill>
                <a:latin typeface="Inter" panose="02000503000000020004" pitchFamily="2" charset="0"/>
                <a:ea typeface="Inter" panose="02000503000000020004" pitchFamily="2" charset="0"/>
              </a:rPr>
              <a:t>La spedizione entra nel controllo dei costi e porta il nome aziendale.</a:t>
            </a:r>
            <a:endParaRPr lang="en-US" sz="1600" dirty="0">
              <a:latin typeface="Inter" panose="02000503000000020004" pitchFamily="2" charset="0"/>
              <a:ea typeface="Inter" panose="02000503000000020004" pitchFamily="2" charset="0"/>
            </a:endParaRPr>
          </a:p>
        </p:txBody>
      </p:sp>
      <p:sp>
        <p:nvSpPr>
          <p:cNvPr id="25" name="Slide Number Placeholder 0"/>
          <p:cNvSpPr>
            <a:spLocks noGrp="1"/>
          </p:cNvSpPr>
          <p:nvPr>
            <p:ph type="sldNum" sz="quarter" idx="4294967295"/>
          </p:nvPr>
        </p:nvSpPr>
        <p:spPr>
          <a:xfrm>
            <a:off x="11722608" y="6492240"/>
            <a:ext cx="1828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0737A"/>
                </a:solidFill>
              </a:defRPr>
            </a:lvl1pPr>
          </a:lstStyle>
          <a:p>
            <a:pPr algn="l"/>
            <a:fld id="{F7021451-1387-4CA6-816F-3879F97B5CBC}" type="slidenum">
              <a:rPr lang="en-US" b="0"/>
              <a:t>3</a:t>
            </a:fld>
            <a:endParaRPr lang="en-US"/>
          </a:p>
        </p:txBody>
      </p:sp>
      <p:pic>
        <p:nvPicPr>
          <p:cNvPr id="19" name="Immagine 18">
            <a:extLst>
              <a:ext uri="{FF2B5EF4-FFF2-40B4-BE49-F238E27FC236}">
                <a16:creationId xmlns:a16="http://schemas.microsoft.com/office/drawing/2014/main" id="{5032350B-DAA9-DEB8-B55B-39CDF4F38B8D}"/>
              </a:ext>
            </a:extLst>
          </p:cNvPr>
          <p:cNvPicPr>
            <a:picLocks noChangeAspect="1"/>
          </p:cNvPicPr>
          <p:nvPr/>
        </p:nvPicPr>
        <p:blipFill>
          <a:blip r:embed="rId3"/>
          <a:stretch>
            <a:fillRect/>
          </a:stretch>
        </p:blipFill>
        <p:spPr>
          <a:xfrm>
            <a:off x="98386" y="1389888"/>
            <a:ext cx="2818234" cy="3649921"/>
          </a:xfrm>
          <a:prstGeom prst="rect">
            <a:avLst/>
          </a:prstGeom>
        </p:spPr>
      </p:pic>
      <p:pic>
        <p:nvPicPr>
          <p:cNvPr id="21" name="Immagine 20">
            <a:extLst>
              <a:ext uri="{FF2B5EF4-FFF2-40B4-BE49-F238E27FC236}">
                <a16:creationId xmlns:a16="http://schemas.microsoft.com/office/drawing/2014/main" id="{7DD03DEE-7FF1-5503-88C8-6819A2D90D73}"/>
              </a:ext>
            </a:extLst>
          </p:cNvPr>
          <p:cNvPicPr>
            <a:picLocks noChangeAspect="1"/>
          </p:cNvPicPr>
          <p:nvPr/>
        </p:nvPicPr>
        <p:blipFill>
          <a:blip r:embed="rId4"/>
          <a:stretch>
            <a:fillRect/>
          </a:stretch>
        </p:blipFill>
        <p:spPr>
          <a:xfrm>
            <a:off x="3187923" y="1604039"/>
            <a:ext cx="2854024" cy="3649922"/>
          </a:xfrm>
          <a:prstGeom prst="rect">
            <a:avLst/>
          </a:prstGeom>
        </p:spPr>
      </p:pic>
      <p:pic>
        <p:nvPicPr>
          <p:cNvPr id="26" name="Immagine 25">
            <a:extLst>
              <a:ext uri="{FF2B5EF4-FFF2-40B4-BE49-F238E27FC236}">
                <a16:creationId xmlns:a16="http://schemas.microsoft.com/office/drawing/2014/main" id="{9BAA60FD-03B3-CD3B-24AB-A69FB7829150}"/>
              </a:ext>
            </a:extLst>
          </p:cNvPr>
          <p:cNvPicPr>
            <a:picLocks noChangeAspect="1"/>
          </p:cNvPicPr>
          <p:nvPr/>
        </p:nvPicPr>
        <p:blipFill>
          <a:blip r:embed="rId5"/>
          <a:stretch>
            <a:fillRect/>
          </a:stretch>
        </p:blipFill>
        <p:spPr>
          <a:xfrm>
            <a:off x="2664478" y="4364752"/>
            <a:ext cx="1734616" cy="2475242"/>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1" cy="1"/>
          <a:chOff x="0" y="0"/>
          <a:chExt cx="1" cy="1"/>
        </a:xfrm>
      </p:grpSpPr>
      <p:sp>
        <p:nvSpPr>
          <p:cNvPr id="2" name="Text 0"/>
          <p:cNvSpPr/>
          <p:nvPr/>
        </p:nvSpPr>
        <p:spPr>
          <a:xfrm>
            <a:off x="566928" y="347472"/>
            <a:ext cx="7955280" cy="502920"/>
          </a:xfrm>
          <a:prstGeom prst="rect">
            <a:avLst/>
          </a:prstGeom>
          <a:noFill/>
          <a:ln/>
        </p:spPr>
        <p:txBody>
          <a:bodyPr wrap="square" lIns="0" tIns="0" rIns="0" bIns="0" rtlCol="0" anchor="ctr"/>
          <a:lstStyle/>
          <a:p>
            <a:pPr marL="0" indent="0">
              <a:buNone/>
            </a:pPr>
            <a:r>
              <a:rPr lang="en-US" sz="2500" b="1" dirty="0">
                <a:solidFill>
                  <a:srgbClr val="23434E"/>
                </a:solidFill>
              </a:rPr>
              <a:t>Il mercato a distanza | Dalla promessa allo scambio</a:t>
            </a:r>
            <a:endParaRPr lang="en-US" sz="2500" dirty="0"/>
          </a:p>
        </p:txBody>
      </p:sp>
      <p:sp>
        <p:nvSpPr>
          <p:cNvPr id="3" name="Text 1"/>
          <p:cNvSpPr/>
          <p:nvPr/>
        </p:nvSpPr>
        <p:spPr>
          <a:xfrm>
            <a:off x="594360" y="896112"/>
            <a:ext cx="10187940" cy="365760"/>
          </a:xfrm>
          <a:prstGeom prst="rect">
            <a:avLst/>
          </a:prstGeom>
          <a:noFill/>
          <a:ln/>
        </p:spPr>
        <p:txBody>
          <a:bodyPr wrap="square" lIns="0" tIns="0" rIns="0" bIns="0" rtlCol="0" anchor="ctr"/>
          <a:lstStyle/>
          <a:p>
            <a:pPr marL="0" indent="0">
              <a:buNone/>
            </a:pPr>
            <a:r>
              <a:rPr lang="en-US" sz="2000" dirty="0">
                <a:solidFill>
                  <a:srgbClr val="60737A"/>
                </a:solidFill>
                <a:latin typeface="Inter" panose="02000503000000020004" pitchFamily="2" charset="0"/>
                <a:ea typeface="Inter" panose="02000503000000020004" pitchFamily="2" charset="0"/>
              </a:rPr>
              <a:t>Catalogo, campione, ordine, pacco e pagamento formano una piattaforma nazionale</a:t>
            </a:r>
            <a:endParaRPr lang="en-US" sz="2000" dirty="0">
              <a:latin typeface="Inter" panose="02000503000000020004" pitchFamily="2" charset="0"/>
              <a:ea typeface="Inter" panose="02000503000000020004" pitchFamily="2" charset="0"/>
            </a:endParaRPr>
          </a:p>
        </p:txBody>
      </p:sp>
      <p:sp>
        <p:nvSpPr>
          <p:cNvPr id="5" name="Shape 2"/>
          <p:cNvSpPr/>
          <p:nvPr/>
        </p:nvSpPr>
        <p:spPr>
          <a:xfrm>
            <a:off x="658368" y="1353312"/>
            <a:ext cx="438912" cy="438912"/>
          </a:xfrm>
          <a:prstGeom prst="ellipse">
            <a:avLst/>
          </a:prstGeom>
          <a:solidFill>
            <a:srgbClr val="F28C6B"/>
          </a:solidFill>
          <a:ln w="12700">
            <a:solidFill>
              <a:srgbClr val="FFFFFF"/>
            </a:solidFill>
            <a:prstDash val="solid"/>
          </a:ln>
        </p:spPr>
      </p:sp>
      <p:sp>
        <p:nvSpPr>
          <p:cNvPr id="6" name="Text 3"/>
          <p:cNvSpPr/>
          <p:nvPr/>
        </p:nvSpPr>
        <p:spPr>
          <a:xfrm>
            <a:off x="658368" y="1444752"/>
            <a:ext cx="438912" cy="164592"/>
          </a:xfrm>
          <a:prstGeom prst="rect">
            <a:avLst/>
          </a:prstGeom>
          <a:noFill/>
          <a:ln/>
        </p:spPr>
        <p:txBody>
          <a:bodyPr wrap="square" lIns="0" tIns="0" rIns="0" bIns="0" rtlCol="0" anchor="ctr"/>
          <a:lstStyle/>
          <a:p>
            <a:pPr marL="0" indent="0" algn="ctr">
              <a:buNone/>
            </a:pPr>
            <a:r>
              <a:rPr lang="en-US" sz="1100" b="1" dirty="0">
                <a:solidFill>
                  <a:srgbClr val="23434E"/>
                </a:solidFill>
              </a:rPr>
              <a:t>1</a:t>
            </a:r>
            <a:endParaRPr lang="en-US" sz="1100" dirty="0"/>
          </a:p>
        </p:txBody>
      </p:sp>
      <p:sp>
        <p:nvSpPr>
          <p:cNvPr id="7" name="Text 4"/>
          <p:cNvSpPr/>
          <p:nvPr/>
        </p:nvSpPr>
        <p:spPr>
          <a:xfrm>
            <a:off x="1298448" y="1335024"/>
            <a:ext cx="3337560" cy="246888"/>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FARSI CONOSCERE</a:t>
            </a:r>
            <a:endParaRPr lang="en-US" sz="2000" dirty="0">
              <a:latin typeface="Inter" panose="02000503000000020004" pitchFamily="2" charset="0"/>
              <a:ea typeface="Inter" panose="02000503000000020004" pitchFamily="2" charset="0"/>
            </a:endParaRPr>
          </a:p>
        </p:txBody>
      </p:sp>
      <p:sp>
        <p:nvSpPr>
          <p:cNvPr id="8" name="Text 5"/>
          <p:cNvSpPr/>
          <p:nvPr/>
        </p:nvSpPr>
        <p:spPr>
          <a:xfrm>
            <a:off x="1298448" y="1673352"/>
            <a:ext cx="3310128" cy="347472"/>
          </a:xfrm>
          <a:prstGeom prst="rect">
            <a:avLst/>
          </a:prstGeom>
          <a:noFill/>
          <a:ln/>
        </p:spPr>
        <p:txBody>
          <a:bodyPr wrap="square" lIns="0" tIns="0" rIns="0" bIns="0" rtlCol="0" anchor="ctr"/>
          <a:lstStyle/>
          <a:p>
            <a:pPr marL="0" indent="0">
              <a:buNone/>
            </a:pPr>
            <a:r>
              <a:rPr lang="en-US" dirty="0">
                <a:solidFill>
                  <a:srgbClr val="60737A"/>
                </a:solidFill>
                <a:latin typeface="Inter" panose="02000503000000020004" pitchFamily="2" charset="0"/>
                <a:ea typeface="Inter" panose="02000503000000020004" pitchFamily="2" charset="0"/>
              </a:rPr>
              <a:t>Circolari, listini e cataloghi</a:t>
            </a:r>
            <a:endParaRPr lang="en-US" dirty="0">
              <a:latin typeface="Inter" panose="02000503000000020004" pitchFamily="2" charset="0"/>
              <a:ea typeface="Inter" panose="02000503000000020004" pitchFamily="2" charset="0"/>
            </a:endParaRPr>
          </a:p>
        </p:txBody>
      </p:sp>
      <p:sp>
        <p:nvSpPr>
          <p:cNvPr id="9" name="Shape 6"/>
          <p:cNvSpPr/>
          <p:nvPr/>
        </p:nvSpPr>
        <p:spPr>
          <a:xfrm>
            <a:off x="877824" y="1792224"/>
            <a:ext cx="1" cy="694944"/>
          </a:xfrm>
          <a:prstGeom prst="line">
            <a:avLst/>
          </a:prstGeom>
          <a:noFill/>
          <a:ln w="38100">
            <a:solidFill>
              <a:srgbClr val="F7C6AA"/>
            </a:solidFill>
            <a:prstDash val="solid"/>
          </a:ln>
        </p:spPr>
      </p:sp>
      <p:sp>
        <p:nvSpPr>
          <p:cNvPr id="10" name="Shape 7"/>
          <p:cNvSpPr/>
          <p:nvPr/>
        </p:nvSpPr>
        <p:spPr>
          <a:xfrm>
            <a:off x="658368" y="2505456"/>
            <a:ext cx="438912" cy="438912"/>
          </a:xfrm>
          <a:prstGeom prst="ellipse">
            <a:avLst/>
          </a:prstGeom>
          <a:solidFill>
            <a:srgbClr val="E9B95E"/>
          </a:solidFill>
          <a:ln w="12700">
            <a:solidFill>
              <a:srgbClr val="FFFFFF"/>
            </a:solidFill>
            <a:prstDash val="solid"/>
          </a:ln>
        </p:spPr>
      </p:sp>
      <p:sp>
        <p:nvSpPr>
          <p:cNvPr id="11" name="Text 8"/>
          <p:cNvSpPr/>
          <p:nvPr/>
        </p:nvSpPr>
        <p:spPr>
          <a:xfrm>
            <a:off x="658368" y="2596896"/>
            <a:ext cx="438912" cy="164592"/>
          </a:xfrm>
          <a:prstGeom prst="rect">
            <a:avLst/>
          </a:prstGeom>
          <a:noFill/>
          <a:ln/>
        </p:spPr>
        <p:txBody>
          <a:bodyPr wrap="square" lIns="0" tIns="0" rIns="0" bIns="0" rtlCol="0" anchor="ctr"/>
          <a:lstStyle/>
          <a:p>
            <a:pPr marL="0" indent="0" algn="ctr">
              <a:buNone/>
            </a:pPr>
            <a:r>
              <a:rPr lang="en-US" sz="1100" b="1" dirty="0">
                <a:solidFill>
                  <a:srgbClr val="23434E"/>
                </a:solidFill>
              </a:rPr>
              <a:t>2</a:t>
            </a:r>
            <a:endParaRPr lang="en-US" sz="1100" dirty="0"/>
          </a:p>
        </p:txBody>
      </p:sp>
      <p:sp>
        <p:nvSpPr>
          <p:cNvPr id="12" name="Text 9"/>
          <p:cNvSpPr/>
          <p:nvPr/>
        </p:nvSpPr>
        <p:spPr>
          <a:xfrm>
            <a:off x="1298448" y="2487168"/>
            <a:ext cx="3337560" cy="246888"/>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FAR</a:t>
            </a:r>
            <a:r>
              <a:rPr lang="en-US" sz="2000" b="1" dirty="0">
                <a:solidFill>
                  <a:srgbClr val="23434E"/>
                </a:solidFill>
              </a:rPr>
              <a:t> </a:t>
            </a:r>
            <a:r>
              <a:rPr lang="en-US" sz="2000" b="1" dirty="0">
                <a:solidFill>
                  <a:srgbClr val="23434E"/>
                </a:solidFill>
                <a:latin typeface="Inter" panose="02000503000000020004" pitchFamily="2" charset="0"/>
                <a:ea typeface="Inter" panose="02000503000000020004" pitchFamily="2" charset="0"/>
              </a:rPr>
              <a:t>TOCCARE</a:t>
            </a:r>
            <a:endParaRPr lang="en-US" sz="2000" dirty="0">
              <a:latin typeface="Inter" panose="02000503000000020004" pitchFamily="2" charset="0"/>
              <a:ea typeface="Inter" panose="02000503000000020004" pitchFamily="2" charset="0"/>
            </a:endParaRPr>
          </a:p>
        </p:txBody>
      </p:sp>
      <p:sp>
        <p:nvSpPr>
          <p:cNvPr id="13" name="Text 10"/>
          <p:cNvSpPr/>
          <p:nvPr/>
        </p:nvSpPr>
        <p:spPr>
          <a:xfrm>
            <a:off x="1298448" y="2825496"/>
            <a:ext cx="3310128" cy="347472"/>
          </a:xfrm>
          <a:prstGeom prst="rect">
            <a:avLst/>
          </a:prstGeom>
          <a:noFill/>
          <a:ln/>
        </p:spPr>
        <p:txBody>
          <a:bodyPr wrap="square" lIns="0" tIns="0" rIns="0" bIns="0" rtlCol="0" anchor="ctr"/>
          <a:lstStyle/>
          <a:p>
            <a:pPr marL="0" indent="0">
              <a:buNone/>
            </a:pPr>
            <a:r>
              <a:rPr lang="en-US" dirty="0">
                <a:solidFill>
                  <a:srgbClr val="60737A"/>
                </a:solidFill>
                <a:latin typeface="Inter" panose="02000503000000020004" pitchFamily="2" charset="0"/>
                <a:ea typeface="Inter" panose="02000503000000020004" pitchFamily="2" charset="0"/>
              </a:rPr>
              <a:t>Il “campione senza valore”</a:t>
            </a:r>
            <a:endParaRPr lang="en-US" dirty="0">
              <a:latin typeface="Inter" panose="02000503000000020004" pitchFamily="2" charset="0"/>
              <a:ea typeface="Inter" panose="02000503000000020004" pitchFamily="2" charset="0"/>
            </a:endParaRPr>
          </a:p>
        </p:txBody>
      </p:sp>
      <p:sp>
        <p:nvSpPr>
          <p:cNvPr id="14" name="Shape 11"/>
          <p:cNvSpPr/>
          <p:nvPr/>
        </p:nvSpPr>
        <p:spPr>
          <a:xfrm>
            <a:off x="877824" y="2944368"/>
            <a:ext cx="1" cy="694944"/>
          </a:xfrm>
          <a:prstGeom prst="line">
            <a:avLst/>
          </a:prstGeom>
          <a:noFill/>
          <a:ln w="38100">
            <a:solidFill>
              <a:srgbClr val="F7C6AA"/>
            </a:solidFill>
            <a:prstDash val="solid"/>
          </a:ln>
        </p:spPr>
      </p:sp>
      <p:sp>
        <p:nvSpPr>
          <p:cNvPr id="15" name="Shape 12"/>
          <p:cNvSpPr/>
          <p:nvPr/>
        </p:nvSpPr>
        <p:spPr>
          <a:xfrm>
            <a:off x="658368" y="3657600"/>
            <a:ext cx="438912" cy="438912"/>
          </a:xfrm>
          <a:prstGeom prst="ellipse">
            <a:avLst/>
          </a:prstGeom>
          <a:solidFill>
            <a:srgbClr val="C7DED1"/>
          </a:solidFill>
          <a:ln w="12700">
            <a:solidFill>
              <a:srgbClr val="FFFFFF"/>
            </a:solidFill>
            <a:prstDash val="solid"/>
          </a:ln>
        </p:spPr>
      </p:sp>
      <p:sp>
        <p:nvSpPr>
          <p:cNvPr id="16" name="Text 13"/>
          <p:cNvSpPr/>
          <p:nvPr/>
        </p:nvSpPr>
        <p:spPr>
          <a:xfrm>
            <a:off x="658368" y="3749040"/>
            <a:ext cx="438912" cy="164592"/>
          </a:xfrm>
          <a:prstGeom prst="rect">
            <a:avLst/>
          </a:prstGeom>
          <a:noFill/>
          <a:ln/>
        </p:spPr>
        <p:txBody>
          <a:bodyPr wrap="square" lIns="0" tIns="0" rIns="0" bIns="0" rtlCol="0" anchor="ctr"/>
          <a:lstStyle/>
          <a:p>
            <a:pPr marL="0" indent="0" algn="ctr">
              <a:buNone/>
            </a:pPr>
            <a:r>
              <a:rPr lang="en-US" sz="1100" b="1" dirty="0">
                <a:solidFill>
                  <a:srgbClr val="23434E"/>
                </a:solidFill>
              </a:rPr>
              <a:t>3</a:t>
            </a:r>
            <a:endParaRPr lang="en-US" sz="1100" dirty="0"/>
          </a:p>
        </p:txBody>
      </p:sp>
      <p:sp>
        <p:nvSpPr>
          <p:cNvPr id="17" name="Text 14"/>
          <p:cNvSpPr/>
          <p:nvPr/>
        </p:nvSpPr>
        <p:spPr>
          <a:xfrm>
            <a:off x="1298448" y="3639312"/>
            <a:ext cx="3337560" cy="246888"/>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CONSEGNARE</a:t>
            </a:r>
            <a:endParaRPr lang="en-US" sz="2000" dirty="0">
              <a:latin typeface="Inter" panose="02000503000000020004" pitchFamily="2" charset="0"/>
              <a:ea typeface="Inter" panose="02000503000000020004" pitchFamily="2" charset="0"/>
            </a:endParaRPr>
          </a:p>
        </p:txBody>
      </p:sp>
      <p:sp>
        <p:nvSpPr>
          <p:cNvPr id="18" name="Text 15"/>
          <p:cNvSpPr/>
          <p:nvPr/>
        </p:nvSpPr>
        <p:spPr>
          <a:xfrm>
            <a:off x="1298448" y="3977640"/>
            <a:ext cx="4398198" cy="475488"/>
          </a:xfrm>
          <a:prstGeom prst="rect">
            <a:avLst/>
          </a:prstGeom>
          <a:noFill/>
          <a:ln/>
        </p:spPr>
        <p:txBody>
          <a:bodyPr wrap="square" lIns="0" tIns="0" rIns="0" bIns="0" rtlCol="0" anchor="ctr"/>
          <a:lstStyle/>
          <a:p>
            <a:pPr marL="0" indent="0">
              <a:buNone/>
            </a:pPr>
            <a:r>
              <a:rPr lang="en-US" dirty="0">
                <a:solidFill>
                  <a:srgbClr val="60737A"/>
                </a:solidFill>
                <a:latin typeface="Inter" panose="02000503000000020004" pitchFamily="2" charset="0"/>
                <a:ea typeface="Inter" panose="02000503000000020004" pitchFamily="2" charset="0"/>
              </a:rPr>
              <a:t>Il pacco raggiunge anche i centri minori</a:t>
            </a:r>
            <a:endParaRPr lang="en-US" dirty="0">
              <a:latin typeface="Inter" panose="02000503000000020004" pitchFamily="2" charset="0"/>
              <a:ea typeface="Inter" panose="02000503000000020004" pitchFamily="2" charset="0"/>
            </a:endParaRPr>
          </a:p>
        </p:txBody>
      </p:sp>
      <p:sp>
        <p:nvSpPr>
          <p:cNvPr id="19" name="Shape 16"/>
          <p:cNvSpPr/>
          <p:nvPr/>
        </p:nvSpPr>
        <p:spPr>
          <a:xfrm>
            <a:off x="877824" y="4096512"/>
            <a:ext cx="1" cy="694944"/>
          </a:xfrm>
          <a:prstGeom prst="line">
            <a:avLst/>
          </a:prstGeom>
          <a:noFill/>
          <a:ln w="38100">
            <a:solidFill>
              <a:srgbClr val="F7C6AA"/>
            </a:solidFill>
            <a:prstDash val="solid"/>
          </a:ln>
        </p:spPr>
      </p:sp>
      <p:sp>
        <p:nvSpPr>
          <p:cNvPr id="20" name="Shape 17"/>
          <p:cNvSpPr/>
          <p:nvPr/>
        </p:nvSpPr>
        <p:spPr>
          <a:xfrm>
            <a:off x="658368" y="4809744"/>
            <a:ext cx="438912" cy="438912"/>
          </a:xfrm>
          <a:prstGeom prst="ellipse">
            <a:avLst/>
          </a:prstGeom>
          <a:solidFill>
            <a:srgbClr val="B7DDE8"/>
          </a:solidFill>
          <a:ln w="12700">
            <a:solidFill>
              <a:srgbClr val="FFFFFF"/>
            </a:solidFill>
            <a:prstDash val="solid"/>
          </a:ln>
        </p:spPr>
      </p:sp>
      <p:sp>
        <p:nvSpPr>
          <p:cNvPr id="21" name="Text 18"/>
          <p:cNvSpPr/>
          <p:nvPr/>
        </p:nvSpPr>
        <p:spPr>
          <a:xfrm>
            <a:off x="658368" y="4901184"/>
            <a:ext cx="438912" cy="164592"/>
          </a:xfrm>
          <a:prstGeom prst="rect">
            <a:avLst/>
          </a:prstGeom>
          <a:noFill/>
          <a:ln/>
        </p:spPr>
        <p:txBody>
          <a:bodyPr wrap="square" lIns="0" tIns="0" rIns="0" bIns="0" rtlCol="0" anchor="ctr"/>
          <a:lstStyle/>
          <a:p>
            <a:pPr marL="0" indent="0" algn="ctr">
              <a:buNone/>
            </a:pPr>
            <a:r>
              <a:rPr lang="en-US" sz="1100" b="1" dirty="0">
                <a:solidFill>
                  <a:srgbClr val="23434E"/>
                </a:solidFill>
              </a:rPr>
              <a:t>4</a:t>
            </a:r>
            <a:endParaRPr lang="en-US" sz="1100" dirty="0"/>
          </a:p>
        </p:txBody>
      </p:sp>
      <p:sp>
        <p:nvSpPr>
          <p:cNvPr id="22" name="Text 19"/>
          <p:cNvSpPr/>
          <p:nvPr/>
        </p:nvSpPr>
        <p:spPr>
          <a:xfrm>
            <a:off x="1298448" y="4791456"/>
            <a:ext cx="3337560" cy="246888"/>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RIDURRE IL RISCHIO</a:t>
            </a:r>
            <a:endParaRPr lang="en-US" sz="2000" dirty="0">
              <a:latin typeface="Inter" panose="02000503000000020004" pitchFamily="2" charset="0"/>
              <a:ea typeface="Inter" panose="02000503000000020004" pitchFamily="2" charset="0"/>
            </a:endParaRPr>
          </a:p>
        </p:txBody>
      </p:sp>
      <p:sp>
        <p:nvSpPr>
          <p:cNvPr id="23" name="Text 20"/>
          <p:cNvSpPr/>
          <p:nvPr/>
        </p:nvSpPr>
        <p:spPr>
          <a:xfrm>
            <a:off x="1298447" y="5129784"/>
            <a:ext cx="4540377" cy="393192"/>
          </a:xfrm>
          <a:prstGeom prst="rect">
            <a:avLst/>
          </a:prstGeom>
          <a:noFill/>
          <a:ln/>
        </p:spPr>
        <p:txBody>
          <a:bodyPr wrap="square" lIns="0" tIns="0" rIns="0" bIns="0" rtlCol="0" anchor="ctr"/>
          <a:lstStyle/>
          <a:p>
            <a:pPr marL="0" indent="0">
              <a:buNone/>
            </a:pPr>
            <a:r>
              <a:rPr lang="en-US" dirty="0">
                <a:solidFill>
                  <a:srgbClr val="60737A"/>
                </a:solidFill>
                <a:latin typeface="Inter" panose="02000503000000020004" pitchFamily="2" charset="0"/>
                <a:ea typeface="Inter" panose="02000503000000020004" pitchFamily="2" charset="0"/>
              </a:rPr>
              <a:t>Contrassegno e conto corrente postale</a:t>
            </a:r>
            <a:endParaRPr lang="en-US" dirty="0">
              <a:latin typeface="Inter" panose="02000503000000020004" pitchFamily="2" charset="0"/>
              <a:ea typeface="Inter" panose="02000503000000020004" pitchFamily="2" charset="0"/>
            </a:endParaRPr>
          </a:p>
        </p:txBody>
      </p:sp>
      <p:sp>
        <p:nvSpPr>
          <p:cNvPr id="24" name="Text 21"/>
          <p:cNvSpPr/>
          <p:nvPr/>
        </p:nvSpPr>
        <p:spPr>
          <a:xfrm>
            <a:off x="685800" y="5815584"/>
            <a:ext cx="9166156" cy="475488"/>
          </a:xfrm>
          <a:prstGeom prst="rect">
            <a:avLst/>
          </a:prstGeom>
          <a:noFill/>
          <a:ln/>
        </p:spPr>
        <p:txBody>
          <a:bodyPr wrap="square" lIns="0" tIns="0" rIns="0" bIns="0" rtlCol="0" anchor="ctr"/>
          <a:lstStyle/>
          <a:p>
            <a:pPr marL="0" indent="0">
              <a:buNone/>
            </a:pPr>
            <a:r>
              <a:rPr lang="en-US" sz="1400" b="1" dirty="0">
                <a:solidFill>
                  <a:srgbClr val="3E7D91"/>
                </a:solidFill>
              </a:rPr>
              <a:t>La posta non elimina il rischio: crea una procedura condivisa che rende possibile lo scambio.</a:t>
            </a:r>
            <a:endParaRPr lang="en-US" sz="1400" dirty="0"/>
          </a:p>
        </p:txBody>
      </p:sp>
      <p:sp>
        <p:nvSpPr>
          <p:cNvPr id="25" name="Slide Number Placeholder 0"/>
          <p:cNvSpPr>
            <a:spLocks noGrp="1"/>
          </p:cNvSpPr>
          <p:nvPr>
            <p:ph type="sldNum" sz="quarter" idx="4294967295"/>
          </p:nvPr>
        </p:nvSpPr>
        <p:spPr>
          <a:xfrm>
            <a:off x="11722608" y="6492240"/>
            <a:ext cx="1828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0737A"/>
                </a:solidFill>
              </a:defRPr>
            </a:lvl1pPr>
          </a:lstStyle>
          <a:p>
            <a:pPr algn="l"/>
            <a:fld id="{F7021451-1387-4CA6-816F-3879F97B5CBC}" type="slidenum">
              <a:rPr lang="en-US" b="0"/>
              <a:t>4</a:t>
            </a:fld>
            <a:endParaRPr lang="en-US"/>
          </a:p>
        </p:txBody>
      </p:sp>
      <p:pic>
        <p:nvPicPr>
          <p:cNvPr id="27" name="Immagine 26">
            <a:extLst>
              <a:ext uri="{FF2B5EF4-FFF2-40B4-BE49-F238E27FC236}">
                <a16:creationId xmlns:a16="http://schemas.microsoft.com/office/drawing/2014/main" id="{FE1E5D3E-7E3A-4D60-9201-D6E8022D57AA}"/>
              </a:ext>
            </a:extLst>
          </p:cNvPr>
          <p:cNvPicPr>
            <a:picLocks noChangeAspect="1"/>
          </p:cNvPicPr>
          <p:nvPr/>
        </p:nvPicPr>
        <p:blipFill>
          <a:blip r:embed="rId3"/>
          <a:stretch>
            <a:fillRect/>
          </a:stretch>
        </p:blipFill>
        <p:spPr>
          <a:xfrm>
            <a:off x="9606858" y="1871663"/>
            <a:ext cx="2207190" cy="2844165"/>
          </a:xfrm>
          <a:prstGeom prst="rect">
            <a:avLst/>
          </a:prstGeom>
        </p:spPr>
      </p:pic>
      <p:pic>
        <p:nvPicPr>
          <p:cNvPr id="1028" name="Picture 4">
            <a:extLst>
              <a:ext uri="{FF2B5EF4-FFF2-40B4-BE49-F238E27FC236}">
                <a16:creationId xmlns:a16="http://schemas.microsoft.com/office/drawing/2014/main" id="{B6EA9FBF-B6FD-DE0E-2E4B-469BB277C2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1330" y="2996375"/>
            <a:ext cx="2617821" cy="24717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1" cy="1"/>
          <a:chOff x="0" y="0"/>
          <a:chExt cx="1" cy="1"/>
        </a:xfrm>
      </p:grpSpPr>
      <p:sp>
        <p:nvSpPr>
          <p:cNvPr id="2" name="Text 0"/>
          <p:cNvSpPr/>
          <p:nvPr/>
        </p:nvSpPr>
        <p:spPr>
          <a:xfrm>
            <a:off x="566928" y="347472"/>
            <a:ext cx="7955280" cy="502920"/>
          </a:xfrm>
          <a:prstGeom prst="rect">
            <a:avLst/>
          </a:prstGeom>
          <a:noFill/>
          <a:ln/>
        </p:spPr>
        <p:txBody>
          <a:bodyPr wrap="square" lIns="0" tIns="0" rIns="0" bIns="0" rtlCol="0" anchor="ctr"/>
          <a:lstStyle/>
          <a:p>
            <a:pPr marL="0" indent="0">
              <a:buNone/>
            </a:pPr>
            <a:r>
              <a:rPr lang="en-US" sz="2500" b="1" dirty="0">
                <a:solidFill>
                  <a:srgbClr val="23434E"/>
                </a:solidFill>
                <a:latin typeface="Inter" panose="02000503000000020004" pitchFamily="2" charset="0"/>
                <a:ea typeface="Inter" panose="02000503000000020004" pitchFamily="2" charset="0"/>
              </a:rPr>
              <a:t>Dopoguerra–anni Ottanta | Massa, telex e distretti</a:t>
            </a:r>
            <a:endParaRPr lang="en-US" sz="2500" dirty="0">
              <a:latin typeface="Inter" panose="02000503000000020004" pitchFamily="2" charset="0"/>
              <a:ea typeface="Inter" panose="02000503000000020004" pitchFamily="2" charset="0"/>
            </a:endParaRPr>
          </a:p>
        </p:txBody>
      </p:sp>
      <p:sp>
        <p:nvSpPr>
          <p:cNvPr id="3" name="Text 1"/>
          <p:cNvSpPr/>
          <p:nvPr/>
        </p:nvSpPr>
        <p:spPr>
          <a:xfrm>
            <a:off x="594359" y="896112"/>
            <a:ext cx="9397365" cy="201168"/>
          </a:xfrm>
          <a:prstGeom prst="rect">
            <a:avLst/>
          </a:prstGeom>
          <a:noFill/>
          <a:ln/>
        </p:spPr>
        <p:txBody>
          <a:bodyPr wrap="square" lIns="0" tIns="0" rIns="0" bIns="0" rtlCol="0" anchor="ctr"/>
          <a:lstStyle/>
          <a:p>
            <a:pPr marL="0" indent="0">
              <a:buNone/>
            </a:pPr>
            <a:r>
              <a:rPr lang="en-US" dirty="0">
                <a:solidFill>
                  <a:srgbClr val="60737A"/>
                </a:solidFill>
                <a:latin typeface="Inter" panose="02000503000000020004" pitchFamily="2" charset="0"/>
                <a:ea typeface="Inter" panose="02000503000000020004" pitchFamily="2" charset="0"/>
              </a:rPr>
              <a:t>Una tecnologia può trasformare una filiera anche senza essere posseduta da tutti</a:t>
            </a:r>
            <a:endParaRPr lang="en-US" dirty="0">
              <a:latin typeface="Inter" panose="02000503000000020004" pitchFamily="2" charset="0"/>
              <a:ea typeface="Inter" panose="02000503000000020004" pitchFamily="2" charset="0"/>
            </a:endParaRPr>
          </a:p>
        </p:txBody>
      </p:sp>
      <p:sp>
        <p:nvSpPr>
          <p:cNvPr id="5" name="Shape 2"/>
          <p:cNvSpPr/>
          <p:nvPr/>
        </p:nvSpPr>
        <p:spPr>
          <a:xfrm>
            <a:off x="7363776" y="1361697"/>
            <a:ext cx="4160520" cy="4553712"/>
          </a:xfrm>
          <a:prstGeom prst="roundRect">
            <a:avLst>
              <a:gd name="adj" fmla="val 1758"/>
            </a:avLst>
          </a:prstGeom>
          <a:solidFill>
            <a:srgbClr val="FFFFFF">
              <a:alpha val="98000"/>
            </a:srgbClr>
          </a:solidFill>
          <a:ln w="12700">
            <a:solidFill>
              <a:srgbClr val="FFFFFF"/>
            </a:solidFill>
            <a:prstDash val="solid"/>
          </a:ln>
          <a:effectLst>
            <a:outerShdw blurRad="25400" dist="12700" dir="2700000" algn="bl" rotWithShape="0">
              <a:srgbClr val="23434E">
                <a:alpha val="12000"/>
              </a:srgbClr>
            </a:outerShdw>
          </a:effectLst>
        </p:spPr>
      </p:sp>
      <p:sp>
        <p:nvSpPr>
          <p:cNvPr id="6" name="Shape 3"/>
          <p:cNvSpPr/>
          <p:nvPr/>
        </p:nvSpPr>
        <p:spPr>
          <a:xfrm>
            <a:off x="7699248" y="1591056"/>
            <a:ext cx="932688" cy="310896"/>
          </a:xfrm>
          <a:prstGeom prst="roundRect">
            <a:avLst>
              <a:gd name="adj" fmla="val 23529"/>
            </a:avLst>
          </a:prstGeom>
          <a:solidFill>
            <a:srgbClr val="C7DED1"/>
          </a:solidFill>
          <a:ln w="12700">
            <a:solidFill>
              <a:srgbClr val="C7DED1"/>
            </a:solidFill>
            <a:prstDash val="solid"/>
          </a:ln>
        </p:spPr>
      </p:sp>
      <p:sp>
        <p:nvSpPr>
          <p:cNvPr id="7" name="Text 4"/>
          <p:cNvSpPr/>
          <p:nvPr/>
        </p:nvSpPr>
        <p:spPr>
          <a:xfrm>
            <a:off x="7772400" y="1655064"/>
            <a:ext cx="859536" cy="146304"/>
          </a:xfrm>
          <a:prstGeom prst="rect">
            <a:avLst/>
          </a:prstGeom>
          <a:noFill/>
          <a:ln/>
        </p:spPr>
        <p:txBody>
          <a:bodyPr wrap="square" lIns="0" tIns="0" rIns="0" bIns="0" rtlCol="0" anchor="ctr"/>
          <a:lstStyle/>
          <a:p>
            <a:pPr marL="0" indent="0" algn="ctr">
              <a:buNone/>
            </a:pPr>
            <a:r>
              <a:rPr lang="en-US" b="1" dirty="0">
                <a:solidFill>
                  <a:srgbClr val="23434E"/>
                </a:solidFill>
                <a:latin typeface="Inter" panose="02000503000000020004" pitchFamily="2" charset="0"/>
                <a:ea typeface="Inter" panose="02000503000000020004" pitchFamily="2" charset="0"/>
              </a:rPr>
              <a:t>PRATO</a:t>
            </a:r>
            <a:endParaRPr lang="en-US" dirty="0">
              <a:latin typeface="Inter" panose="02000503000000020004" pitchFamily="2" charset="0"/>
              <a:ea typeface="Inter" panose="02000503000000020004" pitchFamily="2" charset="0"/>
            </a:endParaRPr>
          </a:p>
        </p:txBody>
      </p:sp>
      <p:sp>
        <p:nvSpPr>
          <p:cNvPr id="8" name="Text 5"/>
          <p:cNvSpPr/>
          <p:nvPr/>
        </p:nvSpPr>
        <p:spPr>
          <a:xfrm>
            <a:off x="7699247" y="2157984"/>
            <a:ext cx="3721227" cy="384048"/>
          </a:xfrm>
          <a:prstGeom prst="rect">
            <a:avLst/>
          </a:prstGeom>
          <a:noFill/>
          <a:ln/>
        </p:spPr>
        <p:txBody>
          <a:bodyPr wrap="square" lIns="0" tIns="0" rIns="0" bIns="0" rtlCol="0" anchor="ctr"/>
          <a:lstStyle/>
          <a:p>
            <a:pPr marL="0" indent="0">
              <a:buNone/>
            </a:pPr>
            <a:r>
              <a:rPr lang="en-US" sz="2000" b="1" dirty="0">
                <a:solidFill>
                  <a:srgbClr val="23434E"/>
                </a:solidFill>
                <a:latin typeface="Inter" panose="02000503000000020004" pitchFamily="2" charset="0"/>
                <a:ea typeface="Inter" panose="02000503000000020004" pitchFamily="2" charset="0"/>
              </a:rPr>
              <a:t>Il telex si concentra nei nodi</a:t>
            </a:r>
            <a:endParaRPr lang="en-US" sz="2000" dirty="0">
              <a:latin typeface="Inter" panose="02000503000000020004" pitchFamily="2" charset="0"/>
              <a:ea typeface="Inter" panose="02000503000000020004" pitchFamily="2" charset="0"/>
            </a:endParaRPr>
          </a:p>
        </p:txBody>
      </p:sp>
      <p:sp>
        <p:nvSpPr>
          <p:cNvPr id="9" name="Text 6"/>
          <p:cNvSpPr/>
          <p:nvPr/>
        </p:nvSpPr>
        <p:spPr>
          <a:xfrm>
            <a:off x="7699248" y="2779775"/>
            <a:ext cx="3578352" cy="996693"/>
          </a:xfrm>
          <a:prstGeom prst="rect">
            <a:avLst/>
          </a:prstGeom>
          <a:noFill/>
          <a:ln/>
        </p:spPr>
        <p:txBody>
          <a:bodyPr wrap="square" lIns="0" tIns="0" rIns="0" bIns="0" rtlCol="0" anchor="ctr"/>
          <a:lstStyle/>
          <a:p>
            <a:pPr marL="0" indent="0">
              <a:buNone/>
            </a:pPr>
            <a:r>
              <a:rPr lang="en-US" dirty="0">
                <a:solidFill>
                  <a:srgbClr val="60737A"/>
                </a:solidFill>
                <a:latin typeface="Inter" panose="02000503000000020004" pitchFamily="2" charset="0"/>
                <a:ea typeface="Inter" panose="02000503000000020004" pitchFamily="2" charset="0"/>
              </a:rPr>
              <a:t>Impresa</a:t>
            </a:r>
            <a:r>
              <a:rPr lang="en-US" sz="1300" dirty="0">
                <a:solidFill>
                  <a:srgbClr val="60737A"/>
                </a:solidFill>
              </a:rPr>
              <a:t> </a:t>
            </a:r>
            <a:r>
              <a:rPr lang="en-US" dirty="0">
                <a:solidFill>
                  <a:srgbClr val="60737A"/>
                </a:solidFill>
                <a:latin typeface="Inter" panose="02000503000000020004" pitchFamily="2" charset="0"/>
                <a:ea typeface="Inter" panose="02000503000000020004" pitchFamily="2" charset="0"/>
              </a:rPr>
              <a:t>capofila • esportatore • consorzio • spedizioniere • banca • associazione</a:t>
            </a:r>
            <a:endParaRPr lang="en-US" dirty="0">
              <a:latin typeface="Inter" panose="02000503000000020004" pitchFamily="2" charset="0"/>
              <a:ea typeface="Inter" panose="02000503000000020004" pitchFamily="2" charset="0"/>
            </a:endParaRPr>
          </a:p>
        </p:txBody>
      </p:sp>
      <p:sp>
        <p:nvSpPr>
          <p:cNvPr id="10" name="Shape 7"/>
          <p:cNvSpPr/>
          <p:nvPr/>
        </p:nvSpPr>
        <p:spPr>
          <a:xfrm>
            <a:off x="7726680" y="3776472"/>
            <a:ext cx="3136392" cy="1"/>
          </a:xfrm>
          <a:prstGeom prst="line">
            <a:avLst/>
          </a:prstGeom>
          <a:noFill/>
          <a:ln w="25400">
            <a:solidFill>
              <a:srgbClr val="F28C6B"/>
            </a:solidFill>
            <a:prstDash val="solid"/>
            <a:tailEnd type="triangle"/>
          </a:ln>
        </p:spPr>
      </p:sp>
      <p:sp>
        <p:nvSpPr>
          <p:cNvPr id="11" name="Text 8"/>
          <p:cNvSpPr/>
          <p:nvPr/>
        </p:nvSpPr>
        <p:spPr>
          <a:xfrm>
            <a:off x="7699248" y="3789422"/>
            <a:ext cx="3952873" cy="1581903"/>
          </a:xfrm>
          <a:prstGeom prst="rect">
            <a:avLst/>
          </a:prstGeom>
          <a:noFill/>
          <a:ln/>
        </p:spPr>
        <p:txBody>
          <a:bodyPr wrap="square" lIns="0" tIns="0" rIns="0" bIns="0" rtlCol="0" anchor="ctr"/>
          <a:lstStyle/>
          <a:p>
            <a:pPr marL="0" indent="0">
              <a:buNone/>
            </a:pPr>
            <a:r>
              <a:rPr lang="en-US" b="1" dirty="0">
                <a:solidFill>
                  <a:srgbClr val="3E7D91"/>
                </a:solidFill>
                <a:latin typeface="Inter" panose="02000503000000020004" pitchFamily="2" charset="0"/>
                <a:ea typeface="Inter" panose="02000503000000020004" pitchFamily="2" charset="0"/>
              </a:rPr>
              <a:t>Ordini esteri, quantità, prezzi e date arrivano al nodo. Telefono, visite e carta distribuiscono poi il lavoro nella filiera.</a:t>
            </a:r>
            <a:endParaRPr lang="en-US" dirty="0">
              <a:latin typeface="Inter" panose="02000503000000020004" pitchFamily="2" charset="0"/>
              <a:ea typeface="Inter" panose="02000503000000020004" pitchFamily="2" charset="0"/>
            </a:endParaRPr>
          </a:p>
        </p:txBody>
      </p:sp>
      <p:sp>
        <p:nvSpPr>
          <p:cNvPr id="12" name="Text 9"/>
          <p:cNvSpPr/>
          <p:nvPr/>
        </p:nvSpPr>
        <p:spPr>
          <a:xfrm>
            <a:off x="7467601" y="5358384"/>
            <a:ext cx="3952872" cy="310896"/>
          </a:xfrm>
          <a:prstGeom prst="rect">
            <a:avLst/>
          </a:prstGeom>
          <a:noFill/>
          <a:ln/>
        </p:spPr>
        <p:txBody>
          <a:bodyPr wrap="square" lIns="0" tIns="0" rIns="0" bIns="0" rtlCol="0" anchor="ctr"/>
          <a:lstStyle/>
          <a:p>
            <a:pPr marL="0" indent="0">
              <a:buNone/>
            </a:pPr>
            <a:r>
              <a:rPr lang="en-US" sz="1600" i="1" dirty="0">
                <a:solidFill>
                  <a:srgbClr val="60737A"/>
                </a:solidFill>
                <a:latin typeface="Inter" panose="02000503000000020004" pitchFamily="2" charset="0"/>
                <a:ea typeface="Inter" panose="02000503000000020004" pitchFamily="2" charset="0"/>
              </a:rPr>
              <a:t>La traccia stampata aiuta a ricostruire l’accordo.</a:t>
            </a:r>
            <a:endParaRPr lang="en-US" sz="1600" dirty="0">
              <a:latin typeface="Inter" panose="02000503000000020004" pitchFamily="2" charset="0"/>
              <a:ea typeface="Inter" panose="02000503000000020004" pitchFamily="2" charset="0"/>
            </a:endParaRPr>
          </a:p>
        </p:txBody>
      </p:sp>
      <p:sp>
        <p:nvSpPr>
          <p:cNvPr id="25" name="Slide Number Placeholder 0"/>
          <p:cNvSpPr>
            <a:spLocks noGrp="1"/>
          </p:cNvSpPr>
          <p:nvPr>
            <p:ph type="sldNum" sz="quarter" idx="4294967295"/>
          </p:nvPr>
        </p:nvSpPr>
        <p:spPr>
          <a:xfrm>
            <a:off x="11722608" y="6492240"/>
            <a:ext cx="1828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0737A"/>
                </a:solidFill>
              </a:defRPr>
            </a:lvl1pPr>
          </a:lstStyle>
          <a:p>
            <a:pPr algn="l"/>
            <a:fld id="{F7021451-1387-4CA6-816F-3879F97B5CBC}" type="slidenum">
              <a:rPr lang="en-US" b="0"/>
              <a:t>5</a:t>
            </a:fld>
            <a:endParaRPr lang="en-US"/>
          </a:p>
        </p:txBody>
      </p:sp>
      <p:pic>
        <p:nvPicPr>
          <p:cNvPr id="13" name="Immagine 12">
            <a:extLst>
              <a:ext uri="{FF2B5EF4-FFF2-40B4-BE49-F238E27FC236}">
                <a16:creationId xmlns:a16="http://schemas.microsoft.com/office/drawing/2014/main" id="{2F71308D-63D5-4806-83AE-B8DD9D457A1C}"/>
              </a:ext>
            </a:extLst>
          </p:cNvPr>
          <p:cNvPicPr>
            <a:picLocks noChangeAspect="1"/>
          </p:cNvPicPr>
          <p:nvPr/>
        </p:nvPicPr>
        <p:blipFill>
          <a:blip r:embed="rId3"/>
          <a:stretch>
            <a:fillRect/>
          </a:stretch>
        </p:blipFill>
        <p:spPr>
          <a:xfrm>
            <a:off x="1390712" y="2235691"/>
            <a:ext cx="4705288" cy="3135634"/>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9F1"/>
        </a:solidFill>
        <a:effectLst/>
      </p:bgPr>
    </p:bg>
    <p:spTree>
      <p:nvGrpSpPr>
        <p:cNvPr id="1" name=""/>
        <p:cNvGrpSpPr/>
        <p:nvPr/>
      </p:nvGrpSpPr>
      <p:grpSpPr>
        <a:xfrm>
          <a:off x="0" y="0"/>
          <a:ext cx="1" cy="1"/>
          <a:chOff x="0" y="0"/>
          <a:chExt cx="1" cy="1"/>
        </a:xfrm>
      </p:grpSpPr>
      <p:sp>
        <p:nvSpPr>
          <p:cNvPr id="2" name="Text 0"/>
          <p:cNvSpPr/>
          <p:nvPr/>
        </p:nvSpPr>
        <p:spPr>
          <a:xfrm>
            <a:off x="566928" y="347472"/>
            <a:ext cx="7955280" cy="502920"/>
          </a:xfrm>
          <a:prstGeom prst="rect">
            <a:avLst/>
          </a:prstGeom>
          <a:noFill/>
          <a:ln/>
        </p:spPr>
        <p:txBody>
          <a:bodyPr wrap="square" lIns="0" tIns="0" rIns="0" bIns="0" rtlCol="0" anchor="ctr"/>
          <a:lstStyle/>
          <a:p>
            <a:pPr marL="0" indent="0">
              <a:buNone/>
            </a:pPr>
            <a:r>
              <a:rPr lang="en-US" sz="2500" b="1" dirty="0">
                <a:solidFill>
                  <a:srgbClr val="23434E"/>
                </a:solidFill>
                <a:latin typeface="Inter" panose="02000503000000020004" pitchFamily="2" charset="0"/>
                <a:ea typeface="Inter" panose="02000503000000020004" pitchFamily="2" charset="0"/>
              </a:rPr>
              <a:t>Fax e computer | La tecnologia entra nella bottega</a:t>
            </a:r>
            <a:endParaRPr lang="en-US" sz="2500" dirty="0">
              <a:latin typeface="Inter" panose="02000503000000020004" pitchFamily="2" charset="0"/>
              <a:ea typeface="Inter" panose="02000503000000020004" pitchFamily="2" charset="0"/>
            </a:endParaRPr>
          </a:p>
        </p:txBody>
      </p:sp>
      <p:sp>
        <p:nvSpPr>
          <p:cNvPr id="3" name="Text 1"/>
          <p:cNvSpPr/>
          <p:nvPr/>
        </p:nvSpPr>
        <p:spPr>
          <a:xfrm>
            <a:off x="594360" y="896112"/>
            <a:ext cx="7955280" cy="256032"/>
          </a:xfrm>
          <a:prstGeom prst="rect">
            <a:avLst/>
          </a:prstGeom>
          <a:noFill/>
          <a:ln/>
        </p:spPr>
        <p:txBody>
          <a:bodyPr wrap="square" lIns="0" tIns="0" rIns="0" bIns="0" rtlCol="0" anchor="ctr"/>
          <a:lstStyle/>
          <a:p>
            <a:pPr marL="0" indent="0">
              <a:buNone/>
            </a:pPr>
            <a:r>
              <a:rPr lang="en-US" sz="2000" dirty="0">
                <a:solidFill>
                  <a:srgbClr val="60737A"/>
                </a:solidFill>
                <a:latin typeface="Inter" panose="02000503000000020004" pitchFamily="2" charset="0"/>
                <a:ea typeface="Inter" panose="02000503000000020004" pitchFamily="2" charset="0"/>
              </a:rPr>
              <a:t>Dalle istruzioni al dettaglio del mestiere; dal foglio al file</a:t>
            </a:r>
            <a:endParaRPr lang="en-US" sz="2000" dirty="0">
              <a:latin typeface="Inter" panose="02000503000000020004" pitchFamily="2" charset="0"/>
              <a:ea typeface="Inter" panose="02000503000000020004" pitchFamily="2" charset="0"/>
            </a:endParaRPr>
          </a:p>
        </p:txBody>
      </p:sp>
      <p:sp>
        <p:nvSpPr>
          <p:cNvPr id="5" name="Text 2"/>
          <p:cNvSpPr/>
          <p:nvPr/>
        </p:nvSpPr>
        <p:spPr>
          <a:xfrm>
            <a:off x="7589520" y="1371600"/>
            <a:ext cx="1234440" cy="256032"/>
          </a:xfrm>
          <a:prstGeom prst="rect">
            <a:avLst/>
          </a:prstGeom>
          <a:noFill/>
          <a:ln/>
        </p:spPr>
        <p:txBody>
          <a:bodyPr wrap="square" lIns="0" tIns="0" rIns="0" bIns="0" rtlCol="0" anchor="ctr"/>
          <a:lstStyle/>
          <a:p>
            <a:pPr marL="0" indent="0">
              <a:buNone/>
            </a:pPr>
            <a:r>
              <a:rPr lang="en-US" sz="1200" b="1" dirty="0">
                <a:solidFill>
                  <a:srgbClr val="60737A"/>
                </a:solidFill>
                <a:latin typeface="Inter" panose="02000503000000020004" pitchFamily="2" charset="0"/>
                <a:ea typeface="Inter" panose="02000503000000020004" pitchFamily="2" charset="0"/>
              </a:rPr>
              <a:t>TELEX</a:t>
            </a:r>
            <a:endParaRPr lang="en-US" sz="1200" dirty="0">
              <a:latin typeface="Inter" panose="02000503000000020004" pitchFamily="2" charset="0"/>
              <a:ea typeface="Inter" panose="02000503000000020004" pitchFamily="2" charset="0"/>
            </a:endParaRPr>
          </a:p>
        </p:txBody>
      </p:sp>
      <p:sp>
        <p:nvSpPr>
          <p:cNvPr id="6" name="Text 3"/>
          <p:cNvSpPr/>
          <p:nvPr/>
        </p:nvSpPr>
        <p:spPr>
          <a:xfrm>
            <a:off x="8484489" y="1344168"/>
            <a:ext cx="502920" cy="256032"/>
          </a:xfrm>
          <a:prstGeom prst="rect">
            <a:avLst/>
          </a:prstGeom>
          <a:noFill/>
          <a:ln/>
        </p:spPr>
        <p:txBody>
          <a:bodyPr wrap="square" lIns="0" tIns="0" rIns="0" bIns="0" rtlCol="0" anchor="ctr"/>
          <a:lstStyle/>
          <a:p>
            <a:pPr marL="0" indent="0">
              <a:buNone/>
            </a:pPr>
            <a:r>
              <a:rPr lang="en-US" sz="1600" dirty="0">
                <a:solidFill>
                  <a:srgbClr val="60737A"/>
                </a:solidFill>
                <a:latin typeface="Inter" panose="02000503000000020004" pitchFamily="2" charset="0"/>
                <a:ea typeface="Inter" panose="02000503000000020004" pitchFamily="2" charset="0"/>
              </a:rPr>
              <a:t>dice</a:t>
            </a:r>
            <a:endParaRPr lang="en-US" sz="1600" dirty="0">
              <a:latin typeface="Inter" panose="02000503000000020004" pitchFamily="2" charset="0"/>
              <a:ea typeface="Inter" panose="02000503000000020004" pitchFamily="2" charset="0"/>
            </a:endParaRPr>
          </a:p>
        </p:txBody>
      </p:sp>
      <p:sp>
        <p:nvSpPr>
          <p:cNvPr id="7" name="Text 4"/>
          <p:cNvSpPr/>
          <p:nvPr/>
        </p:nvSpPr>
        <p:spPr>
          <a:xfrm>
            <a:off x="9326880" y="1371600"/>
            <a:ext cx="1005840" cy="256032"/>
          </a:xfrm>
          <a:prstGeom prst="rect">
            <a:avLst/>
          </a:prstGeom>
          <a:noFill/>
          <a:ln/>
        </p:spPr>
        <p:txBody>
          <a:bodyPr wrap="square" lIns="0" tIns="0" rIns="0" bIns="0" rtlCol="0" anchor="ctr"/>
          <a:lstStyle/>
          <a:p>
            <a:pPr marL="0" indent="0">
              <a:buNone/>
            </a:pPr>
            <a:r>
              <a:rPr lang="en-US" sz="1600" b="1" dirty="0">
                <a:solidFill>
                  <a:srgbClr val="F28C6B"/>
                </a:solidFill>
                <a:latin typeface="Inter" panose="02000503000000020004" pitchFamily="2" charset="0"/>
                <a:ea typeface="Inter" panose="02000503000000020004" pitchFamily="2" charset="0"/>
              </a:rPr>
              <a:t>FAX</a:t>
            </a:r>
            <a:endParaRPr lang="en-US" sz="1600" dirty="0">
              <a:latin typeface="Inter" panose="02000503000000020004" pitchFamily="2" charset="0"/>
              <a:ea typeface="Inter" panose="02000503000000020004" pitchFamily="2" charset="0"/>
            </a:endParaRPr>
          </a:p>
        </p:txBody>
      </p:sp>
      <p:sp>
        <p:nvSpPr>
          <p:cNvPr id="8" name="Text 5"/>
          <p:cNvSpPr/>
          <p:nvPr/>
        </p:nvSpPr>
        <p:spPr>
          <a:xfrm>
            <a:off x="10241280" y="1371600"/>
            <a:ext cx="777240" cy="256032"/>
          </a:xfrm>
          <a:prstGeom prst="rect">
            <a:avLst/>
          </a:prstGeom>
          <a:noFill/>
          <a:ln/>
        </p:spPr>
        <p:txBody>
          <a:bodyPr wrap="square" lIns="0" tIns="0" rIns="0" bIns="0" rtlCol="0" anchor="ctr"/>
          <a:lstStyle/>
          <a:p>
            <a:pPr marL="0" indent="0">
              <a:buNone/>
            </a:pPr>
            <a:r>
              <a:rPr lang="en-US" sz="1600" dirty="0">
                <a:solidFill>
                  <a:srgbClr val="60737A"/>
                </a:solidFill>
                <a:latin typeface="Inter" panose="02000503000000020004" pitchFamily="2" charset="0"/>
                <a:ea typeface="Inter" panose="02000503000000020004" pitchFamily="2" charset="0"/>
              </a:rPr>
              <a:t>mostra</a:t>
            </a:r>
            <a:endParaRPr lang="en-US" sz="1600" dirty="0">
              <a:latin typeface="Inter" panose="02000503000000020004" pitchFamily="2" charset="0"/>
              <a:ea typeface="Inter" panose="02000503000000020004" pitchFamily="2" charset="0"/>
            </a:endParaRPr>
          </a:p>
        </p:txBody>
      </p:sp>
      <p:sp>
        <p:nvSpPr>
          <p:cNvPr id="9" name="Text 6"/>
          <p:cNvSpPr/>
          <p:nvPr/>
        </p:nvSpPr>
        <p:spPr>
          <a:xfrm>
            <a:off x="7589520" y="1920240"/>
            <a:ext cx="3794760" cy="960120"/>
          </a:xfrm>
          <a:prstGeom prst="rect">
            <a:avLst/>
          </a:prstGeom>
          <a:noFill/>
          <a:ln/>
        </p:spPr>
        <p:txBody>
          <a:bodyPr wrap="square" lIns="0" tIns="0" rIns="0" bIns="0" rtlCol="0" anchor="ctr"/>
          <a:lstStyle/>
          <a:p>
            <a:pPr marL="0" indent="0">
              <a:buNone/>
            </a:pPr>
            <a:r>
              <a:rPr lang="en-US" b="1" dirty="0">
                <a:solidFill>
                  <a:srgbClr val="23434E"/>
                </a:solidFill>
                <a:latin typeface="Inter" panose="02000503000000020004" pitchFamily="2" charset="0"/>
                <a:ea typeface="Inter" panose="02000503000000020004" pitchFamily="2" charset="0"/>
              </a:rPr>
              <a:t>Firme • timbri • preventivi • sagome • disegni tecnici • annotazioni</a:t>
            </a:r>
            <a:endParaRPr lang="en-US" dirty="0">
              <a:latin typeface="Inter" panose="02000503000000020004" pitchFamily="2" charset="0"/>
              <a:ea typeface="Inter" panose="02000503000000020004" pitchFamily="2" charset="0"/>
            </a:endParaRPr>
          </a:p>
        </p:txBody>
      </p:sp>
      <p:sp>
        <p:nvSpPr>
          <p:cNvPr id="10" name="Shape 7"/>
          <p:cNvSpPr/>
          <p:nvPr/>
        </p:nvSpPr>
        <p:spPr>
          <a:xfrm>
            <a:off x="7589520" y="3154680"/>
            <a:ext cx="3749040" cy="914400"/>
          </a:xfrm>
          <a:prstGeom prst="roundRect">
            <a:avLst>
              <a:gd name="adj" fmla="val 6000"/>
            </a:avLst>
          </a:prstGeom>
          <a:solidFill>
            <a:srgbClr val="F7C6AA">
              <a:alpha val="95000"/>
            </a:srgbClr>
          </a:solidFill>
          <a:ln w="12700">
            <a:solidFill>
              <a:srgbClr val="F7C6AA"/>
            </a:solidFill>
            <a:prstDash val="solid"/>
          </a:ln>
        </p:spPr>
      </p:sp>
      <p:sp>
        <p:nvSpPr>
          <p:cNvPr id="11" name="Text 8"/>
          <p:cNvSpPr/>
          <p:nvPr/>
        </p:nvSpPr>
        <p:spPr>
          <a:xfrm>
            <a:off x="7818120" y="3355848"/>
            <a:ext cx="3291840" cy="228600"/>
          </a:xfrm>
          <a:prstGeom prst="rect">
            <a:avLst/>
          </a:prstGeom>
          <a:noFill/>
          <a:ln/>
        </p:spPr>
        <p:txBody>
          <a:bodyPr wrap="square" lIns="0" tIns="0" rIns="0" bIns="0" rtlCol="0" anchor="ctr"/>
          <a:lstStyle/>
          <a:p>
            <a:pPr marL="0" indent="0" algn="ctr">
              <a:buNone/>
            </a:pPr>
            <a:r>
              <a:rPr lang="en-US" b="1" dirty="0">
                <a:solidFill>
                  <a:srgbClr val="23434E"/>
                </a:solidFill>
                <a:latin typeface="Inter" panose="02000503000000020004" pitchFamily="2" charset="0"/>
                <a:ea typeface="Inter" panose="02000503000000020004" pitchFamily="2" charset="0"/>
              </a:rPr>
              <a:t>Velocità ≠ memoria</a:t>
            </a:r>
            <a:endParaRPr lang="en-US" dirty="0">
              <a:latin typeface="Inter" panose="02000503000000020004" pitchFamily="2" charset="0"/>
              <a:ea typeface="Inter" panose="02000503000000020004" pitchFamily="2" charset="0"/>
            </a:endParaRPr>
          </a:p>
        </p:txBody>
      </p:sp>
      <p:sp>
        <p:nvSpPr>
          <p:cNvPr id="12" name="Text 9"/>
          <p:cNvSpPr/>
          <p:nvPr/>
        </p:nvSpPr>
        <p:spPr>
          <a:xfrm>
            <a:off x="7818120" y="3685032"/>
            <a:ext cx="3291840" cy="182880"/>
          </a:xfrm>
          <a:prstGeom prst="rect">
            <a:avLst/>
          </a:prstGeom>
          <a:noFill/>
          <a:ln/>
        </p:spPr>
        <p:txBody>
          <a:bodyPr wrap="square" lIns="0" tIns="0" rIns="0" bIns="0" rtlCol="0" anchor="ctr"/>
          <a:lstStyle/>
          <a:p>
            <a:pPr marL="0" indent="0" algn="ctr">
              <a:buNone/>
            </a:pPr>
            <a:r>
              <a:rPr lang="en-US" sz="1100" dirty="0">
                <a:solidFill>
                  <a:srgbClr val="60737A"/>
                </a:solidFill>
                <a:latin typeface="Inter" panose="02000503000000020004" pitchFamily="2" charset="0"/>
                <a:ea typeface="Inter" panose="02000503000000020004" pitchFamily="2" charset="0"/>
              </a:rPr>
              <a:t>La carta termica va copiata per durare.</a:t>
            </a:r>
            <a:endParaRPr lang="en-US" sz="1100" dirty="0">
              <a:latin typeface="Inter" panose="02000503000000020004" pitchFamily="2" charset="0"/>
              <a:ea typeface="Inter" panose="02000503000000020004" pitchFamily="2" charset="0"/>
            </a:endParaRPr>
          </a:p>
        </p:txBody>
      </p:sp>
      <p:sp>
        <p:nvSpPr>
          <p:cNvPr id="13" name="Text 10"/>
          <p:cNvSpPr/>
          <p:nvPr/>
        </p:nvSpPr>
        <p:spPr>
          <a:xfrm>
            <a:off x="7467600" y="4480560"/>
            <a:ext cx="4437888" cy="1158240"/>
          </a:xfrm>
          <a:prstGeom prst="rect">
            <a:avLst/>
          </a:prstGeom>
          <a:noFill/>
          <a:ln/>
        </p:spPr>
        <p:txBody>
          <a:bodyPr wrap="square" lIns="0" tIns="0" rIns="0" bIns="0" rtlCol="0" anchor="ctr"/>
          <a:lstStyle/>
          <a:p>
            <a:pPr marL="0" indent="0">
              <a:buNone/>
            </a:pPr>
            <a:r>
              <a:rPr lang="en-US" b="1" dirty="0">
                <a:solidFill>
                  <a:srgbClr val="3E7D91"/>
                </a:solidFill>
                <a:latin typeface="Inter" panose="02000503000000020004" pitchFamily="2" charset="0"/>
                <a:ea typeface="Inter" panose="02000503000000020004" pitchFamily="2" charset="0"/>
              </a:rPr>
              <a:t>Con il personal computer l’autore diventa il processo: banca dati + regole + testi approvati + stampa.</a:t>
            </a:r>
            <a:endParaRPr lang="en-US" dirty="0">
              <a:latin typeface="Inter" panose="02000503000000020004" pitchFamily="2" charset="0"/>
              <a:ea typeface="Inter" panose="02000503000000020004" pitchFamily="2" charset="0"/>
            </a:endParaRPr>
          </a:p>
        </p:txBody>
      </p:sp>
      <p:sp>
        <p:nvSpPr>
          <p:cNvPr id="25" name="Slide Number Placeholder 0"/>
          <p:cNvSpPr>
            <a:spLocks noGrp="1"/>
          </p:cNvSpPr>
          <p:nvPr>
            <p:ph type="sldNum" sz="quarter" idx="4294967295"/>
          </p:nvPr>
        </p:nvSpPr>
        <p:spPr>
          <a:xfrm>
            <a:off x="11722608" y="6492240"/>
            <a:ext cx="1828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0737A"/>
                </a:solidFill>
              </a:defRPr>
            </a:lvl1pPr>
          </a:lstStyle>
          <a:p>
            <a:pPr algn="l"/>
            <a:fld id="{F7021451-1387-4CA6-816F-3879F97B5CBC}" type="slidenum">
              <a:rPr lang="en-US" b="0"/>
              <a:t>6</a:t>
            </a:fld>
            <a:endParaRPr lang="en-US"/>
          </a:p>
        </p:txBody>
      </p:sp>
      <p:pic>
        <p:nvPicPr>
          <p:cNvPr id="2054" name="Picture 6" descr="Foglio di copertina FAX - Etsy Italia">
            <a:extLst>
              <a:ext uri="{FF2B5EF4-FFF2-40B4-BE49-F238E27FC236}">
                <a16:creationId xmlns:a16="http://schemas.microsoft.com/office/drawing/2014/main" id="{59596DA5-0DB4-3375-4AD9-CCA70671C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35" y="2400300"/>
            <a:ext cx="3444819" cy="36433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Nineties obsolete tower pc computer and Windows 95 logo on scree">
            <a:extLst>
              <a:ext uri="{FF2B5EF4-FFF2-40B4-BE49-F238E27FC236}">
                <a16:creationId xmlns:a16="http://schemas.microsoft.com/office/drawing/2014/main" id="{0D838186-9819-9356-3CA7-F077E2D3BB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 y="1987583"/>
            <a:ext cx="2212975" cy="259080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9F1"/>
        </a:solidFill>
        <a:effectLst/>
      </p:bgPr>
    </p:bg>
    <p:spTree>
      <p:nvGrpSpPr>
        <p:cNvPr id="1" name=""/>
        <p:cNvGrpSpPr/>
        <p:nvPr/>
      </p:nvGrpSpPr>
      <p:grpSpPr>
        <a:xfrm>
          <a:off x="0" y="0"/>
          <a:ext cx="1" cy="1"/>
          <a:chOff x="0" y="0"/>
          <a:chExt cx="1" cy="1"/>
        </a:xfrm>
      </p:grpSpPr>
      <p:sp>
        <p:nvSpPr>
          <p:cNvPr id="2" name="Text 0"/>
          <p:cNvSpPr/>
          <p:nvPr/>
        </p:nvSpPr>
        <p:spPr>
          <a:xfrm>
            <a:off x="566928" y="347472"/>
            <a:ext cx="7955280" cy="502920"/>
          </a:xfrm>
          <a:prstGeom prst="rect">
            <a:avLst/>
          </a:prstGeom>
          <a:noFill/>
          <a:ln/>
        </p:spPr>
        <p:txBody>
          <a:bodyPr wrap="square" lIns="0" tIns="0" rIns="0" bIns="0" rtlCol="0" anchor="ctr"/>
          <a:lstStyle/>
          <a:p>
            <a:pPr marL="0" indent="0">
              <a:buNone/>
            </a:pPr>
            <a:r>
              <a:rPr lang="en-US" sz="2500" b="1" dirty="0">
                <a:solidFill>
                  <a:srgbClr val="23434E"/>
                </a:solidFill>
                <a:latin typeface="Inter" panose="02000503000000020004" pitchFamily="2" charset="0"/>
                <a:ea typeface="Inter" panose="02000503000000020004" pitchFamily="2" charset="0"/>
              </a:rPr>
              <a:t>Oggi | Dal documento al dato</a:t>
            </a:r>
            <a:endParaRPr lang="en-US" sz="2500" dirty="0">
              <a:latin typeface="Inter" panose="02000503000000020004" pitchFamily="2" charset="0"/>
              <a:ea typeface="Inter" panose="02000503000000020004" pitchFamily="2" charset="0"/>
            </a:endParaRPr>
          </a:p>
        </p:txBody>
      </p:sp>
      <p:sp>
        <p:nvSpPr>
          <p:cNvPr id="3" name="Text 1"/>
          <p:cNvSpPr/>
          <p:nvPr/>
        </p:nvSpPr>
        <p:spPr>
          <a:xfrm>
            <a:off x="438150" y="767304"/>
            <a:ext cx="11001375" cy="283495"/>
          </a:xfrm>
          <a:prstGeom prst="rect">
            <a:avLst/>
          </a:prstGeom>
          <a:noFill/>
          <a:ln/>
        </p:spPr>
        <p:txBody>
          <a:bodyPr wrap="square" lIns="0" tIns="0" rIns="0" bIns="0" rtlCol="0" anchor="ctr"/>
          <a:lstStyle/>
          <a:p>
            <a:pPr marL="0" indent="0">
              <a:buNone/>
            </a:pPr>
            <a:r>
              <a:rPr lang="en-US" sz="2000" dirty="0">
                <a:solidFill>
                  <a:srgbClr val="60737A"/>
                </a:solidFill>
                <a:latin typeface="Inter" panose="02000503000000020004" pitchFamily="2" charset="0"/>
                <a:ea typeface="Inter" panose="02000503000000020004" pitchFamily="2" charset="0"/>
              </a:rPr>
              <a:t>La buona comunicazione unisce precisione del sistema e attenzione della persona</a:t>
            </a:r>
            <a:endParaRPr lang="en-US" sz="2000" dirty="0">
              <a:latin typeface="Inter" panose="02000503000000020004" pitchFamily="2" charset="0"/>
              <a:ea typeface="Inter" panose="02000503000000020004" pitchFamily="2" charset="0"/>
            </a:endParaRPr>
          </a:p>
        </p:txBody>
      </p:sp>
      <p:sp>
        <p:nvSpPr>
          <p:cNvPr id="4" name="Shape 2"/>
          <p:cNvSpPr/>
          <p:nvPr/>
        </p:nvSpPr>
        <p:spPr>
          <a:xfrm>
            <a:off x="566928" y="1188720"/>
            <a:ext cx="4160520" cy="5212080"/>
          </a:xfrm>
          <a:prstGeom prst="rect">
            <a:avLst/>
          </a:prstGeom>
          <a:solidFill>
            <a:srgbClr val="B7DDE8">
              <a:alpha val="85000"/>
            </a:srgbClr>
          </a:solidFill>
          <a:ln w="12700">
            <a:solidFill>
              <a:srgbClr val="B7DDE8"/>
            </a:solidFill>
            <a:prstDash val="solid"/>
          </a:ln>
        </p:spPr>
      </p:sp>
      <p:sp>
        <p:nvSpPr>
          <p:cNvPr id="5" name="Text 3"/>
          <p:cNvSpPr/>
          <p:nvPr/>
        </p:nvSpPr>
        <p:spPr>
          <a:xfrm>
            <a:off x="932688" y="1783080"/>
            <a:ext cx="3429000" cy="822960"/>
          </a:xfrm>
          <a:prstGeom prst="rect">
            <a:avLst/>
          </a:prstGeom>
          <a:noFill/>
          <a:ln/>
        </p:spPr>
        <p:txBody>
          <a:bodyPr wrap="square" lIns="0" tIns="0" rIns="0" bIns="0" rtlCol="0" anchor="ctr"/>
          <a:lstStyle/>
          <a:p>
            <a:pPr marL="0" indent="0" algn="ctr">
              <a:buNone/>
            </a:pPr>
            <a:r>
              <a:rPr lang="en-US" sz="2400" b="1" dirty="0">
                <a:solidFill>
                  <a:srgbClr val="23434E"/>
                </a:solidFill>
              </a:rPr>
              <a:t>DAL SUPPORTO</a:t>
            </a:r>
            <a:endParaRPr lang="en-US" sz="2400" dirty="0"/>
          </a:p>
          <a:p>
            <a:pPr marL="0" indent="0" algn="ctr">
              <a:buNone/>
            </a:pPr>
            <a:r>
              <a:rPr lang="en-US" sz="2400" b="1" dirty="0">
                <a:solidFill>
                  <a:srgbClr val="23434E"/>
                </a:solidFill>
              </a:rPr>
              <a:t>AL FLUSSO</a:t>
            </a:r>
            <a:endParaRPr lang="en-US" sz="2400" dirty="0"/>
          </a:p>
        </p:txBody>
      </p:sp>
      <p:sp>
        <p:nvSpPr>
          <p:cNvPr id="6" name="Shape 4"/>
          <p:cNvSpPr/>
          <p:nvPr/>
        </p:nvSpPr>
        <p:spPr>
          <a:xfrm>
            <a:off x="3630168" y="3672459"/>
            <a:ext cx="1060704" cy="365760"/>
          </a:xfrm>
          <a:prstGeom prst="roundRect">
            <a:avLst>
              <a:gd name="adj" fmla="val 12500"/>
            </a:avLst>
          </a:prstGeom>
          <a:solidFill>
            <a:srgbClr val="FFFFFF"/>
          </a:solidFill>
          <a:ln w="12700">
            <a:solidFill>
              <a:srgbClr val="FFFFFF"/>
            </a:solidFill>
            <a:prstDash val="solid"/>
          </a:ln>
        </p:spPr>
      </p:sp>
      <p:sp>
        <p:nvSpPr>
          <p:cNvPr id="7" name="Text 5"/>
          <p:cNvSpPr/>
          <p:nvPr/>
        </p:nvSpPr>
        <p:spPr>
          <a:xfrm>
            <a:off x="3795903" y="3758314"/>
            <a:ext cx="950976" cy="146304"/>
          </a:xfrm>
          <a:prstGeom prst="rect">
            <a:avLst/>
          </a:prstGeom>
          <a:noFill/>
          <a:ln/>
        </p:spPr>
        <p:txBody>
          <a:bodyPr wrap="square" lIns="0" tIns="0" rIns="0" bIns="0" rtlCol="0" anchor="ctr"/>
          <a:lstStyle/>
          <a:p>
            <a:pPr marL="0" indent="0" algn="ctr">
              <a:buNone/>
            </a:pPr>
            <a:r>
              <a:rPr lang="en-US" sz="950" b="1" dirty="0">
                <a:solidFill>
                  <a:srgbClr val="23434E"/>
                </a:solidFill>
              </a:rPr>
              <a:t>e-mail</a:t>
            </a:r>
            <a:endParaRPr lang="en-US" sz="950" dirty="0"/>
          </a:p>
        </p:txBody>
      </p:sp>
      <p:sp>
        <p:nvSpPr>
          <p:cNvPr id="8" name="Shape 6"/>
          <p:cNvSpPr/>
          <p:nvPr/>
        </p:nvSpPr>
        <p:spPr>
          <a:xfrm>
            <a:off x="2651760" y="3886200"/>
            <a:ext cx="1371600" cy="1"/>
          </a:xfrm>
          <a:prstGeom prst="line">
            <a:avLst/>
          </a:prstGeom>
          <a:noFill/>
          <a:ln w="19050">
            <a:solidFill>
              <a:srgbClr val="3E7D91">
                <a:alpha val="70000"/>
              </a:srgbClr>
            </a:solidFill>
            <a:prstDash val="solid"/>
          </a:ln>
        </p:spPr>
      </p:sp>
      <p:sp>
        <p:nvSpPr>
          <p:cNvPr id="9" name="Shape 7"/>
          <p:cNvSpPr/>
          <p:nvPr/>
        </p:nvSpPr>
        <p:spPr>
          <a:xfrm>
            <a:off x="2926080" y="4962524"/>
            <a:ext cx="1060704" cy="365760"/>
          </a:xfrm>
          <a:prstGeom prst="roundRect">
            <a:avLst>
              <a:gd name="adj" fmla="val 12500"/>
            </a:avLst>
          </a:prstGeom>
          <a:solidFill>
            <a:srgbClr val="F7C6AA"/>
          </a:solidFill>
          <a:ln w="12700">
            <a:solidFill>
              <a:srgbClr val="FFFFFF"/>
            </a:solidFill>
            <a:prstDash val="solid"/>
          </a:ln>
        </p:spPr>
      </p:sp>
      <p:sp>
        <p:nvSpPr>
          <p:cNvPr id="10" name="Text 8"/>
          <p:cNvSpPr/>
          <p:nvPr/>
        </p:nvSpPr>
        <p:spPr>
          <a:xfrm>
            <a:off x="2994660" y="5085623"/>
            <a:ext cx="950976" cy="146304"/>
          </a:xfrm>
          <a:prstGeom prst="rect">
            <a:avLst/>
          </a:prstGeom>
          <a:noFill/>
          <a:ln/>
        </p:spPr>
        <p:txBody>
          <a:bodyPr wrap="square" lIns="0" tIns="0" rIns="0" bIns="0" rtlCol="0" anchor="ctr"/>
          <a:lstStyle/>
          <a:p>
            <a:pPr marL="0" indent="0" algn="ctr">
              <a:buNone/>
            </a:pPr>
            <a:r>
              <a:rPr lang="en-US" sz="950" b="1" dirty="0">
                <a:solidFill>
                  <a:srgbClr val="23434E"/>
                </a:solidFill>
              </a:rPr>
              <a:t>PEC</a:t>
            </a:r>
            <a:endParaRPr lang="en-US" sz="950" dirty="0"/>
          </a:p>
        </p:txBody>
      </p:sp>
      <p:sp>
        <p:nvSpPr>
          <p:cNvPr id="11" name="Shape 9"/>
          <p:cNvSpPr/>
          <p:nvPr/>
        </p:nvSpPr>
        <p:spPr>
          <a:xfrm>
            <a:off x="2651760" y="3886200"/>
            <a:ext cx="658368" cy="1066638"/>
          </a:xfrm>
          <a:prstGeom prst="line">
            <a:avLst/>
          </a:prstGeom>
          <a:noFill/>
          <a:ln w="19050">
            <a:solidFill>
              <a:srgbClr val="3E7D91">
                <a:alpha val="70000"/>
              </a:srgbClr>
            </a:solidFill>
            <a:prstDash val="solid"/>
          </a:ln>
        </p:spPr>
      </p:sp>
      <p:sp>
        <p:nvSpPr>
          <p:cNvPr id="12" name="Shape 10"/>
          <p:cNvSpPr/>
          <p:nvPr/>
        </p:nvSpPr>
        <p:spPr>
          <a:xfrm>
            <a:off x="960120" y="5039136"/>
            <a:ext cx="1060704" cy="365760"/>
          </a:xfrm>
          <a:prstGeom prst="roundRect">
            <a:avLst>
              <a:gd name="adj" fmla="val 12500"/>
            </a:avLst>
          </a:prstGeom>
          <a:solidFill>
            <a:srgbClr val="C7DED1"/>
          </a:solidFill>
          <a:ln w="12700">
            <a:solidFill>
              <a:srgbClr val="FFFFFF"/>
            </a:solidFill>
            <a:prstDash val="solid"/>
          </a:ln>
        </p:spPr>
      </p:sp>
      <p:sp>
        <p:nvSpPr>
          <p:cNvPr id="13" name="Text 11"/>
          <p:cNvSpPr/>
          <p:nvPr/>
        </p:nvSpPr>
        <p:spPr>
          <a:xfrm>
            <a:off x="958977" y="5120640"/>
            <a:ext cx="950976" cy="146304"/>
          </a:xfrm>
          <a:prstGeom prst="rect">
            <a:avLst/>
          </a:prstGeom>
          <a:noFill/>
          <a:ln/>
        </p:spPr>
        <p:txBody>
          <a:bodyPr wrap="square" lIns="0" tIns="0" rIns="0" bIns="0" rtlCol="0" anchor="ctr"/>
          <a:lstStyle/>
          <a:p>
            <a:pPr marL="0" indent="0" algn="ctr">
              <a:buNone/>
            </a:pPr>
            <a:r>
              <a:rPr lang="en-US" sz="950" b="1" dirty="0">
                <a:solidFill>
                  <a:srgbClr val="23434E"/>
                </a:solidFill>
              </a:rPr>
              <a:t>portali</a:t>
            </a:r>
            <a:endParaRPr lang="en-US" sz="950" dirty="0"/>
          </a:p>
        </p:txBody>
      </p:sp>
      <p:sp>
        <p:nvSpPr>
          <p:cNvPr id="14" name="Shape 12"/>
          <p:cNvSpPr/>
          <p:nvPr/>
        </p:nvSpPr>
        <p:spPr>
          <a:xfrm flipH="1">
            <a:off x="1965960" y="3886200"/>
            <a:ext cx="685800" cy="1069056"/>
          </a:xfrm>
          <a:prstGeom prst="line">
            <a:avLst/>
          </a:prstGeom>
          <a:noFill/>
          <a:ln w="19050">
            <a:solidFill>
              <a:srgbClr val="3E7D91">
                <a:alpha val="70000"/>
              </a:srgbClr>
            </a:solidFill>
            <a:prstDash val="solid"/>
          </a:ln>
        </p:spPr>
      </p:sp>
      <p:sp>
        <p:nvSpPr>
          <p:cNvPr id="15" name="Shape 13"/>
          <p:cNvSpPr/>
          <p:nvPr/>
        </p:nvSpPr>
        <p:spPr>
          <a:xfrm>
            <a:off x="749808" y="3703320"/>
            <a:ext cx="1060704" cy="365760"/>
          </a:xfrm>
          <a:prstGeom prst="roundRect">
            <a:avLst>
              <a:gd name="adj" fmla="val 12500"/>
            </a:avLst>
          </a:prstGeom>
          <a:solidFill>
            <a:srgbClr val="E9B95E"/>
          </a:solidFill>
          <a:ln w="12700">
            <a:solidFill>
              <a:srgbClr val="FFFFFF"/>
            </a:solidFill>
            <a:prstDash val="solid"/>
          </a:ln>
        </p:spPr>
      </p:sp>
      <p:sp>
        <p:nvSpPr>
          <p:cNvPr id="16" name="Text 14"/>
          <p:cNvSpPr/>
          <p:nvPr/>
        </p:nvSpPr>
        <p:spPr>
          <a:xfrm>
            <a:off x="804672" y="3794760"/>
            <a:ext cx="950976" cy="146304"/>
          </a:xfrm>
          <a:prstGeom prst="rect">
            <a:avLst/>
          </a:prstGeom>
          <a:noFill/>
          <a:ln/>
        </p:spPr>
        <p:txBody>
          <a:bodyPr wrap="square" lIns="0" tIns="0" rIns="0" bIns="0" rtlCol="0" anchor="ctr"/>
          <a:lstStyle/>
          <a:p>
            <a:pPr marL="0" indent="0" algn="ctr">
              <a:buNone/>
            </a:pPr>
            <a:r>
              <a:rPr lang="en-US" sz="950" b="1" dirty="0">
                <a:solidFill>
                  <a:srgbClr val="23434E"/>
                </a:solidFill>
              </a:rPr>
              <a:t>CRM</a:t>
            </a:r>
            <a:endParaRPr lang="en-US" sz="950" dirty="0"/>
          </a:p>
        </p:txBody>
      </p:sp>
      <p:sp>
        <p:nvSpPr>
          <p:cNvPr id="17" name="Shape 15"/>
          <p:cNvSpPr/>
          <p:nvPr/>
        </p:nvSpPr>
        <p:spPr>
          <a:xfrm flipH="1">
            <a:off x="1280160" y="3886200"/>
            <a:ext cx="1371600" cy="1"/>
          </a:xfrm>
          <a:prstGeom prst="line">
            <a:avLst/>
          </a:prstGeom>
          <a:noFill/>
          <a:ln w="19050">
            <a:solidFill>
              <a:srgbClr val="3E7D91">
                <a:alpha val="70000"/>
              </a:srgbClr>
            </a:solidFill>
            <a:prstDash val="solid"/>
          </a:ln>
        </p:spPr>
      </p:sp>
      <p:sp>
        <p:nvSpPr>
          <p:cNvPr id="18" name="Shape 16"/>
          <p:cNvSpPr/>
          <p:nvPr/>
        </p:nvSpPr>
        <p:spPr>
          <a:xfrm>
            <a:off x="804672" y="2550384"/>
            <a:ext cx="1060704" cy="365760"/>
          </a:xfrm>
          <a:prstGeom prst="roundRect">
            <a:avLst>
              <a:gd name="adj" fmla="val 12500"/>
            </a:avLst>
          </a:prstGeom>
          <a:solidFill>
            <a:srgbClr val="FFFFFF"/>
          </a:solidFill>
          <a:ln w="12700">
            <a:solidFill>
              <a:srgbClr val="FFFFFF"/>
            </a:solidFill>
            <a:prstDash val="solid"/>
          </a:ln>
        </p:spPr>
      </p:sp>
      <p:sp>
        <p:nvSpPr>
          <p:cNvPr id="19" name="Text 17"/>
          <p:cNvSpPr/>
          <p:nvPr/>
        </p:nvSpPr>
        <p:spPr>
          <a:xfrm>
            <a:off x="868680" y="2660112"/>
            <a:ext cx="950976" cy="146304"/>
          </a:xfrm>
          <a:prstGeom prst="rect">
            <a:avLst/>
          </a:prstGeom>
          <a:noFill/>
          <a:ln/>
        </p:spPr>
        <p:txBody>
          <a:bodyPr wrap="square" lIns="0" tIns="0" rIns="0" bIns="0" rtlCol="0" anchor="ctr"/>
          <a:lstStyle/>
          <a:p>
            <a:pPr marL="0" indent="0" algn="ctr">
              <a:buNone/>
            </a:pPr>
            <a:r>
              <a:rPr lang="en-US" sz="950" b="1" dirty="0">
                <a:solidFill>
                  <a:srgbClr val="23434E"/>
                </a:solidFill>
              </a:rPr>
              <a:t>notifiche</a:t>
            </a:r>
            <a:endParaRPr lang="en-US" sz="950" dirty="0"/>
          </a:p>
        </p:txBody>
      </p:sp>
      <p:sp>
        <p:nvSpPr>
          <p:cNvPr id="20" name="Shape 18"/>
          <p:cNvSpPr/>
          <p:nvPr/>
        </p:nvSpPr>
        <p:spPr>
          <a:xfrm flipH="1" flipV="1">
            <a:off x="1865376" y="2711988"/>
            <a:ext cx="685800" cy="1069056"/>
          </a:xfrm>
          <a:prstGeom prst="line">
            <a:avLst/>
          </a:prstGeom>
          <a:noFill/>
          <a:ln w="19050">
            <a:solidFill>
              <a:srgbClr val="3E7D91">
                <a:alpha val="70000"/>
              </a:srgbClr>
            </a:solidFill>
            <a:prstDash val="solid"/>
          </a:ln>
        </p:spPr>
      </p:sp>
      <p:sp>
        <p:nvSpPr>
          <p:cNvPr id="21" name="Shape 19"/>
          <p:cNvSpPr/>
          <p:nvPr/>
        </p:nvSpPr>
        <p:spPr>
          <a:xfrm>
            <a:off x="3264408" y="2550384"/>
            <a:ext cx="1060704" cy="365760"/>
          </a:xfrm>
          <a:prstGeom prst="roundRect">
            <a:avLst>
              <a:gd name="adj" fmla="val 12500"/>
            </a:avLst>
          </a:prstGeom>
          <a:solidFill>
            <a:srgbClr val="F7C6AA"/>
          </a:solidFill>
          <a:ln w="12700">
            <a:solidFill>
              <a:srgbClr val="FFFFFF"/>
            </a:solidFill>
            <a:prstDash val="solid"/>
          </a:ln>
        </p:spPr>
      </p:sp>
      <p:sp>
        <p:nvSpPr>
          <p:cNvPr id="22" name="Text 20"/>
          <p:cNvSpPr/>
          <p:nvPr/>
        </p:nvSpPr>
        <p:spPr>
          <a:xfrm>
            <a:off x="3247263" y="2650176"/>
            <a:ext cx="950976" cy="146304"/>
          </a:xfrm>
          <a:prstGeom prst="rect">
            <a:avLst/>
          </a:prstGeom>
          <a:noFill/>
          <a:ln/>
        </p:spPr>
        <p:txBody>
          <a:bodyPr wrap="square" lIns="0" tIns="0" rIns="0" bIns="0" rtlCol="0" anchor="ctr"/>
          <a:lstStyle/>
          <a:p>
            <a:pPr marL="0" indent="0" algn="ctr">
              <a:buNone/>
            </a:pPr>
            <a:r>
              <a:rPr lang="en-US" sz="950" b="1" dirty="0">
                <a:solidFill>
                  <a:srgbClr val="23434E"/>
                </a:solidFill>
              </a:rPr>
              <a:t>chat</a:t>
            </a:r>
            <a:endParaRPr lang="en-US" sz="950" dirty="0"/>
          </a:p>
        </p:txBody>
      </p:sp>
      <p:sp>
        <p:nvSpPr>
          <p:cNvPr id="23" name="Shape 21"/>
          <p:cNvSpPr/>
          <p:nvPr/>
        </p:nvSpPr>
        <p:spPr>
          <a:xfrm flipV="1">
            <a:off x="2651760" y="2817144"/>
            <a:ext cx="685800" cy="1069056"/>
          </a:xfrm>
          <a:prstGeom prst="line">
            <a:avLst/>
          </a:prstGeom>
          <a:noFill/>
          <a:ln w="19050">
            <a:solidFill>
              <a:srgbClr val="3E7D91">
                <a:alpha val="70000"/>
              </a:srgbClr>
            </a:solidFill>
            <a:prstDash val="solid"/>
          </a:ln>
        </p:spPr>
      </p:sp>
      <p:sp>
        <p:nvSpPr>
          <p:cNvPr id="24" name="Shape 22"/>
          <p:cNvSpPr/>
          <p:nvPr/>
        </p:nvSpPr>
        <p:spPr>
          <a:xfrm>
            <a:off x="2084832" y="3319272"/>
            <a:ext cx="1143000" cy="1143000"/>
          </a:xfrm>
          <a:prstGeom prst="ellipse">
            <a:avLst/>
          </a:prstGeom>
          <a:solidFill>
            <a:srgbClr val="F28C6B"/>
          </a:solidFill>
          <a:ln w="25400">
            <a:solidFill>
              <a:srgbClr val="FFFFFF"/>
            </a:solidFill>
            <a:prstDash val="solid"/>
          </a:ln>
        </p:spPr>
      </p:sp>
      <p:sp>
        <p:nvSpPr>
          <p:cNvPr id="25" name="Text 23"/>
          <p:cNvSpPr/>
          <p:nvPr/>
        </p:nvSpPr>
        <p:spPr>
          <a:xfrm>
            <a:off x="2167128" y="3630168"/>
            <a:ext cx="987552" cy="365760"/>
          </a:xfrm>
          <a:prstGeom prst="rect">
            <a:avLst/>
          </a:prstGeom>
          <a:noFill/>
          <a:ln/>
        </p:spPr>
        <p:txBody>
          <a:bodyPr wrap="square" lIns="0" tIns="0" rIns="0" bIns="0" rtlCol="0" anchor="ctr"/>
          <a:lstStyle/>
          <a:p>
            <a:pPr marL="0" indent="0" algn="ctr">
              <a:buNone/>
            </a:pPr>
            <a:r>
              <a:rPr lang="en-US" sz="1000" b="1" dirty="0">
                <a:solidFill>
                  <a:srgbClr val="FFFFFF"/>
                </a:solidFill>
              </a:rPr>
              <a:t>RESPONSA-</a:t>
            </a:r>
            <a:endParaRPr lang="en-US" sz="1000" dirty="0"/>
          </a:p>
          <a:p>
            <a:pPr marL="0" indent="0" algn="ctr">
              <a:buNone/>
            </a:pPr>
            <a:r>
              <a:rPr lang="en-US" sz="1000" b="1" dirty="0">
                <a:solidFill>
                  <a:srgbClr val="FFFFFF"/>
                </a:solidFill>
              </a:rPr>
              <a:t>BILITÀ</a:t>
            </a:r>
            <a:endParaRPr lang="en-US" sz="1000" dirty="0"/>
          </a:p>
        </p:txBody>
      </p:sp>
      <p:sp>
        <p:nvSpPr>
          <p:cNvPr id="26" name="Text 24"/>
          <p:cNvSpPr/>
          <p:nvPr/>
        </p:nvSpPr>
        <p:spPr>
          <a:xfrm>
            <a:off x="5138928" y="1447800"/>
            <a:ext cx="2743200" cy="292608"/>
          </a:xfrm>
          <a:prstGeom prst="rect">
            <a:avLst/>
          </a:prstGeom>
          <a:noFill/>
          <a:ln/>
        </p:spPr>
        <p:txBody>
          <a:bodyPr wrap="square" lIns="0" tIns="0" rIns="0" bIns="0" rtlCol="0" anchor="ctr"/>
          <a:lstStyle/>
          <a:p>
            <a:pPr marL="0" indent="0">
              <a:buNone/>
            </a:pPr>
            <a:r>
              <a:rPr lang="en-US" sz="2000" b="1" dirty="0">
                <a:solidFill>
                  <a:srgbClr val="3E7D91"/>
                </a:solidFill>
                <a:latin typeface="Inter" panose="02000503000000020004" pitchFamily="2" charset="0"/>
                <a:ea typeface="Inter" panose="02000503000000020004" pitchFamily="2" charset="0"/>
              </a:rPr>
              <a:t>PRECISIONE</a:t>
            </a:r>
            <a:endParaRPr lang="en-US" sz="2000" dirty="0">
              <a:latin typeface="Inter" panose="02000503000000020004" pitchFamily="2" charset="0"/>
              <a:ea typeface="Inter" panose="02000503000000020004" pitchFamily="2" charset="0"/>
            </a:endParaRPr>
          </a:p>
        </p:txBody>
      </p:sp>
      <p:sp>
        <p:nvSpPr>
          <p:cNvPr id="27" name="Text 25"/>
          <p:cNvSpPr/>
          <p:nvPr/>
        </p:nvSpPr>
        <p:spPr>
          <a:xfrm>
            <a:off x="5138928" y="2029968"/>
            <a:ext cx="2743200" cy="1115568"/>
          </a:xfrm>
          <a:prstGeom prst="rect">
            <a:avLst/>
          </a:prstGeom>
          <a:noFill/>
          <a:ln/>
        </p:spPr>
        <p:txBody>
          <a:bodyPr wrap="square" lIns="0" tIns="0" rIns="0" bIns="0" rtlCol="0" anchor="ctr"/>
          <a:lstStyle/>
          <a:p>
            <a:pPr marL="0" indent="0">
              <a:buNone/>
            </a:pPr>
            <a:r>
              <a:rPr lang="en-US" sz="1600" dirty="0">
                <a:solidFill>
                  <a:srgbClr val="23434E"/>
                </a:solidFill>
                <a:latin typeface="Inter" panose="02000503000000020004" pitchFamily="2" charset="0"/>
                <a:ea typeface="Inter" panose="02000503000000020004" pitchFamily="2" charset="0"/>
              </a:rPr>
              <a:t>Oggetto riconoscibile</a:t>
            </a:r>
            <a:endParaRPr lang="en-US" sz="1600" dirty="0">
              <a:latin typeface="Inter" panose="02000503000000020004" pitchFamily="2" charset="0"/>
              <a:ea typeface="Inter" panose="02000503000000020004" pitchFamily="2" charset="0"/>
            </a:endParaRPr>
          </a:p>
          <a:p>
            <a:pPr marL="0" indent="0">
              <a:buNone/>
            </a:pPr>
            <a:r>
              <a:rPr lang="en-US" sz="1600" dirty="0">
                <a:solidFill>
                  <a:srgbClr val="23434E"/>
                </a:solidFill>
                <a:latin typeface="Inter" panose="02000503000000020004" pitchFamily="2" charset="0"/>
                <a:ea typeface="Inter" panose="02000503000000020004" pitchFamily="2" charset="0"/>
              </a:rPr>
              <a:t>Metadati e allegati</a:t>
            </a:r>
            <a:endParaRPr lang="en-US" sz="1600" dirty="0">
              <a:latin typeface="Inter" panose="02000503000000020004" pitchFamily="2" charset="0"/>
              <a:ea typeface="Inter" panose="02000503000000020004" pitchFamily="2" charset="0"/>
            </a:endParaRPr>
          </a:p>
          <a:p>
            <a:pPr marL="0" indent="0">
              <a:buNone/>
            </a:pPr>
            <a:r>
              <a:rPr lang="en-US" sz="1600" dirty="0">
                <a:solidFill>
                  <a:srgbClr val="23434E"/>
                </a:solidFill>
                <a:latin typeface="Inter" panose="02000503000000020004" pitchFamily="2" charset="0"/>
                <a:ea typeface="Inter" panose="02000503000000020004" pitchFamily="2" charset="0"/>
              </a:rPr>
              <a:t>Tracciabilità</a:t>
            </a:r>
            <a:endParaRPr lang="en-US" sz="1600" dirty="0">
              <a:latin typeface="Inter" panose="02000503000000020004" pitchFamily="2" charset="0"/>
              <a:ea typeface="Inter" panose="02000503000000020004" pitchFamily="2" charset="0"/>
            </a:endParaRPr>
          </a:p>
        </p:txBody>
      </p:sp>
      <p:sp>
        <p:nvSpPr>
          <p:cNvPr id="28" name="Text 26"/>
          <p:cNvSpPr/>
          <p:nvPr/>
        </p:nvSpPr>
        <p:spPr>
          <a:xfrm>
            <a:off x="8293608" y="1472183"/>
            <a:ext cx="2743200" cy="292608"/>
          </a:xfrm>
          <a:prstGeom prst="rect">
            <a:avLst/>
          </a:prstGeom>
          <a:noFill/>
          <a:ln/>
        </p:spPr>
        <p:txBody>
          <a:bodyPr wrap="square" lIns="0" tIns="0" rIns="0" bIns="0" rtlCol="0" anchor="ctr"/>
          <a:lstStyle/>
          <a:p>
            <a:pPr marL="0" indent="0">
              <a:buNone/>
            </a:pPr>
            <a:r>
              <a:rPr lang="en-US" sz="2000" b="1" dirty="0">
                <a:solidFill>
                  <a:srgbClr val="F28C6B"/>
                </a:solidFill>
                <a:latin typeface="Inter" panose="02000503000000020004" pitchFamily="2" charset="0"/>
                <a:ea typeface="Inter" panose="02000503000000020004" pitchFamily="2" charset="0"/>
              </a:rPr>
              <a:t>ATTENZIONE</a:t>
            </a:r>
            <a:endParaRPr lang="en-US" sz="2000" dirty="0">
              <a:latin typeface="Inter" panose="02000503000000020004" pitchFamily="2" charset="0"/>
              <a:ea typeface="Inter" panose="02000503000000020004" pitchFamily="2" charset="0"/>
            </a:endParaRPr>
          </a:p>
        </p:txBody>
      </p:sp>
      <p:sp>
        <p:nvSpPr>
          <p:cNvPr id="29" name="Text 27"/>
          <p:cNvSpPr/>
          <p:nvPr/>
        </p:nvSpPr>
        <p:spPr>
          <a:xfrm>
            <a:off x="8293608" y="2029968"/>
            <a:ext cx="2743200" cy="1115568"/>
          </a:xfrm>
          <a:prstGeom prst="rect">
            <a:avLst/>
          </a:prstGeom>
          <a:noFill/>
          <a:ln/>
        </p:spPr>
        <p:txBody>
          <a:bodyPr wrap="square" lIns="0" tIns="0" rIns="0" bIns="0" rtlCol="0" anchor="ctr"/>
          <a:lstStyle/>
          <a:p>
            <a:pPr marL="0" indent="0">
              <a:buNone/>
            </a:pPr>
            <a:r>
              <a:rPr lang="en-US" sz="1600" dirty="0">
                <a:solidFill>
                  <a:srgbClr val="23434E"/>
                </a:solidFill>
                <a:latin typeface="Inter" panose="02000503000000020004" pitchFamily="2" charset="0"/>
                <a:ea typeface="Inter" panose="02000503000000020004" pitchFamily="2" charset="0"/>
              </a:rPr>
              <a:t>Una persona reperibile</a:t>
            </a:r>
            <a:endParaRPr lang="en-US" sz="1600" dirty="0">
              <a:latin typeface="Inter" panose="02000503000000020004" pitchFamily="2" charset="0"/>
              <a:ea typeface="Inter" panose="02000503000000020004" pitchFamily="2" charset="0"/>
            </a:endParaRPr>
          </a:p>
          <a:p>
            <a:pPr marL="0" indent="0">
              <a:buNone/>
            </a:pPr>
            <a:r>
              <a:rPr lang="en-US" sz="1600" dirty="0">
                <a:solidFill>
                  <a:srgbClr val="23434E"/>
                </a:solidFill>
                <a:latin typeface="Inter" panose="02000503000000020004" pitchFamily="2" charset="0"/>
                <a:ea typeface="Inter" panose="02000503000000020004" pitchFamily="2" charset="0"/>
              </a:rPr>
              <a:t>Accordi riepilogati</a:t>
            </a:r>
            <a:endParaRPr lang="en-US" sz="1600" dirty="0">
              <a:latin typeface="Inter" panose="02000503000000020004" pitchFamily="2" charset="0"/>
              <a:ea typeface="Inter" panose="02000503000000020004" pitchFamily="2" charset="0"/>
            </a:endParaRPr>
          </a:p>
          <a:p>
            <a:pPr marL="0" indent="0">
              <a:buNone/>
            </a:pPr>
            <a:r>
              <a:rPr lang="en-US" sz="1600" dirty="0">
                <a:solidFill>
                  <a:srgbClr val="23434E"/>
                </a:solidFill>
                <a:latin typeface="Inter" panose="02000503000000020004" pitchFamily="2" charset="0"/>
                <a:ea typeface="Inter" panose="02000503000000020004" pitchFamily="2" charset="0"/>
              </a:rPr>
              <a:t>Contesto del cliente</a:t>
            </a:r>
            <a:endParaRPr lang="en-US" sz="1600" dirty="0">
              <a:latin typeface="Inter" panose="02000503000000020004" pitchFamily="2" charset="0"/>
              <a:ea typeface="Inter" panose="02000503000000020004" pitchFamily="2" charset="0"/>
            </a:endParaRPr>
          </a:p>
        </p:txBody>
      </p:sp>
      <p:sp>
        <p:nvSpPr>
          <p:cNvPr id="30" name="Shape 28"/>
          <p:cNvSpPr/>
          <p:nvPr/>
        </p:nvSpPr>
        <p:spPr>
          <a:xfrm>
            <a:off x="5138928" y="3401568"/>
            <a:ext cx="5897880" cy="1"/>
          </a:xfrm>
          <a:prstGeom prst="line">
            <a:avLst/>
          </a:prstGeom>
          <a:noFill/>
          <a:ln w="38100">
            <a:solidFill>
              <a:srgbClr val="F7C6AA"/>
            </a:solidFill>
            <a:prstDash val="solid"/>
          </a:ln>
        </p:spPr>
      </p:sp>
      <p:sp>
        <p:nvSpPr>
          <p:cNvPr id="31" name="Text 29"/>
          <p:cNvSpPr/>
          <p:nvPr/>
        </p:nvSpPr>
        <p:spPr>
          <a:xfrm>
            <a:off x="5138928" y="3730752"/>
            <a:ext cx="3108960" cy="320040"/>
          </a:xfrm>
          <a:prstGeom prst="rect">
            <a:avLst/>
          </a:prstGeom>
          <a:noFill/>
          <a:ln/>
        </p:spPr>
        <p:txBody>
          <a:bodyPr wrap="square" lIns="0" tIns="0" rIns="0" bIns="0" rtlCol="0" anchor="ctr"/>
          <a:lstStyle/>
          <a:p>
            <a:pPr marL="0" indent="0">
              <a:buNone/>
            </a:pPr>
            <a:r>
              <a:rPr lang="en-US" sz="1800" b="1" dirty="0">
                <a:solidFill>
                  <a:srgbClr val="23434E"/>
                </a:solidFill>
                <a:latin typeface="Inter" panose="02000503000000020004" pitchFamily="2" charset="0"/>
                <a:ea typeface="Inter" panose="02000503000000020004" pitchFamily="2" charset="0"/>
              </a:rPr>
              <a:t>5 effetti, in ogni epoca</a:t>
            </a:r>
            <a:endParaRPr lang="en-US" sz="1800" dirty="0">
              <a:latin typeface="Inter" panose="02000503000000020004" pitchFamily="2" charset="0"/>
              <a:ea typeface="Inter" panose="02000503000000020004" pitchFamily="2" charset="0"/>
            </a:endParaRPr>
          </a:p>
        </p:txBody>
      </p:sp>
      <p:sp>
        <p:nvSpPr>
          <p:cNvPr id="32" name="Text 30"/>
          <p:cNvSpPr/>
          <p:nvPr/>
        </p:nvSpPr>
        <p:spPr>
          <a:xfrm>
            <a:off x="5138928" y="4315968"/>
            <a:ext cx="5669280" cy="777240"/>
          </a:xfrm>
          <a:prstGeom prst="rect">
            <a:avLst/>
          </a:prstGeom>
          <a:noFill/>
          <a:ln/>
        </p:spPr>
        <p:txBody>
          <a:bodyPr wrap="square" lIns="0" tIns="0" rIns="0" bIns="0" rtlCol="0" anchor="ctr"/>
          <a:lstStyle/>
          <a:p>
            <a:pPr marL="0" indent="0" algn="ctr">
              <a:buNone/>
            </a:pPr>
            <a:r>
              <a:rPr lang="en-US" sz="2000" b="1" dirty="0">
                <a:solidFill>
                  <a:srgbClr val="3E7D91"/>
                </a:solidFill>
                <a:latin typeface="Inter" panose="02000503000000020004" pitchFamily="2" charset="0"/>
                <a:ea typeface="Inter" panose="02000503000000020004" pitchFamily="2" charset="0"/>
              </a:rPr>
              <a:t>INFORMA  •  ATTIVA  •  PROVA</a:t>
            </a:r>
            <a:endParaRPr lang="en-US" sz="2000" dirty="0">
              <a:latin typeface="Inter" panose="02000503000000020004" pitchFamily="2" charset="0"/>
              <a:ea typeface="Inter" panose="02000503000000020004" pitchFamily="2" charset="0"/>
            </a:endParaRPr>
          </a:p>
          <a:p>
            <a:pPr marL="0" indent="0" algn="ctr">
              <a:buNone/>
            </a:pPr>
            <a:r>
              <a:rPr lang="en-US" sz="2000" b="1" dirty="0">
                <a:solidFill>
                  <a:srgbClr val="3E7D91"/>
                </a:solidFill>
                <a:latin typeface="Inter" panose="02000503000000020004" pitchFamily="2" charset="0"/>
                <a:ea typeface="Inter" panose="02000503000000020004" pitchFamily="2" charset="0"/>
              </a:rPr>
              <a:t>RELAZIONA  •  RAPPRESENTA</a:t>
            </a:r>
            <a:endParaRPr lang="en-US" sz="2000" dirty="0">
              <a:latin typeface="Inter" panose="02000503000000020004" pitchFamily="2" charset="0"/>
              <a:ea typeface="Inter" panose="02000503000000020004" pitchFamily="2" charset="0"/>
            </a:endParaRPr>
          </a:p>
        </p:txBody>
      </p:sp>
      <p:sp>
        <p:nvSpPr>
          <p:cNvPr id="33" name="Text 31"/>
          <p:cNvSpPr/>
          <p:nvPr/>
        </p:nvSpPr>
        <p:spPr>
          <a:xfrm>
            <a:off x="4838701" y="5330951"/>
            <a:ext cx="7066788" cy="886943"/>
          </a:xfrm>
          <a:prstGeom prst="rect">
            <a:avLst/>
          </a:prstGeom>
          <a:noFill/>
          <a:ln/>
        </p:spPr>
        <p:txBody>
          <a:bodyPr wrap="square" lIns="0" tIns="0" rIns="0" bIns="0" rtlCol="0" anchor="ctr"/>
          <a:lstStyle/>
          <a:p>
            <a:pPr marL="0" indent="0" algn="ctr">
              <a:buNone/>
            </a:pPr>
            <a:r>
              <a:rPr lang="en-US" sz="2000" b="1" dirty="0">
                <a:solidFill>
                  <a:srgbClr val="FF0000"/>
                </a:solidFill>
                <a:latin typeface="Inter" panose="02000503000000020004" pitchFamily="2" charset="0"/>
                <a:ea typeface="Inter" panose="02000503000000020004" pitchFamily="2" charset="0"/>
              </a:rPr>
              <a:t>Dalla carta intestata alla PEC, resta la stessa promessa: ci assumiamo la responsabilità dello scambio.</a:t>
            </a:r>
            <a:endParaRPr lang="en-US" sz="2000" dirty="0">
              <a:solidFill>
                <a:srgbClr val="FF0000"/>
              </a:solidFill>
              <a:latin typeface="Inter" panose="02000503000000020004" pitchFamily="2" charset="0"/>
              <a:ea typeface="Inter" panose="02000503000000020004" pitchFamily="2" charset="0"/>
            </a:endParaRPr>
          </a:p>
        </p:txBody>
      </p:sp>
      <p:sp>
        <p:nvSpPr>
          <p:cNvPr id="34" name="Slide Number Placeholder 0"/>
          <p:cNvSpPr>
            <a:spLocks noGrp="1"/>
          </p:cNvSpPr>
          <p:nvPr>
            <p:ph type="sldNum" sz="quarter" idx="4294967295"/>
          </p:nvPr>
        </p:nvSpPr>
        <p:spPr>
          <a:xfrm>
            <a:off x="11722608" y="6492240"/>
            <a:ext cx="1828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60737A"/>
                </a:solidFill>
              </a:defRPr>
            </a:lvl1pPr>
          </a:lstStyle>
          <a:p>
            <a:pPr algn="l"/>
            <a:fld id="{F7021451-1387-4CA6-816F-3879F97B5CBC}" type="slidenum">
              <a:rPr lang="en-US" b="0"/>
              <a:t>7</a:t>
            </a:fld>
            <a:endParaRPr lang="en-US"/>
          </a:p>
        </p:txBody>
      </p:sp>
    </p:spTree>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9F1"/>
        </a:solidFill>
        <a:effectLst/>
      </p:bgPr>
    </p:bg>
    <p:spTree>
      <p:nvGrpSpPr>
        <p:cNvPr id="1" name="">
          <a:extLst>
            <a:ext uri="{FF2B5EF4-FFF2-40B4-BE49-F238E27FC236}">
              <a16:creationId xmlns:a16="http://schemas.microsoft.com/office/drawing/2014/main" id="{1D3602F4-F91A-102B-DEFA-67C9B3CCAF40}"/>
            </a:ext>
          </a:extLst>
        </p:cNvPr>
        <p:cNvGrpSpPr/>
        <p:nvPr/>
      </p:nvGrpSpPr>
      <p:grpSpPr>
        <a:xfrm>
          <a:off x="0" y="0"/>
          <a:ext cx="1" cy="1"/>
          <a:chOff x="0" y="0"/>
          <a:chExt cx="1" cy="1"/>
        </a:xfrm>
      </p:grpSpPr>
      <p:sp>
        <p:nvSpPr>
          <p:cNvPr id="9" name="Text 6">
            <a:extLst>
              <a:ext uri="{FF2B5EF4-FFF2-40B4-BE49-F238E27FC236}">
                <a16:creationId xmlns:a16="http://schemas.microsoft.com/office/drawing/2014/main" id="{56F73ADE-B37F-A6CE-E200-9E00D4C8C8DC}"/>
              </a:ext>
            </a:extLst>
          </p:cNvPr>
          <p:cNvSpPr/>
          <p:nvPr/>
        </p:nvSpPr>
        <p:spPr>
          <a:xfrm>
            <a:off x="530105" y="2660989"/>
            <a:ext cx="4480560" cy="1263390"/>
          </a:xfrm>
          <a:prstGeom prst="rect">
            <a:avLst/>
          </a:prstGeom>
          <a:noFill/>
          <a:ln/>
        </p:spPr>
        <p:txBody>
          <a:bodyPr wrap="square" lIns="0" tIns="0" rIns="0" bIns="0" rtlCol="0" anchor="ctr"/>
          <a:lstStyle/>
          <a:p>
            <a:pPr marL="0" indent="0" algn="ctr">
              <a:buNone/>
            </a:pPr>
            <a:r>
              <a:rPr lang="en-US" sz="4000" b="1" dirty="0">
                <a:solidFill>
                  <a:srgbClr val="23434E"/>
                </a:solidFill>
                <a:latin typeface="Inter" panose="02000503000000020004" pitchFamily="2" charset="0"/>
                <a:ea typeface="Inter" panose="02000503000000020004" pitchFamily="2" charset="0"/>
              </a:rPr>
              <a:t>GRAZIE</a:t>
            </a:r>
            <a:r>
              <a:rPr lang="en-US" sz="4000" b="1" dirty="0">
                <a:solidFill>
                  <a:srgbClr val="60737A"/>
                </a:solidFill>
                <a:latin typeface="Inter" panose="02000503000000020004" pitchFamily="2" charset="0"/>
                <a:ea typeface="Inter" panose="02000503000000020004" pitchFamily="2" charset="0"/>
              </a:rPr>
              <a:t>!</a:t>
            </a:r>
            <a:endParaRPr lang="en-US" sz="4000" dirty="0">
              <a:latin typeface="Inter" panose="02000503000000020004" pitchFamily="2" charset="0"/>
              <a:ea typeface="Inter" panose="02000503000000020004" pitchFamily="2" charset="0"/>
            </a:endParaRPr>
          </a:p>
        </p:txBody>
      </p:sp>
      <p:sp>
        <p:nvSpPr>
          <p:cNvPr id="25" name="Slide Number Placeholder 0">
            <a:extLst>
              <a:ext uri="{FF2B5EF4-FFF2-40B4-BE49-F238E27FC236}">
                <a16:creationId xmlns:a16="http://schemas.microsoft.com/office/drawing/2014/main" id="{80197948-211D-C7EC-8365-D1E90178FB33}"/>
              </a:ext>
            </a:extLst>
          </p:cNvPr>
          <p:cNvSpPr>
            <a:spLocks noGrp="1"/>
          </p:cNvSpPr>
          <p:nvPr>
            <p:ph type="sldNum" sz="quarter" idx="4294967295"/>
          </p:nvPr>
        </p:nvSpPr>
        <p:spPr>
          <a:xfrm>
            <a:off x="11722608" y="6492240"/>
            <a:ext cx="18288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0737A"/>
                </a:solidFill>
              </a:defRPr>
            </a:lvl1pPr>
          </a:lstStyle>
          <a:p>
            <a:pPr algn="l"/>
            <a:fld id="{F7021451-1387-4CA6-816F-3879F97B5CBC}" type="slidenum">
              <a:rPr lang="en-US" b="0"/>
              <a:t>8</a:t>
            </a:fld>
            <a:endParaRPr lang="en-US"/>
          </a:p>
        </p:txBody>
      </p:sp>
      <p:pic>
        <p:nvPicPr>
          <p:cNvPr id="3074" name="Picture 2" descr="icona della posta. concetto di messaggio di posta elettronica in arrivo.  simbolo o notifica sms su dispositivi elettronici. illustrazione  vettoriale. piatto 4673663 Arte vettoriale a Vecteezy">
            <a:extLst>
              <a:ext uri="{FF2B5EF4-FFF2-40B4-BE49-F238E27FC236}">
                <a16:creationId xmlns:a16="http://schemas.microsoft.com/office/drawing/2014/main" id="{A82C00AF-0E24-5C09-7E45-F29C8E9070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8602" y="1852629"/>
            <a:ext cx="5371070" cy="439445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alizzazione di Illustrazioni Vettoriali sul Business">
            <a:extLst>
              <a:ext uri="{FF2B5EF4-FFF2-40B4-BE49-F238E27FC236}">
                <a16:creationId xmlns:a16="http://schemas.microsoft.com/office/drawing/2014/main" id="{7E33B6EB-9FC5-83C7-38B9-09145F2ACA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8442" y="1852629"/>
            <a:ext cx="2235494" cy="4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52588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Tema di Office">
  <a:themeElements>
    <a:clrScheme name="Personalizzato 9">
      <a:dk1>
        <a:sysClr val="windowText" lastClr="000000"/>
      </a:dk1>
      <a:lt1>
        <a:srgbClr val="00206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ntorno luminescent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724</TotalTime>
  <Words>1081</Words>
  <Application>Microsoft Office PowerPoint</Application>
  <PresentationFormat>Widescreen</PresentationFormat>
  <Paragraphs>116</Paragraphs>
  <Slides>8</Slides>
  <Notes>8</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8</vt:i4>
      </vt:variant>
    </vt:vector>
  </HeadingPairs>
  <TitlesOfParts>
    <vt:vector size="14" baseType="lpstr">
      <vt:lpstr>Aptos</vt:lpstr>
      <vt:lpstr>Arial</vt:lpstr>
      <vt:lpstr>Calibri</vt:lpstr>
      <vt:lpstr>Calibri Light</vt:lpstr>
      <vt:lpstr>Inter</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posta delle imprese - L’architettura della fiducia</dc:title>
  <dc:subject>La posta delle imprese</dc:subject>
  <dc:creator>Cosetta Carretti</dc:creator>
  <cp:lastModifiedBy>Cosetta Carretti</cp:lastModifiedBy>
  <cp:revision>8</cp:revision>
  <dcterms:created xsi:type="dcterms:W3CDTF">2026-10-02T09:47:27Z</dcterms:created>
  <dcterms:modified xsi:type="dcterms:W3CDTF">2026-10-03T05:31:41Z</dcterms:modified>
</cp:coreProperties>
</file>