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x="18288000" cy="10287000"/>
  <p:notesSz cx="6858000" cy="9144000"/>
  <p:embeddedFontLst>
    <p:embeddedFont>
      <p:font typeface="Abiah" charset="1" panose="00000000000000000000"/>
      <p:regular r:id="rId21"/>
    </p:embeddedFont>
    <p:embeddedFont>
      <p:font typeface="TAN Pearl" charset="1" panose="00000000000000000000"/>
      <p:regular r:id="rId22"/>
    </p:embeddedFont>
    <p:embeddedFont>
      <p:font typeface="Abiah Bold" charset="1" panose="00000000000000000000"/>
      <p:regular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pn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 Id="rId9" Target="../media/image8.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12.svg" Type="http://schemas.openxmlformats.org/officeDocument/2006/relationships/image"/><Relationship Id="rId4" Target="../media/image9.png" Type="http://schemas.openxmlformats.org/officeDocument/2006/relationships/image"/><Relationship Id="rId5" Target="../media/image10.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8.png" Type="http://schemas.openxmlformats.org/officeDocument/2006/relationships/image"/><Relationship Id="rId5" Target="../media/image15.png" Type="http://schemas.openxmlformats.org/officeDocument/2006/relationships/image"/><Relationship Id="rId6" Target="https://www.moma.org/artists/6269-robert-watts" TargetMode="External" Type="http://schemas.openxmlformats.org/officeDocument/2006/relationships/hyperlink"/></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6.png" Type="http://schemas.openxmlformats.org/officeDocument/2006/relationships/image"/><Relationship Id="rId3" Target="../media/image17.svg" Type="http://schemas.openxmlformats.org/officeDocument/2006/relationships/image"/><Relationship Id="rId4" Target="../media/image3.png" Type="http://schemas.openxmlformats.org/officeDocument/2006/relationships/image"/><Relationship Id="rId5" Target="../media/image18.png" Type="http://schemas.openxmlformats.org/officeDocument/2006/relationships/image"/><Relationship Id="rId6" Target="../media/image19.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6.png" Type="http://schemas.openxmlformats.org/officeDocument/2006/relationships/image"/><Relationship Id="rId3" Target="../media/image17.svg" Type="http://schemas.openxmlformats.org/officeDocument/2006/relationships/image"/><Relationship Id="rId4" Target="../media/image3.png" Type="http://schemas.openxmlformats.org/officeDocument/2006/relationships/image"/><Relationship Id="rId5" Target="../media/image20.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6.png" Type="http://schemas.openxmlformats.org/officeDocument/2006/relationships/image"/><Relationship Id="rId3" Target="../media/image17.svg" Type="http://schemas.openxmlformats.org/officeDocument/2006/relationships/image"/><Relationship Id="rId4" Target="../media/image3.png" Type="http://schemas.openxmlformats.org/officeDocument/2006/relationships/image"/><Relationship Id="rId5" Target="../media/image10.png" Type="http://schemas.openxmlformats.org/officeDocument/2006/relationships/image"/><Relationship Id="rId6" Target="../media/image21.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6.png" Type="http://schemas.openxmlformats.org/officeDocument/2006/relationships/image"/><Relationship Id="rId3" Target="../media/image17.svg" Type="http://schemas.openxmlformats.org/officeDocument/2006/relationships/image"/><Relationship Id="rId4" Target="../media/image3.png" Type="http://schemas.openxmlformats.org/officeDocument/2006/relationships/image"/><Relationship Id="rId5" Target="../media/image22.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6.png" Type="http://schemas.openxmlformats.org/officeDocument/2006/relationships/image"/><Relationship Id="rId3" Target="../media/image17.svg" Type="http://schemas.openxmlformats.org/officeDocument/2006/relationships/image"/><Relationship Id="rId4" Target="../media/image3.png" Type="http://schemas.openxmlformats.org/officeDocument/2006/relationships/image"/><Relationship Id="rId5" Target="../media/image23.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6.png" Type="http://schemas.openxmlformats.org/officeDocument/2006/relationships/image"/><Relationship Id="rId3" Target="../media/image17.svg" Type="http://schemas.openxmlformats.org/officeDocument/2006/relationships/image"/><Relationship Id="rId4" Target="../media/image3.png" Type="http://schemas.openxmlformats.org/officeDocument/2006/relationships/image"/><Relationship Id="rId5" Target="../media/image24.png" Type="http://schemas.openxmlformats.org/officeDocument/2006/relationships/image"/><Relationship Id="rId6" Target="https://www.moma.org/collection/works/132025" TargetMode="External" Type="http://schemas.openxmlformats.org/officeDocument/2006/relationships/hyperlink"/></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6.png" Type="http://schemas.openxmlformats.org/officeDocument/2006/relationships/image"/><Relationship Id="rId3" Target="../media/image17.svg" Type="http://schemas.openxmlformats.org/officeDocument/2006/relationships/image"/><Relationship Id="rId4" Target="../media/image3.png" Type="http://schemas.openxmlformats.org/officeDocument/2006/relationships/image"/><Relationship Id="rId5" Target="../media/image25.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3.png" Type="http://schemas.openxmlformats.org/officeDocument/2006/relationships/image"/><Relationship Id="rId5" Target="../media/image8.png" Type="http://schemas.openxmlformats.org/officeDocument/2006/relationships/image"/><Relationship Id="rId6" Target="../media/image26.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6.png" Type="http://schemas.openxmlformats.org/officeDocument/2006/relationships/image"/><Relationship Id="rId3" Target="../media/image17.svg" Type="http://schemas.openxmlformats.org/officeDocument/2006/relationships/image"/><Relationship Id="rId4" Target="../media/image3.png" Type="http://schemas.openxmlformats.org/officeDocument/2006/relationships/image"/><Relationship Id="rId5" Target="../media/image27.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6.png" Type="http://schemas.openxmlformats.org/officeDocument/2006/relationships/image"/><Relationship Id="rId3" Target="../media/image17.svg" Type="http://schemas.openxmlformats.org/officeDocument/2006/relationships/image"/><Relationship Id="rId4" Target="../media/image3.png" Type="http://schemas.openxmlformats.org/officeDocument/2006/relationships/image"/><Relationship Id="rId5" Target="../media/image28.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9.png" Type="http://schemas.openxmlformats.org/officeDocument/2006/relationships/image"/><Relationship Id="rId3" Target="../media/image30.png" Type="http://schemas.openxmlformats.org/officeDocument/2006/relationships/image"/><Relationship Id="rId4" Target="../media/image31.png" Type="http://schemas.openxmlformats.org/officeDocument/2006/relationships/image"/><Relationship Id="rId5" Target="../media/image32.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 Id="rId3" Target="../media/image10.png" Type="http://schemas.openxmlformats.org/officeDocument/2006/relationships/image"/><Relationship Id="rId4" Target="../media/image13.png" Type="http://schemas.openxmlformats.org/officeDocument/2006/relationships/image"/><Relationship Id="rId5" Target="../media/image14.svg" Type="http://schemas.openxmlformats.org/officeDocument/2006/relationships/image"/><Relationship Id="rId6" Target="../media/image3.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837859" y="3468771"/>
            <a:ext cx="3167814" cy="5521244"/>
          </a:xfrm>
          <a:custGeom>
            <a:avLst/>
            <a:gdLst/>
            <a:ahLst/>
            <a:cxnLst/>
            <a:rect r="r" b="b" t="t" l="l"/>
            <a:pathLst>
              <a:path h="5521244" w="3167814">
                <a:moveTo>
                  <a:pt x="0" y="0"/>
                </a:moveTo>
                <a:lnTo>
                  <a:pt x="3167814" y="0"/>
                </a:lnTo>
                <a:lnTo>
                  <a:pt x="3167814" y="5521244"/>
                </a:lnTo>
                <a:lnTo>
                  <a:pt x="0" y="552124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559342" y="-2343110"/>
            <a:ext cx="7694676" cy="8229600"/>
          </a:xfrm>
          <a:custGeom>
            <a:avLst/>
            <a:gdLst/>
            <a:ahLst/>
            <a:cxnLst/>
            <a:rect r="r" b="b" t="t" l="l"/>
            <a:pathLst>
              <a:path h="8229600" w="7694676">
                <a:moveTo>
                  <a:pt x="0" y="0"/>
                </a:moveTo>
                <a:lnTo>
                  <a:pt x="7694676" y="0"/>
                </a:lnTo>
                <a:lnTo>
                  <a:pt x="7694676" y="8229600"/>
                </a:lnTo>
                <a:lnTo>
                  <a:pt x="0" y="8229600"/>
                </a:lnTo>
                <a:lnTo>
                  <a:pt x="0" y="0"/>
                </a:lnTo>
                <a:close/>
              </a:path>
            </a:pathLst>
          </a:custGeom>
          <a:blipFill>
            <a:blip r:embed="rId4"/>
            <a:stretch>
              <a:fillRect l="0" t="0" r="0" b="0"/>
            </a:stretch>
          </a:blipFill>
        </p:spPr>
      </p:sp>
      <p:sp>
        <p:nvSpPr>
          <p:cNvPr name="Freeform 4" id="4"/>
          <p:cNvSpPr/>
          <p:nvPr/>
        </p:nvSpPr>
        <p:spPr>
          <a:xfrm flipH="false" flipV="false" rot="-1092723">
            <a:off x="10010918" y="6549539"/>
            <a:ext cx="11573876" cy="6187201"/>
          </a:xfrm>
          <a:custGeom>
            <a:avLst/>
            <a:gdLst/>
            <a:ahLst/>
            <a:cxnLst/>
            <a:rect r="r" b="b" t="t" l="l"/>
            <a:pathLst>
              <a:path h="6187201" w="11573876">
                <a:moveTo>
                  <a:pt x="0" y="0"/>
                </a:moveTo>
                <a:lnTo>
                  <a:pt x="11573875" y="0"/>
                </a:lnTo>
                <a:lnTo>
                  <a:pt x="11573875" y="6187201"/>
                </a:lnTo>
                <a:lnTo>
                  <a:pt x="0" y="618720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10643997" y="-1247959"/>
            <a:ext cx="8691353" cy="5153248"/>
          </a:xfrm>
          <a:custGeom>
            <a:avLst/>
            <a:gdLst/>
            <a:ahLst/>
            <a:cxnLst/>
            <a:rect r="r" b="b" t="t" l="l"/>
            <a:pathLst>
              <a:path h="5153248" w="8691353">
                <a:moveTo>
                  <a:pt x="0" y="0"/>
                </a:moveTo>
                <a:lnTo>
                  <a:pt x="8691354" y="0"/>
                </a:lnTo>
                <a:lnTo>
                  <a:pt x="8691354" y="5153249"/>
                </a:lnTo>
                <a:lnTo>
                  <a:pt x="0" y="5153249"/>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1950233">
            <a:off x="-3143468" y="6711592"/>
            <a:ext cx="8344336" cy="5442124"/>
          </a:xfrm>
          <a:custGeom>
            <a:avLst/>
            <a:gdLst/>
            <a:ahLst/>
            <a:cxnLst/>
            <a:rect r="r" b="b" t="t" l="l"/>
            <a:pathLst>
              <a:path h="5442124" w="8344336">
                <a:moveTo>
                  <a:pt x="0" y="0"/>
                </a:moveTo>
                <a:lnTo>
                  <a:pt x="8344336" y="0"/>
                </a:lnTo>
                <a:lnTo>
                  <a:pt x="8344336" y="5442124"/>
                </a:lnTo>
                <a:lnTo>
                  <a:pt x="0" y="5442124"/>
                </a:lnTo>
                <a:lnTo>
                  <a:pt x="0" y="0"/>
                </a:lnTo>
                <a:close/>
              </a:path>
            </a:pathLst>
          </a:custGeom>
          <a:blipFill>
            <a:blip r:embed="rId9"/>
            <a:stretch>
              <a:fillRect l="0" t="0" r="0" b="0"/>
            </a:stretch>
          </a:blipFill>
        </p:spPr>
      </p:sp>
      <p:sp>
        <p:nvSpPr>
          <p:cNvPr name="Freeform 7" id="7"/>
          <p:cNvSpPr/>
          <p:nvPr/>
        </p:nvSpPr>
        <p:spPr>
          <a:xfrm flipH="false" flipV="false" rot="1374149">
            <a:off x="8790985" y="-1418499"/>
            <a:ext cx="3706025" cy="4337094"/>
          </a:xfrm>
          <a:custGeom>
            <a:avLst/>
            <a:gdLst/>
            <a:ahLst/>
            <a:cxnLst/>
            <a:rect r="r" b="b" t="t" l="l"/>
            <a:pathLst>
              <a:path h="4337094" w="3706025">
                <a:moveTo>
                  <a:pt x="0" y="0"/>
                </a:moveTo>
                <a:lnTo>
                  <a:pt x="3706025" y="0"/>
                </a:lnTo>
                <a:lnTo>
                  <a:pt x="3706025" y="4337094"/>
                </a:lnTo>
                <a:lnTo>
                  <a:pt x="0" y="4337094"/>
                </a:lnTo>
                <a:lnTo>
                  <a:pt x="0" y="0"/>
                </a:lnTo>
                <a:close/>
              </a:path>
            </a:pathLst>
          </a:custGeom>
          <a:blipFill>
            <a:blip r:embed="rId10"/>
            <a:stretch>
              <a:fillRect l="0" t="0" r="0" b="0"/>
            </a:stretch>
          </a:blipFill>
        </p:spPr>
      </p:sp>
      <p:sp>
        <p:nvSpPr>
          <p:cNvPr name="Freeform 8" id="8"/>
          <p:cNvSpPr/>
          <p:nvPr/>
        </p:nvSpPr>
        <p:spPr>
          <a:xfrm flipH="false" flipV="false" rot="0">
            <a:off x="14504048" y="6498352"/>
            <a:ext cx="1874988" cy="4672868"/>
          </a:xfrm>
          <a:custGeom>
            <a:avLst/>
            <a:gdLst/>
            <a:ahLst/>
            <a:cxnLst/>
            <a:rect r="r" b="b" t="t" l="l"/>
            <a:pathLst>
              <a:path h="4672868" w="1874988">
                <a:moveTo>
                  <a:pt x="0" y="0"/>
                </a:moveTo>
                <a:lnTo>
                  <a:pt x="1874988" y="0"/>
                </a:lnTo>
                <a:lnTo>
                  <a:pt x="1874988" y="4672868"/>
                </a:lnTo>
                <a:lnTo>
                  <a:pt x="0" y="4672868"/>
                </a:lnTo>
                <a:lnTo>
                  <a:pt x="0" y="0"/>
                </a:lnTo>
                <a:close/>
              </a:path>
            </a:pathLst>
          </a:custGeom>
          <a:blipFill>
            <a:blip r:embed="rId11"/>
            <a:stretch>
              <a:fillRect l="0" t="0" r="0" b="0"/>
            </a:stretch>
          </a:blipFill>
        </p:spPr>
      </p:sp>
      <p:sp>
        <p:nvSpPr>
          <p:cNvPr name="TextBox 9" id="9"/>
          <p:cNvSpPr txBox="true"/>
          <p:nvPr/>
        </p:nvSpPr>
        <p:spPr>
          <a:xfrm rot="0">
            <a:off x="3312529" y="3096381"/>
            <a:ext cx="12042841" cy="3513293"/>
          </a:xfrm>
          <a:prstGeom prst="rect">
            <a:avLst/>
          </a:prstGeom>
        </p:spPr>
        <p:txBody>
          <a:bodyPr anchor="t" rtlCol="false" tIns="0" lIns="0" bIns="0" rIns="0">
            <a:spAutoFit/>
          </a:bodyPr>
          <a:lstStyle/>
          <a:p>
            <a:pPr algn="ctr">
              <a:lnSpc>
                <a:spcPts val="9323"/>
              </a:lnSpc>
            </a:pPr>
            <a:r>
              <a:rPr lang="en-US" sz="7009" spc="-399">
                <a:solidFill>
                  <a:srgbClr val="494949"/>
                </a:solidFill>
                <a:latin typeface="Abiah"/>
                <a:ea typeface="Abiah"/>
                <a:cs typeface="Abiah"/>
                <a:sym typeface="Abiah"/>
              </a:rPr>
              <a:t>“FLUXPOST KIT”</a:t>
            </a:r>
          </a:p>
          <a:p>
            <a:pPr algn="ctr">
              <a:lnSpc>
                <a:spcPts val="9323"/>
              </a:lnSpc>
            </a:pPr>
            <a:r>
              <a:rPr lang="en-US" sz="7009" spc="-399">
                <a:solidFill>
                  <a:srgbClr val="494949"/>
                </a:solidFill>
                <a:latin typeface="Abiah"/>
                <a:ea typeface="Abiah"/>
                <a:cs typeface="Abiah"/>
                <a:sym typeface="Abiah"/>
              </a:rPr>
              <a:t>IL FRANCOBOLLO </a:t>
            </a:r>
          </a:p>
          <a:p>
            <a:pPr algn="ctr">
              <a:lnSpc>
                <a:spcPts val="9323"/>
              </a:lnSpc>
            </a:pPr>
            <a:r>
              <a:rPr lang="en-US" sz="7009" spc="-399">
                <a:solidFill>
                  <a:srgbClr val="494949"/>
                </a:solidFill>
                <a:latin typeface="Abiah"/>
                <a:ea typeface="Abiah"/>
                <a:cs typeface="Abiah"/>
                <a:sym typeface="Abiah"/>
              </a:rPr>
              <a:t>NELLA POETICA FLUXUS</a:t>
            </a:r>
          </a:p>
        </p:txBody>
      </p:sp>
      <p:sp>
        <p:nvSpPr>
          <p:cNvPr name="TextBox 10" id="10"/>
          <p:cNvSpPr txBox="true"/>
          <p:nvPr/>
        </p:nvSpPr>
        <p:spPr>
          <a:xfrm rot="0">
            <a:off x="3303563" y="6956965"/>
            <a:ext cx="11680874" cy="1877821"/>
          </a:xfrm>
          <a:prstGeom prst="rect">
            <a:avLst/>
          </a:prstGeom>
        </p:spPr>
        <p:txBody>
          <a:bodyPr anchor="t" rtlCol="false" tIns="0" lIns="0" bIns="0" rIns="0">
            <a:spAutoFit/>
          </a:bodyPr>
          <a:lstStyle/>
          <a:p>
            <a:pPr algn="ctr">
              <a:lnSpc>
                <a:spcPts val="3724"/>
              </a:lnSpc>
            </a:pPr>
            <a:r>
              <a:rPr lang="en-US" sz="2800" spc="-159">
                <a:solidFill>
                  <a:srgbClr val="494949"/>
                </a:solidFill>
                <a:latin typeface="TAN Pearl"/>
                <a:ea typeface="TAN Pearl"/>
                <a:cs typeface="TAN Pearl"/>
                <a:sym typeface="TAN Pearl"/>
              </a:rPr>
              <a:t>TAVOLO DEI POSTALI,  LIVORNO”</a:t>
            </a:r>
          </a:p>
          <a:p>
            <a:pPr algn="ctr">
              <a:lnSpc>
                <a:spcPts val="3724"/>
              </a:lnSpc>
            </a:pPr>
            <a:r>
              <a:rPr lang="en-US" sz="2800" spc="-159">
                <a:solidFill>
                  <a:srgbClr val="494949"/>
                </a:solidFill>
                <a:latin typeface="TAN Pearl"/>
                <a:ea typeface="TAN Pearl"/>
                <a:cs typeface="TAN Pearl"/>
                <a:sym typeface="TAN Pearl"/>
              </a:rPr>
              <a:t>3 ottobre 2026</a:t>
            </a:r>
          </a:p>
          <a:p>
            <a:pPr algn="ctr">
              <a:lnSpc>
                <a:spcPts val="3724"/>
              </a:lnSpc>
            </a:pPr>
          </a:p>
          <a:p>
            <a:pPr algn="ctr">
              <a:lnSpc>
                <a:spcPts val="3724"/>
              </a:lnSpc>
            </a:pPr>
            <a:r>
              <a:rPr lang="en-US" sz="2800" spc="-159">
                <a:solidFill>
                  <a:srgbClr val="494949"/>
                </a:solidFill>
                <a:latin typeface="TAN Pearl"/>
                <a:ea typeface="TAN Pearl"/>
                <a:cs typeface="TAN Pearl"/>
                <a:sym typeface="TAN Pearl"/>
              </a:rPr>
              <a:t>Laura Monaldi</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678264"/>
            <a:ext cx="3167814" cy="5521244"/>
          </a:xfrm>
          <a:custGeom>
            <a:avLst/>
            <a:gdLst/>
            <a:ahLst/>
            <a:cxnLst/>
            <a:rect r="r" b="b" t="t" l="l"/>
            <a:pathLst>
              <a:path h="5521244" w="3167814">
                <a:moveTo>
                  <a:pt x="0" y="0"/>
                </a:moveTo>
                <a:lnTo>
                  <a:pt x="3167814" y="0"/>
                </a:lnTo>
                <a:lnTo>
                  <a:pt x="3167814" y="5521244"/>
                </a:lnTo>
                <a:lnTo>
                  <a:pt x="0" y="552124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1374149">
            <a:off x="-1190353" y="4698090"/>
            <a:ext cx="6047023" cy="7076722"/>
          </a:xfrm>
          <a:custGeom>
            <a:avLst/>
            <a:gdLst/>
            <a:ahLst/>
            <a:cxnLst/>
            <a:rect r="r" b="b" t="t" l="l"/>
            <a:pathLst>
              <a:path h="7076722" w="6047023">
                <a:moveTo>
                  <a:pt x="0" y="0"/>
                </a:moveTo>
                <a:lnTo>
                  <a:pt x="6047023" y="0"/>
                </a:lnTo>
                <a:lnTo>
                  <a:pt x="6047023" y="7076722"/>
                </a:lnTo>
                <a:lnTo>
                  <a:pt x="0" y="7076722"/>
                </a:lnTo>
                <a:lnTo>
                  <a:pt x="0" y="0"/>
                </a:lnTo>
                <a:close/>
              </a:path>
            </a:pathLst>
          </a:custGeom>
          <a:blipFill>
            <a:blip r:embed="rId4"/>
            <a:stretch>
              <a:fillRect l="0" t="0" r="0" b="0"/>
            </a:stretch>
          </a:blipFill>
        </p:spPr>
      </p:sp>
      <p:sp>
        <p:nvSpPr>
          <p:cNvPr name="Freeform 4" id="4"/>
          <p:cNvSpPr/>
          <p:nvPr/>
        </p:nvSpPr>
        <p:spPr>
          <a:xfrm flipH="false" flipV="false" rot="-2856987">
            <a:off x="5036637" y="5831555"/>
            <a:ext cx="2290760" cy="5709059"/>
          </a:xfrm>
          <a:custGeom>
            <a:avLst/>
            <a:gdLst/>
            <a:ahLst/>
            <a:cxnLst/>
            <a:rect r="r" b="b" t="t" l="l"/>
            <a:pathLst>
              <a:path h="5709059" w="2290760">
                <a:moveTo>
                  <a:pt x="0" y="0"/>
                </a:moveTo>
                <a:lnTo>
                  <a:pt x="2290760" y="0"/>
                </a:lnTo>
                <a:lnTo>
                  <a:pt x="2290760" y="5709060"/>
                </a:lnTo>
                <a:lnTo>
                  <a:pt x="0" y="5709060"/>
                </a:lnTo>
                <a:lnTo>
                  <a:pt x="0" y="0"/>
                </a:lnTo>
                <a:close/>
              </a:path>
            </a:pathLst>
          </a:custGeom>
          <a:blipFill>
            <a:blip r:embed="rId5"/>
            <a:stretch>
              <a:fillRect l="0" t="0" r="0" b="0"/>
            </a:stretch>
          </a:blipFill>
        </p:spPr>
      </p:sp>
      <p:sp>
        <p:nvSpPr>
          <p:cNvPr name="TextBox 5" id="5"/>
          <p:cNvSpPr txBox="true"/>
          <p:nvPr/>
        </p:nvSpPr>
        <p:spPr>
          <a:xfrm rot="0">
            <a:off x="1833158" y="2373353"/>
            <a:ext cx="5808227" cy="1857375"/>
          </a:xfrm>
          <a:prstGeom prst="rect">
            <a:avLst/>
          </a:prstGeom>
        </p:spPr>
        <p:txBody>
          <a:bodyPr anchor="t" rtlCol="false" tIns="0" lIns="0" bIns="0" rIns="0">
            <a:spAutoFit/>
          </a:bodyPr>
          <a:lstStyle/>
          <a:p>
            <a:pPr algn="ctr">
              <a:lnSpc>
                <a:spcPts val="7314"/>
              </a:lnSpc>
            </a:pPr>
            <a:r>
              <a:rPr lang="en-US" sz="6095" b="true">
                <a:solidFill>
                  <a:srgbClr val="494949"/>
                </a:solidFill>
                <a:latin typeface="Abiah Bold"/>
                <a:ea typeface="Abiah Bold"/>
                <a:cs typeface="Abiah Bold"/>
                <a:sym typeface="Abiah Bold"/>
              </a:rPr>
              <a:t>Fluxus: </a:t>
            </a:r>
          </a:p>
          <a:p>
            <a:pPr algn="ctr" marL="0" indent="0" lvl="0">
              <a:lnSpc>
                <a:spcPts val="7314"/>
              </a:lnSpc>
              <a:spcBef>
                <a:spcPct val="0"/>
              </a:spcBef>
            </a:pPr>
            <a:r>
              <a:rPr lang="en-US" b="true" sz="6095">
                <a:solidFill>
                  <a:srgbClr val="494949"/>
                </a:solidFill>
                <a:latin typeface="Abiah Bold"/>
                <a:ea typeface="Abiah Bold"/>
                <a:cs typeface="Abiah Bold"/>
                <a:sym typeface="Abiah Bold"/>
              </a:rPr>
              <a:t>l'arte oltre l'arte</a:t>
            </a:r>
          </a:p>
        </p:txBody>
      </p:sp>
      <p:sp>
        <p:nvSpPr>
          <p:cNvPr name="TextBox 6" id="6"/>
          <p:cNvSpPr txBox="true"/>
          <p:nvPr/>
        </p:nvSpPr>
        <p:spPr>
          <a:xfrm rot="0">
            <a:off x="7641385" y="570484"/>
            <a:ext cx="10186020" cy="9060307"/>
          </a:xfrm>
          <a:prstGeom prst="rect">
            <a:avLst/>
          </a:prstGeom>
        </p:spPr>
        <p:txBody>
          <a:bodyPr anchor="t" rtlCol="false" tIns="0" lIns="0" bIns="0" rIns="0">
            <a:spAutoFit/>
          </a:bodyPr>
          <a:lstStyle/>
          <a:p>
            <a:pPr algn="just">
              <a:lnSpc>
                <a:spcPts val="4003"/>
              </a:lnSpc>
            </a:pPr>
            <a:r>
              <a:rPr lang="en-US" sz="2599">
                <a:solidFill>
                  <a:srgbClr val="494949"/>
                </a:solidFill>
                <a:latin typeface="Abiah"/>
                <a:ea typeface="Abiah"/>
                <a:cs typeface="Abiah"/>
                <a:sym typeface="Abiah"/>
              </a:rPr>
              <a:t>Fluxus è un movimento artistico interdisciplinare nato ufficialmente nel 1962 a Wiesbaden, durante un festival organizzato da George Maciunas, che</a:t>
            </a:r>
            <a:r>
              <a:rPr lang="en-US" sz="2599">
                <a:solidFill>
                  <a:srgbClr val="494949"/>
                </a:solidFill>
                <a:latin typeface="Abiah"/>
                <a:ea typeface="Abiah"/>
                <a:cs typeface="Abiah"/>
                <a:sym typeface="Abiah"/>
              </a:rPr>
              <a:t> concepisce l’arte non come oggetto ma come processo, gesto e modo di vivere, in continuità con la vita quotidiana e in opposizione alla cultura borghese, professionale e commercializzata.</a:t>
            </a:r>
          </a:p>
          <a:p>
            <a:pPr algn="just">
              <a:lnSpc>
                <a:spcPts val="4003"/>
              </a:lnSpc>
            </a:pPr>
          </a:p>
          <a:p>
            <a:pPr algn="just">
              <a:lnSpc>
                <a:spcPts val="4003"/>
              </a:lnSpc>
            </a:pPr>
            <a:r>
              <a:rPr lang="en-US" sz="2599">
                <a:solidFill>
                  <a:srgbClr val="494949"/>
                </a:solidFill>
                <a:latin typeface="Abiah"/>
                <a:ea typeface="Abiah"/>
                <a:cs typeface="Abiah"/>
                <a:sym typeface="Abiah"/>
              </a:rPr>
              <a:t>Fluxus nasce da un gesto radicale: abolire la distanza tra arte e vita, poichè "l'azione è di per sé opera d'arte e la vita stessa appartiene all'arte",</a:t>
            </a:r>
          </a:p>
          <a:p>
            <a:pPr algn="just">
              <a:lnSpc>
                <a:spcPts val="4003"/>
              </a:lnSpc>
            </a:pPr>
          </a:p>
          <a:p>
            <a:pPr algn="just">
              <a:lnSpc>
                <a:spcPts val="4003"/>
              </a:lnSpc>
            </a:pPr>
            <a:r>
              <a:rPr lang="en-US" sz="2599">
                <a:solidFill>
                  <a:srgbClr val="494949"/>
                </a:solidFill>
                <a:latin typeface="Abiah"/>
                <a:ea typeface="Abiah"/>
                <a:cs typeface="Abiah"/>
                <a:sym typeface="Abiah"/>
              </a:rPr>
              <a:t>Fluxus sovverte l’arte dall'interno, sostenendo che "l'arte è facile e che tutto è arte". Ne risulta una pratica rivoluzionaria e democratica, ironica e irriverente, sociale e collettiva, che sottrae la creazione al genio individuale e al circuito del riconoscimento istituzionale.</a:t>
            </a:r>
          </a:p>
          <a:p>
            <a:pPr algn="just">
              <a:lnSpc>
                <a:spcPts val="4003"/>
              </a:lnSpc>
            </a:pPr>
          </a:p>
          <a:p>
            <a:pPr algn="just">
              <a:lnSpc>
                <a:spcPts val="4003"/>
              </a:lnSpc>
            </a:pPr>
            <a:r>
              <a:rPr lang="en-US" sz="2599">
                <a:solidFill>
                  <a:srgbClr val="494949"/>
                </a:solidFill>
                <a:latin typeface="Abiah"/>
                <a:ea typeface="Abiah"/>
                <a:cs typeface="Abiah"/>
                <a:sym typeface="Abiah"/>
              </a:rPr>
              <a:t>A tenere insieme questi fili è il koan di Robert Filliou, forse la formulazione più nota della poetica fluxus: «L'arte è ciò che rende la vita più interessante dell'arte». L’arte è quindi uno strumento, un dispositivo che restituisce intensità all'esperienza quotidiana e trova il proprio compimento nel ritorno alla vita.</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2068149" y="831057"/>
            <a:ext cx="7230868" cy="1857375"/>
          </a:xfrm>
          <a:prstGeom prst="rect">
            <a:avLst/>
          </a:prstGeom>
        </p:spPr>
        <p:txBody>
          <a:bodyPr anchor="t" rtlCol="false" tIns="0" lIns="0" bIns="0" rIns="0">
            <a:spAutoFit/>
          </a:bodyPr>
          <a:lstStyle/>
          <a:p>
            <a:pPr algn="ctr">
              <a:lnSpc>
                <a:spcPts val="7314"/>
              </a:lnSpc>
            </a:pPr>
            <a:r>
              <a:rPr lang="en-US" sz="6095" b="true">
                <a:solidFill>
                  <a:srgbClr val="494949"/>
                </a:solidFill>
                <a:latin typeface="Abiah Bold"/>
                <a:ea typeface="Abiah Bold"/>
                <a:cs typeface="Abiah Bold"/>
                <a:sym typeface="Abiah Bold"/>
              </a:rPr>
              <a:t>Il francobollo </a:t>
            </a:r>
          </a:p>
          <a:p>
            <a:pPr algn="ctr" marL="0" indent="0" lvl="0">
              <a:lnSpc>
                <a:spcPts val="7314"/>
              </a:lnSpc>
              <a:spcBef>
                <a:spcPct val="0"/>
              </a:spcBef>
            </a:pPr>
            <a:r>
              <a:rPr lang="en-US" b="true" sz="6095">
                <a:solidFill>
                  <a:srgbClr val="494949"/>
                </a:solidFill>
                <a:latin typeface="Abiah Bold"/>
                <a:ea typeface="Abiah Bold"/>
                <a:cs typeface="Abiah Bold"/>
                <a:sym typeface="Abiah Bold"/>
              </a:rPr>
              <a:t>nelle opere Fluxus </a:t>
            </a:r>
          </a:p>
        </p:txBody>
      </p:sp>
      <p:sp>
        <p:nvSpPr>
          <p:cNvPr name="TextBox 3" id="3"/>
          <p:cNvSpPr txBox="true"/>
          <p:nvPr/>
        </p:nvSpPr>
        <p:spPr>
          <a:xfrm rot="0">
            <a:off x="2406834" y="3226942"/>
            <a:ext cx="6553498" cy="6031358"/>
          </a:xfrm>
          <a:prstGeom prst="rect">
            <a:avLst/>
          </a:prstGeom>
        </p:spPr>
        <p:txBody>
          <a:bodyPr anchor="t" rtlCol="false" tIns="0" lIns="0" bIns="0" rIns="0">
            <a:spAutoFit/>
          </a:bodyPr>
          <a:lstStyle/>
          <a:p>
            <a:pPr algn="just">
              <a:lnSpc>
                <a:spcPts val="4003"/>
              </a:lnSpc>
            </a:pPr>
            <a:r>
              <a:rPr lang="en-US" sz="2599">
                <a:solidFill>
                  <a:srgbClr val="494949"/>
                </a:solidFill>
                <a:latin typeface="Abiah"/>
                <a:ea typeface="Abiah"/>
                <a:cs typeface="Abiah"/>
                <a:sym typeface="Abiah"/>
              </a:rPr>
              <a:t>In questo orizzonte il francobollo è un oggetto quasi ideale. È un piccolo supporto seriale, prodotto in migliaia di esemplari e privo di aura. Contraffarlo, in forma ludica e dichiaratamente non fraudolenta, significa toccare uno dei simboli più capillari del potere istituzionale e rovesciarne la funzione. </a:t>
            </a:r>
          </a:p>
          <a:p>
            <a:pPr algn="just">
              <a:lnSpc>
                <a:spcPts val="4003"/>
              </a:lnSpc>
            </a:pPr>
          </a:p>
          <a:p>
            <a:pPr algn="just">
              <a:lnSpc>
                <a:spcPts val="4003"/>
              </a:lnSpc>
            </a:pPr>
            <a:r>
              <a:rPr lang="en-US" sz="2599">
                <a:solidFill>
                  <a:srgbClr val="494949"/>
                </a:solidFill>
                <a:latin typeface="Abiah"/>
                <a:ea typeface="Abiah"/>
                <a:cs typeface="Abiah"/>
                <a:sym typeface="Abiah"/>
              </a:rPr>
              <a:t>Il francobollo Fluxus è insieme immagine, documento e dispositivo di circolazione. Esiste soltanto se viaggia, e quindi fa del canale postale il luogo stesso dell'opera.</a:t>
            </a:r>
          </a:p>
        </p:txBody>
      </p:sp>
      <p:sp>
        <p:nvSpPr>
          <p:cNvPr name="Freeform 4" id="4"/>
          <p:cNvSpPr/>
          <p:nvPr/>
        </p:nvSpPr>
        <p:spPr>
          <a:xfrm flipH="false" flipV="false" rot="0">
            <a:off x="11589419" y="-1736043"/>
            <a:ext cx="8691353" cy="5153248"/>
          </a:xfrm>
          <a:custGeom>
            <a:avLst/>
            <a:gdLst/>
            <a:ahLst/>
            <a:cxnLst/>
            <a:rect r="r" b="b" t="t" l="l"/>
            <a:pathLst>
              <a:path h="5153248" w="8691353">
                <a:moveTo>
                  <a:pt x="0" y="0"/>
                </a:moveTo>
                <a:lnTo>
                  <a:pt x="8691353" y="0"/>
                </a:lnTo>
                <a:lnTo>
                  <a:pt x="8691353" y="5153249"/>
                </a:lnTo>
                <a:lnTo>
                  <a:pt x="0" y="515324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1950233">
            <a:off x="-6227665" y="-1880480"/>
            <a:ext cx="8344336" cy="5442124"/>
          </a:xfrm>
          <a:custGeom>
            <a:avLst/>
            <a:gdLst/>
            <a:ahLst/>
            <a:cxnLst/>
            <a:rect r="r" b="b" t="t" l="l"/>
            <a:pathLst>
              <a:path h="5442124" w="8344336">
                <a:moveTo>
                  <a:pt x="0" y="0"/>
                </a:moveTo>
                <a:lnTo>
                  <a:pt x="8344336" y="0"/>
                </a:lnTo>
                <a:lnTo>
                  <a:pt x="8344336" y="5442123"/>
                </a:lnTo>
                <a:lnTo>
                  <a:pt x="0" y="5442123"/>
                </a:lnTo>
                <a:lnTo>
                  <a:pt x="0" y="0"/>
                </a:lnTo>
                <a:close/>
              </a:path>
            </a:pathLst>
          </a:custGeom>
          <a:blipFill>
            <a:blip r:embed="rId4"/>
            <a:stretch>
              <a:fillRect l="0" t="0" r="0" b="0"/>
            </a:stretch>
          </a:blipFill>
        </p:spPr>
      </p:sp>
      <p:sp>
        <p:nvSpPr>
          <p:cNvPr name="Freeform 6" id="6"/>
          <p:cNvSpPr/>
          <p:nvPr/>
        </p:nvSpPr>
        <p:spPr>
          <a:xfrm flipH="false" flipV="false" rot="1950233">
            <a:off x="14837375" y="8964011"/>
            <a:ext cx="8344336" cy="5442124"/>
          </a:xfrm>
          <a:custGeom>
            <a:avLst/>
            <a:gdLst/>
            <a:ahLst/>
            <a:cxnLst/>
            <a:rect r="r" b="b" t="t" l="l"/>
            <a:pathLst>
              <a:path h="5442124" w="8344336">
                <a:moveTo>
                  <a:pt x="0" y="0"/>
                </a:moveTo>
                <a:lnTo>
                  <a:pt x="8344336" y="0"/>
                </a:lnTo>
                <a:lnTo>
                  <a:pt x="8344336" y="5442124"/>
                </a:lnTo>
                <a:lnTo>
                  <a:pt x="0" y="5442124"/>
                </a:lnTo>
                <a:lnTo>
                  <a:pt x="0" y="0"/>
                </a:lnTo>
                <a:close/>
              </a:path>
            </a:pathLst>
          </a:custGeom>
          <a:blipFill>
            <a:blip r:embed="rId4"/>
            <a:stretch>
              <a:fillRect l="0" t="0" r="0" b="0"/>
            </a:stretch>
          </a:blipFill>
        </p:spPr>
      </p:sp>
      <p:sp>
        <p:nvSpPr>
          <p:cNvPr name="Freeform 7" id="7"/>
          <p:cNvSpPr/>
          <p:nvPr/>
        </p:nvSpPr>
        <p:spPr>
          <a:xfrm flipH="false" flipV="false" rot="0">
            <a:off x="10260334" y="2420066"/>
            <a:ext cx="6551109" cy="4763111"/>
          </a:xfrm>
          <a:custGeom>
            <a:avLst/>
            <a:gdLst/>
            <a:ahLst/>
            <a:cxnLst/>
            <a:rect r="r" b="b" t="t" l="l"/>
            <a:pathLst>
              <a:path h="4763111" w="6551109">
                <a:moveTo>
                  <a:pt x="0" y="0"/>
                </a:moveTo>
                <a:lnTo>
                  <a:pt x="6551109" y="0"/>
                </a:lnTo>
                <a:lnTo>
                  <a:pt x="6551109" y="4763111"/>
                </a:lnTo>
                <a:lnTo>
                  <a:pt x="0" y="4763111"/>
                </a:lnTo>
                <a:lnTo>
                  <a:pt x="0" y="0"/>
                </a:lnTo>
                <a:close/>
              </a:path>
            </a:pathLst>
          </a:custGeom>
          <a:blipFill>
            <a:blip r:embed="rId5"/>
            <a:stretch>
              <a:fillRect l="0" t="0" r="0" b="0"/>
            </a:stretch>
          </a:blipFill>
        </p:spPr>
      </p:sp>
      <p:sp>
        <p:nvSpPr>
          <p:cNvPr name="TextBox 8" id="8"/>
          <p:cNvSpPr txBox="true"/>
          <p:nvPr/>
        </p:nvSpPr>
        <p:spPr>
          <a:xfrm rot="0">
            <a:off x="11143017" y="7664773"/>
            <a:ext cx="4785743" cy="1805177"/>
          </a:xfrm>
          <a:prstGeom prst="rect">
            <a:avLst/>
          </a:prstGeom>
        </p:spPr>
        <p:txBody>
          <a:bodyPr anchor="t" rtlCol="false" tIns="0" lIns="0" bIns="0" rIns="0">
            <a:spAutoFit/>
          </a:bodyPr>
          <a:lstStyle/>
          <a:p>
            <a:pPr algn="ctr">
              <a:lnSpc>
                <a:spcPts val="3080"/>
              </a:lnSpc>
            </a:pPr>
            <a:r>
              <a:rPr lang="en-US" sz="2000" u="sng">
                <a:solidFill>
                  <a:srgbClr val="494949"/>
                </a:solidFill>
                <a:latin typeface="Abiah"/>
                <a:ea typeface="Abiah"/>
                <a:cs typeface="Abiah"/>
                <a:sym typeface="Abiah"/>
                <a:hlinkClick r:id="rId6" tooltip="https://www.moma.org/artists/6269-robert-watts"/>
              </a:rPr>
              <a:t>Robert Watts</a:t>
            </a:r>
          </a:p>
          <a:p>
            <a:pPr algn="ctr">
              <a:lnSpc>
                <a:spcPts val="3080"/>
              </a:lnSpc>
            </a:pPr>
            <a:r>
              <a:rPr lang="en-US" sz="2000">
                <a:solidFill>
                  <a:srgbClr val="494949"/>
                </a:solidFill>
                <a:latin typeface="Abiah"/>
                <a:ea typeface="Abiah"/>
                <a:cs typeface="Abiah"/>
                <a:sym typeface="Abiah"/>
              </a:rPr>
              <a:t>Modello meccanico per i francob</a:t>
            </a:r>
            <a:r>
              <a:rPr lang="en-US" sz="2000">
                <a:solidFill>
                  <a:srgbClr val="494949"/>
                </a:solidFill>
                <a:latin typeface="Abiah"/>
                <a:ea typeface="Abiah"/>
                <a:cs typeface="Abiah"/>
                <a:sym typeface="Abiah"/>
              </a:rPr>
              <a:t>olli Safepost / KuK Feldpost / Jockpost autopubblicati dagli artisti, 1961</a:t>
            </a:r>
          </a:p>
          <a:p>
            <a:pPr algn="ctr">
              <a:lnSpc>
                <a:spcPts val="2002"/>
              </a:lnSpc>
            </a:pP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true" rot="-1092723">
            <a:off x="-2842289" y="-3880748"/>
            <a:ext cx="11573876" cy="6187201"/>
          </a:xfrm>
          <a:custGeom>
            <a:avLst/>
            <a:gdLst/>
            <a:ahLst/>
            <a:cxnLst/>
            <a:rect r="r" b="b" t="t" l="l"/>
            <a:pathLst>
              <a:path h="6187201" w="11573876">
                <a:moveTo>
                  <a:pt x="0" y="6187201"/>
                </a:moveTo>
                <a:lnTo>
                  <a:pt x="11573875" y="6187201"/>
                </a:lnTo>
                <a:lnTo>
                  <a:pt x="11573875" y="0"/>
                </a:lnTo>
                <a:lnTo>
                  <a:pt x="0" y="0"/>
                </a:lnTo>
                <a:lnTo>
                  <a:pt x="0" y="6187201"/>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940517" y="-3439854"/>
            <a:ext cx="7694676" cy="8229600"/>
          </a:xfrm>
          <a:custGeom>
            <a:avLst/>
            <a:gdLst/>
            <a:ahLst/>
            <a:cxnLst/>
            <a:rect r="r" b="b" t="t" l="l"/>
            <a:pathLst>
              <a:path h="8229600" w="7694676">
                <a:moveTo>
                  <a:pt x="0" y="0"/>
                </a:moveTo>
                <a:lnTo>
                  <a:pt x="7694676" y="0"/>
                </a:lnTo>
                <a:lnTo>
                  <a:pt x="7694676" y="8229600"/>
                </a:lnTo>
                <a:lnTo>
                  <a:pt x="0" y="8229600"/>
                </a:lnTo>
                <a:lnTo>
                  <a:pt x="0" y="0"/>
                </a:lnTo>
                <a:close/>
              </a:path>
            </a:pathLst>
          </a:custGeom>
          <a:blipFill>
            <a:blip r:embed="rId4"/>
            <a:stretch>
              <a:fillRect l="0" t="0" r="0" b="0"/>
            </a:stretch>
          </a:blipFill>
        </p:spPr>
      </p:sp>
      <p:sp>
        <p:nvSpPr>
          <p:cNvPr name="Freeform 4" id="4"/>
          <p:cNvSpPr/>
          <p:nvPr/>
        </p:nvSpPr>
        <p:spPr>
          <a:xfrm flipH="false" flipV="false" rot="0">
            <a:off x="-4987558" y="6539032"/>
            <a:ext cx="7694676" cy="8229600"/>
          </a:xfrm>
          <a:custGeom>
            <a:avLst/>
            <a:gdLst/>
            <a:ahLst/>
            <a:cxnLst/>
            <a:rect r="r" b="b" t="t" l="l"/>
            <a:pathLst>
              <a:path h="8229600" w="7694676">
                <a:moveTo>
                  <a:pt x="0" y="0"/>
                </a:moveTo>
                <a:lnTo>
                  <a:pt x="7694676" y="0"/>
                </a:lnTo>
                <a:lnTo>
                  <a:pt x="7694676" y="8229600"/>
                </a:lnTo>
                <a:lnTo>
                  <a:pt x="0" y="8229600"/>
                </a:lnTo>
                <a:lnTo>
                  <a:pt x="0" y="0"/>
                </a:lnTo>
                <a:close/>
              </a:path>
            </a:pathLst>
          </a:custGeom>
          <a:blipFill>
            <a:blip r:embed="rId4"/>
            <a:stretch>
              <a:fillRect l="0" t="0" r="0" b="0"/>
            </a:stretch>
          </a:blipFill>
        </p:spPr>
      </p:sp>
      <p:sp>
        <p:nvSpPr>
          <p:cNvPr name="Freeform 5" id="5"/>
          <p:cNvSpPr/>
          <p:nvPr/>
        </p:nvSpPr>
        <p:spPr>
          <a:xfrm flipH="false" flipV="false" rot="0">
            <a:off x="9432452" y="1750305"/>
            <a:ext cx="4508065" cy="5616483"/>
          </a:xfrm>
          <a:custGeom>
            <a:avLst/>
            <a:gdLst/>
            <a:ahLst/>
            <a:cxnLst/>
            <a:rect r="r" b="b" t="t" l="l"/>
            <a:pathLst>
              <a:path h="5616483" w="4508065">
                <a:moveTo>
                  <a:pt x="0" y="0"/>
                </a:moveTo>
                <a:lnTo>
                  <a:pt x="4508065" y="0"/>
                </a:lnTo>
                <a:lnTo>
                  <a:pt x="4508065" y="5616483"/>
                </a:lnTo>
                <a:lnTo>
                  <a:pt x="0" y="5616483"/>
                </a:lnTo>
                <a:lnTo>
                  <a:pt x="0" y="0"/>
                </a:lnTo>
                <a:close/>
              </a:path>
            </a:pathLst>
          </a:custGeom>
          <a:blipFill>
            <a:blip r:embed="rId5"/>
            <a:stretch>
              <a:fillRect l="0" t="-6591" r="0" b="0"/>
            </a:stretch>
          </a:blipFill>
        </p:spPr>
      </p:sp>
      <p:sp>
        <p:nvSpPr>
          <p:cNvPr name="Freeform 6" id="6"/>
          <p:cNvSpPr/>
          <p:nvPr/>
        </p:nvSpPr>
        <p:spPr>
          <a:xfrm flipH="false" flipV="false" rot="0">
            <a:off x="14164875" y="4553926"/>
            <a:ext cx="4631697" cy="5625724"/>
          </a:xfrm>
          <a:custGeom>
            <a:avLst/>
            <a:gdLst/>
            <a:ahLst/>
            <a:cxnLst/>
            <a:rect r="r" b="b" t="t" l="l"/>
            <a:pathLst>
              <a:path h="5625724" w="4631697">
                <a:moveTo>
                  <a:pt x="0" y="0"/>
                </a:moveTo>
                <a:lnTo>
                  <a:pt x="4631697" y="0"/>
                </a:lnTo>
                <a:lnTo>
                  <a:pt x="4631697" y="5625724"/>
                </a:lnTo>
                <a:lnTo>
                  <a:pt x="0" y="5625724"/>
                </a:lnTo>
                <a:lnTo>
                  <a:pt x="0" y="0"/>
                </a:lnTo>
                <a:close/>
              </a:path>
            </a:pathLst>
          </a:custGeom>
          <a:blipFill>
            <a:blip r:embed="rId6"/>
            <a:stretch>
              <a:fillRect l="-21461" t="0" r="0" b="0"/>
            </a:stretch>
          </a:blipFill>
        </p:spPr>
      </p:sp>
      <p:sp>
        <p:nvSpPr>
          <p:cNvPr name="TextBox 7" id="7"/>
          <p:cNvSpPr txBox="true"/>
          <p:nvPr/>
        </p:nvSpPr>
        <p:spPr>
          <a:xfrm rot="0">
            <a:off x="1901425" y="1655055"/>
            <a:ext cx="6562449" cy="7297420"/>
          </a:xfrm>
          <a:prstGeom prst="rect">
            <a:avLst/>
          </a:prstGeom>
        </p:spPr>
        <p:txBody>
          <a:bodyPr anchor="t" rtlCol="false" tIns="0" lIns="0" bIns="0" rIns="0">
            <a:spAutoFit/>
          </a:bodyPr>
          <a:lstStyle/>
          <a:p>
            <a:pPr algn="just" marL="0" indent="0" lvl="0">
              <a:lnSpc>
                <a:spcPts val="4159"/>
              </a:lnSpc>
            </a:pPr>
            <a:r>
              <a:rPr lang="en-US" sz="2599">
                <a:solidFill>
                  <a:srgbClr val="494949"/>
                </a:solidFill>
                <a:latin typeface="Abiah"/>
                <a:ea typeface="Abiah"/>
                <a:cs typeface="Abiah"/>
                <a:sym typeface="Abiah"/>
              </a:rPr>
              <a:t>Il contributo più organico è di </a:t>
            </a:r>
            <a:r>
              <a:rPr lang="en-US" b="true" sz="2599">
                <a:solidFill>
                  <a:srgbClr val="494949"/>
                </a:solidFill>
                <a:latin typeface="Abiah Bold"/>
                <a:ea typeface="Abiah Bold"/>
                <a:cs typeface="Abiah Bold"/>
                <a:sym typeface="Abiah Bold"/>
              </a:rPr>
              <a:t>Robert Watts</a:t>
            </a:r>
            <a:r>
              <a:rPr lang="en-US" sz="2599">
                <a:solidFill>
                  <a:srgbClr val="494949"/>
                </a:solidFill>
                <a:latin typeface="Abiah"/>
                <a:ea typeface="Abiah"/>
                <a:cs typeface="Abiah"/>
                <a:sym typeface="Abiah"/>
              </a:rPr>
              <a:t>, che tra il 1962 e il 1963 realizza i </a:t>
            </a:r>
            <a:r>
              <a:rPr lang="en-US" b="true" sz="2599">
                <a:solidFill>
                  <a:srgbClr val="494949"/>
                </a:solidFill>
                <a:latin typeface="Abiah Bold"/>
                <a:ea typeface="Abiah Bold"/>
                <a:cs typeface="Abiah Bold"/>
                <a:sym typeface="Abiah Bold"/>
              </a:rPr>
              <a:t>Yam Stamps</a:t>
            </a:r>
            <a:r>
              <a:rPr lang="en-US" sz="2599">
                <a:solidFill>
                  <a:srgbClr val="494949"/>
                </a:solidFill>
                <a:latin typeface="Abiah"/>
                <a:ea typeface="Abiah"/>
                <a:cs typeface="Abiah"/>
                <a:sym typeface="Abiah"/>
              </a:rPr>
              <a:t> e la serie di fogli di francobolli "surplus" (USA Surplus Postage). Sono francobolli d'artista che imitano il formato ufficiale ma ne sostituiscono l'iconografia con immagini ironiche o disorientanti. Watts li fa circolare anche attraverso un distributore automatico, il </a:t>
            </a:r>
            <a:r>
              <a:rPr lang="en-US" b="true" sz="2599">
                <a:solidFill>
                  <a:srgbClr val="494949"/>
                </a:solidFill>
                <a:latin typeface="Abiah Bold"/>
                <a:ea typeface="Abiah Bold"/>
                <a:cs typeface="Abiah Bold"/>
                <a:sym typeface="Abiah Bold"/>
              </a:rPr>
              <a:t>Postage Stamp Machine</a:t>
            </a:r>
            <a:r>
              <a:rPr lang="en-US" sz="2599">
                <a:solidFill>
                  <a:srgbClr val="494949"/>
                </a:solidFill>
                <a:latin typeface="Abiah"/>
                <a:ea typeface="Abiah"/>
                <a:cs typeface="Abiah"/>
                <a:sym typeface="Abiah"/>
              </a:rPr>
              <a:t>, che sposta l'opera dal registro della contemplazione a quello della fruizione quotidiana e dell'acquisto. Il gesto rientra nel clima del Yam Festival (1962-63), concepito con George Brecht e organizzato da Watts, dove la posta è già una piattaforma di azione.</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092723">
            <a:off x="11384030" y="7832612"/>
            <a:ext cx="11573876" cy="6187201"/>
          </a:xfrm>
          <a:custGeom>
            <a:avLst/>
            <a:gdLst/>
            <a:ahLst/>
            <a:cxnLst/>
            <a:rect r="r" b="b" t="t" l="l"/>
            <a:pathLst>
              <a:path h="6187201" w="11573876">
                <a:moveTo>
                  <a:pt x="0" y="0"/>
                </a:moveTo>
                <a:lnTo>
                  <a:pt x="11573876" y="0"/>
                </a:lnTo>
                <a:lnTo>
                  <a:pt x="11573876" y="6187201"/>
                </a:lnTo>
                <a:lnTo>
                  <a:pt x="0" y="618720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true" rot="-1092723">
            <a:off x="-2842289" y="-3880748"/>
            <a:ext cx="11573876" cy="6187201"/>
          </a:xfrm>
          <a:custGeom>
            <a:avLst/>
            <a:gdLst/>
            <a:ahLst/>
            <a:cxnLst/>
            <a:rect r="r" b="b" t="t" l="l"/>
            <a:pathLst>
              <a:path h="6187201" w="11573876">
                <a:moveTo>
                  <a:pt x="0" y="6187201"/>
                </a:moveTo>
                <a:lnTo>
                  <a:pt x="11573875" y="6187201"/>
                </a:lnTo>
                <a:lnTo>
                  <a:pt x="11573875" y="0"/>
                </a:lnTo>
                <a:lnTo>
                  <a:pt x="0" y="0"/>
                </a:lnTo>
                <a:lnTo>
                  <a:pt x="0" y="6187201"/>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13940517" y="-3439854"/>
            <a:ext cx="7694676" cy="8229600"/>
          </a:xfrm>
          <a:custGeom>
            <a:avLst/>
            <a:gdLst/>
            <a:ahLst/>
            <a:cxnLst/>
            <a:rect r="r" b="b" t="t" l="l"/>
            <a:pathLst>
              <a:path h="8229600" w="7694676">
                <a:moveTo>
                  <a:pt x="0" y="0"/>
                </a:moveTo>
                <a:lnTo>
                  <a:pt x="7694676" y="0"/>
                </a:lnTo>
                <a:lnTo>
                  <a:pt x="7694676" y="8229600"/>
                </a:lnTo>
                <a:lnTo>
                  <a:pt x="0" y="8229600"/>
                </a:lnTo>
                <a:lnTo>
                  <a:pt x="0" y="0"/>
                </a:lnTo>
                <a:close/>
              </a:path>
            </a:pathLst>
          </a:custGeom>
          <a:blipFill>
            <a:blip r:embed="rId4"/>
            <a:stretch>
              <a:fillRect l="0" t="0" r="0" b="0"/>
            </a:stretch>
          </a:blipFill>
        </p:spPr>
      </p:sp>
      <p:sp>
        <p:nvSpPr>
          <p:cNvPr name="Freeform 5" id="5"/>
          <p:cNvSpPr/>
          <p:nvPr/>
        </p:nvSpPr>
        <p:spPr>
          <a:xfrm flipH="false" flipV="false" rot="0">
            <a:off x="-4987558" y="6539032"/>
            <a:ext cx="7694676" cy="8229600"/>
          </a:xfrm>
          <a:custGeom>
            <a:avLst/>
            <a:gdLst/>
            <a:ahLst/>
            <a:cxnLst/>
            <a:rect r="r" b="b" t="t" l="l"/>
            <a:pathLst>
              <a:path h="8229600" w="7694676">
                <a:moveTo>
                  <a:pt x="0" y="0"/>
                </a:moveTo>
                <a:lnTo>
                  <a:pt x="7694676" y="0"/>
                </a:lnTo>
                <a:lnTo>
                  <a:pt x="7694676" y="8229600"/>
                </a:lnTo>
                <a:lnTo>
                  <a:pt x="0" y="8229600"/>
                </a:lnTo>
                <a:lnTo>
                  <a:pt x="0" y="0"/>
                </a:lnTo>
                <a:close/>
              </a:path>
            </a:pathLst>
          </a:custGeom>
          <a:blipFill>
            <a:blip r:embed="rId4"/>
            <a:stretch>
              <a:fillRect l="0" t="0" r="0" b="0"/>
            </a:stretch>
          </a:blipFill>
        </p:spPr>
      </p:sp>
      <p:sp>
        <p:nvSpPr>
          <p:cNvPr name="Freeform 6" id="6"/>
          <p:cNvSpPr/>
          <p:nvPr/>
        </p:nvSpPr>
        <p:spPr>
          <a:xfrm flipH="false" flipV="false" rot="0">
            <a:off x="2707118" y="1225465"/>
            <a:ext cx="6167844" cy="7836070"/>
          </a:xfrm>
          <a:custGeom>
            <a:avLst/>
            <a:gdLst/>
            <a:ahLst/>
            <a:cxnLst/>
            <a:rect r="r" b="b" t="t" l="l"/>
            <a:pathLst>
              <a:path h="7836070" w="6167844">
                <a:moveTo>
                  <a:pt x="0" y="0"/>
                </a:moveTo>
                <a:lnTo>
                  <a:pt x="6167844" y="0"/>
                </a:lnTo>
                <a:lnTo>
                  <a:pt x="6167844" y="7836070"/>
                </a:lnTo>
                <a:lnTo>
                  <a:pt x="0" y="7836070"/>
                </a:lnTo>
                <a:lnTo>
                  <a:pt x="0" y="0"/>
                </a:lnTo>
                <a:close/>
              </a:path>
            </a:pathLst>
          </a:custGeom>
          <a:blipFill>
            <a:blip r:embed="rId5"/>
            <a:stretch>
              <a:fillRect l="0" t="0" r="0" b="0"/>
            </a:stretch>
          </a:blipFill>
        </p:spPr>
      </p:sp>
      <p:sp>
        <p:nvSpPr>
          <p:cNvPr name="TextBox 7" id="7"/>
          <p:cNvSpPr txBox="true"/>
          <p:nvPr/>
        </p:nvSpPr>
        <p:spPr>
          <a:xfrm rot="0">
            <a:off x="9595915" y="3527524"/>
            <a:ext cx="6562449" cy="3630295"/>
          </a:xfrm>
          <a:prstGeom prst="rect">
            <a:avLst/>
          </a:prstGeom>
        </p:spPr>
        <p:txBody>
          <a:bodyPr anchor="t" rtlCol="false" tIns="0" lIns="0" bIns="0" rIns="0">
            <a:spAutoFit/>
          </a:bodyPr>
          <a:lstStyle/>
          <a:p>
            <a:pPr algn="just" marL="0" indent="0" lvl="0">
              <a:lnSpc>
                <a:spcPts val="4159"/>
              </a:lnSpc>
            </a:pPr>
            <a:r>
              <a:rPr lang="en-US" sz="2599">
                <a:solidFill>
                  <a:srgbClr val="494949"/>
                </a:solidFill>
                <a:latin typeface="Abiah"/>
                <a:ea typeface="Abiah"/>
                <a:cs typeface="Abiah"/>
                <a:sym typeface="Abiah"/>
              </a:rPr>
              <a:t>Il foglio più celebre, </a:t>
            </a:r>
            <a:r>
              <a:rPr lang="en-US" b="true" sz="2599">
                <a:solidFill>
                  <a:srgbClr val="494949"/>
                </a:solidFill>
                <a:latin typeface="Abiah Bold"/>
                <a:ea typeface="Abiah Bold"/>
                <a:cs typeface="Abiah Bold"/>
                <a:sym typeface="Abiah Bold"/>
              </a:rPr>
              <a:t>Fluxpost 17-17</a:t>
            </a:r>
            <a:r>
              <a:rPr lang="en-US" sz="2599">
                <a:solidFill>
                  <a:srgbClr val="494949"/>
                </a:solidFill>
                <a:latin typeface="Abiah"/>
                <a:ea typeface="Abiah"/>
                <a:cs typeface="Abiah"/>
                <a:sym typeface="Abiah"/>
              </a:rPr>
              <a:t>, risale al 1964 e divenne il simbolo grafico del </a:t>
            </a:r>
            <a:r>
              <a:rPr lang="en-US" sz="2599">
                <a:solidFill>
                  <a:srgbClr val="494949"/>
                </a:solidFill>
                <a:latin typeface="Abiah"/>
                <a:ea typeface="Abiah"/>
                <a:cs typeface="Abiah"/>
                <a:sym typeface="Abiah"/>
              </a:rPr>
              <a:t>m</a:t>
            </a:r>
            <a:r>
              <a:rPr lang="en-US" sz="2599">
                <a:solidFill>
                  <a:srgbClr val="494949"/>
                </a:solidFill>
                <a:latin typeface="Abiah"/>
                <a:ea typeface="Abiah"/>
                <a:cs typeface="Abiah"/>
                <a:sym typeface="Abiah"/>
              </a:rPr>
              <a:t>ovi</a:t>
            </a:r>
            <a:r>
              <a:rPr lang="en-US" sz="2599">
                <a:solidFill>
                  <a:srgbClr val="494949"/>
                </a:solidFill>
                <a:latin typeface="Abiah"/>
                <a:ea typeface="Abiah"/>
                <a:cs typeface="Abiah"/>
                <a:sym typeface="Abiah"/>
              </a:rPr>
              <a:t>m</a:t>
            </a:r>
            <a:r>
              <a:rPr lang="en-US" sz="2599">
                <a:solidFill>
                  <a:srgbClr val="494949"/>
                </a:solidFill>
                <a:latin typeface="Abiah"/>
                <a:ea typeface="Abiah"/>
                <a:cs typeface="Abiah"/>
                <a:sym typeface="Abiah"/>
              </a:rPr>
              <a:t>ento: una griglia di 17×17 francobolli con ritratti di uomini anziani e seri di inizio Novecento, ironica parodia dei ritratti ufficiali </a:t>
            </a:r>
            <a:r>
              <a:rPr lang="en-US" sz="2599">
                <a:solidFill>
                  <a:srgbClr val="494949"/>
                </a:solidFill>
                <a:latin typeface="Abiah"/>
                <a:ea typeface="Abiah"/>
                <a:cs typeface="Abiah"/>
                <a:sym typeface="Abiah"/>
              </a:rPr>
              <a:t>s</a:t>
            </a:r>
            <a:r>
              <a:rPr lang="en-US" sz="2599">
                <a:solidFill>
                  <a:srgbClr val="494949"/>
                </a:solidFill>
                <a:latin typeface="Abiah"/>
                <a:ea typeface="Abiah"/>
                <a:cs typeface="Abiah"/>
                <a:sym typeface="Abiah"/>
              </a:rPr>
              <a:t>ui</a:t>
            </a:r>
            <a:r>
              <a:rPr lang="en-US" sz="2599">
                <a:solidFill>
                  <a:srgbClr val="494949"/>
                </a:solidFill>
                <a:latin typeface="Abiah"/>
                <a:ea typeface="Abiah"/>
                <a:cs typeface="Abiah"/>
                <a:sym typeface="Abiah"/>
              </a:rPr>
              <a:t> </a:t>
            </a:r>
            <a:r>
              <a:rPr lang="en-US" sz="2599">
                <a:solidFill>
                  <a:srgbClr val="494949"/>
                </a:solidFill>
                <a:latin typeface="Abiah"/>
                <a:ea typeface="Abiah"/>
                <a:cs typeface="Abiah"/>
                <a:sym typeface="Abiah"/>
              </a:rPr>
              <a:t>fr</a:t>
            </a:r>
            <a:r>
              <a:rPr lang="en-US" sz="2599">
                <a:solidFill>
                  <a:srgbClr val="494949"/>
                </a:solidFill>
                <a:latin typeface="Abiah"/>
                <a:ea typeface="Abiah"/>
                <a:cs typeface="Abiah"/>
                <a:sym typeface="Abiah"/>
              </a:rPr>
              <a:t>an</a:t>
            </a:r>
            <a:r>
              <a:rPr lang="en-US" sz="2599">
                <a:solidFill>
                  <a:srgbClr val="494949"/>
                </a:solidFill>
                <a:latin typeface="Abiah"/>
                <a:ea typeface="Abiah"/>
                <a:cs typeface="Abiah"/>
                <a:sym typeface="Abiah"/>
              </a:rPr>
              <a:t>cobolli di Stato. Questo foglio fu incluso per anni nei Fluxkit e nei Fluxpost Kit prodotti da Maciunas.</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092723">
            <a:off x="11384030" y="7832612"/>
            <a:ext cx="11573876" cy="6187201"/>
          </a:xfrm>
          <a:custGeom>
            <a:avLst/>
            <a:gdLst/>
            <a:ahLst/>
            <a:cxnLst/>
            <a:rect r="r" b="b" t="t" l="l"/>
            <a:pathLst>
              <a:path h="6187201" w="11573876">
                <a:moveTo>
                  <a:pt x="0" y="0"/>
                </a:moveTo>
                <a:lnTo>
                  <a:pt x="11573876" y="0"/>
                </a:lnTo>
                <a:lnTo>
                  <a:pt x="11573876" y="6187201"/>
                </a:lnTo>
                <a:lnTo>
                  <a:pt x="0" y="618720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true" rot="-1092723">
            <a:off x="-2842289" y="-3880748"/>
            <a:ext cx="11573876" cy="6187201"/>
          </a:xfrm>
          <a:custGeom>
            <a:avLst/>
            <a:gdLst/>
            <a:ahLst/>
            <a:cxnLst/>
            <a:rect r="r" b="b" t="t" l="l"/>
            <a:pathLst>
              <a:path h="6187201" w="11573876">
                <a:moveTo>
                  <a:pt x="0" y="6187201"/>
                </a:moveTo>
                <a:lnTo>
                  <a:pt x="11573875" y="6187201"/>
                </a:lnTo>
                <a:lnTo>
                  <a:pt x="11573875" y="0"/>
                </a:lnTo>
                <a:lnTo>
                  <a:pt x="0" y="0"/>
                </a:lnTo>
                <a:lnTo>
                  <a:pt x="0" y="6187201"/>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13940517" y="-3439854"/>
            <a:ext cx="7694676" cy="8229600"/>
          </a:xfrm>
          <a:custGeom>
            <a:avLst/>
            <a:gdLst/>
            <a:ahLst/>
            <a:cxnLst/>
            <a:rect r="r" b="b" t="t" l="l"/>
            <a:pathLst>
              <a:path h="8229600" w="7694676">
                <a:moveTo>
                  <a:pt x="0" y="0"/>
                </a:moveTo>
                <a:lnTo>
                  <a:pt x="7694676" y="0"/>
                </a:lnTo>
                <a:lnTo>
                  <a:pt x="7694676" y="8229600"/>
                </a:lnTo>
                <a:lnTo>
                  <a:pt x="0" y="8229600"/>
                </a:lnTo>
                <a:lnTo>
                  <a:pt x="0" y="0"/>
                </a:lnTo>
                <a:close/>
              </a:path>
            </a:pathLst>
          </a:custGeom>
          <a:blipFill>
            <a:blip r:embed="rId4"/>
            <a:stretch>
              <a:fillRect l="0" t="0" r="0" b="0"/>
            </a:stretch>
          </a:blipFill>
        </p:spPr>
      </p:sp>
      <p:sp>
        <p:nvSpPr>
          <p:cNvPr name="Freeform 5" id="5"/>
          <p:cNvSpPr/>
          <p:nvPr/>
        </p:nvSpPr>
        <p:spPr>
          <a:xfrm flipH="false" flipV="false" rot="0">
            <a:off x="-5080025" y="6424701"/>
            <a:ext cx="7694676" cy="8229600"/>
          </a:xfrm>
          <a:custGeom>
            <a:avLst/>
            <a:gdLst/>
            <a:ahLst/>
            <a:cxnLst/>
            <a:rect r="r" b="b" t="t" l="l"/>
            <a:pathLst>
              <a:path h="8229600" w="7694676">
                <a:moveTo>
                  <a:pt x="0" y="0"/>
                </a:moveTo>
                <a:lnTo>
                  <a:pt x="7694676" y="0"/>
                </a:lnTo>
                <a:lnTo>
                  <a:pt x="7694676" y="8229600"/>
                </a:lnTo>
                <a:lnTo>
                  <a:pt x="0" y="8229600"/>
                </a:lnTo>
                <a:lnTo>
                  <a:pt x="0" y="0"/>
                </a:lnTo>
                <a:close/>
              </a:path>
            </a:pathLst>
          </a:custGeom>
          <a:blipFill>
            <a:blip r:embed="rId4"/>
            <a:stretch>
              <a:fillRect l="0" t="0" r="0" b="0"/>
            </a:stretch>
          </a:blipFill>
        </p:spPr>
      </p:sp>
      <p:sp>
        <p:nvSpPr>
          <p:cNvPr name="Freeform 6" id="6"/>
          <p:cNvSpPr/>
          <p:nvPr/>
        </p:nvSpPr>
        <p:spPr>
          <a:xfrm flipH="false" flipV="false" rot="-2856987">
            <a:off x="16809387" y="3875817"/>
            <a:ext cx="2290760" cy="5709059"/>
          </a:xfrm>
          <a:custGeom>
            <a:avLst/>
            <a:gdLst/>
            <a:ahLst/>
            <a:cxnLst/>
            <a:rect r="r" b="b" t="t" l="l"/>
            <a:pathLst>
              <a:path h="5709059" w="2290760">
                <a:moveTo>
                  <a:pt x="0" y="0"/>
                </a:moveTo>
                <a:lnTo>
                  <a:pt x="2290761" y="0"/>
                </a:lnTo>
                <a:lnTo>
                  <a:pt x="2290761" y="5709060"/>
                </a:lnTo>
                <a:lnTo>
                  <a:pt x="0" y="5709060"/>
                </a:lnTo>
                <a:lnTo>
                  <a:pt x="0" y="0"/>
                </a:lnTo>
                <a:close/>
              </a:path>
            </a:pathLst>
          </a:custGeom>
          <a:blipFill>
            <a:blip r:embed="rId5"/>
            <a:stretch>
              <a:fillRect l="0" t="0" r="0" b="0"/>
            </a:stretch>
          </a:blipFill>
        </p:spPr>
      </p:sp>
      <p:sp>
        <p:nvSpPr>
          <p:cNvPr name="Freeform 7" id="7"/>
          <p:cNvSpPr/>
          <p:nvPr/>
        </p:nvSpPr>
        <p:spPr>
          <a:xfrm flipH="false" flipV="false" rot="0">
            <a:off x="10475044" y="2029980"/>
            <a:ext cx="4764722" cy="6227041"/>
          </a:xfrm>
          <a:custGeom>
            <a:avLst/>
            <a:gdLst/>
            <a:ahLst/>
            <a:cxnLst/>
            <a:rect r="r" b="b" t="t" l="l"/>
            <a:pathLst>
              <a:path h="6227041" w="4764722">
                <a:moveTo>
                  <a:pt x="0" y="0"/>
                </a:moveTo>
                <a:lnTo>
                  <a:pt x="4764722" y="0"/>
                </a:lnTo>
                <a:lnTo>
                  <a:pt x="4764722" y="6227040"/>
                </a:lnTo>
                <a:lnTo>
                  <a:pt x="0" y="6227040"/>
                </a:lnTo>
                <a:lnTo>
                  <a:pt x="0" y="0"/>
                </a:lnTo>
                <a:close/>
              </a:path>
            </a:pathLst>
          </a:custGeom>
          <a:blipFill>
            <a:blip r:embed="rId6"/>
            <a:stretch>
              <a:fillRect l="0" t="0" r="0" b="0"/>
            </a:stretch>
          </a:blipFill>
        </p:spPr>
      </p:sp>
      <p:sp>
        <p:nvSpPr>
          <p:cNvPr name="TextBox 8" id="8"/>
          <p:cNvSpPr txBox="true"/>
          <p:nvPr/>
        </p:nvSpPr>
        <p:spPr>
          <a:xfrm rot="0">
            <a:off x="2082504" y="1639752"/>
            <a:ext cx="7071021" cy="7297420"/>
          </a:xfrm>
          <a:prstGeom prst="rect">
            <a:avLst/>
          </a:prstGeom>
        </p:spPr>
        <p:txBody>
          <a:bodyPr anchor="t" rtlCol="false" tIns="0" lIns="0" bIns="0" rIns="0">
            <a:spAutoFit/>
          </a:bodyPr>
          <a:lstStyle/>
          <a:p>
            <a:pPr algn="just" marL="0" indent="0" lvl="0">
              <a:lnSpc>
                <a:spcPts val="4159"/>
              </a:lnSpc>
            </a:pPr>
            <a:r>
              <a:rPr lang="en-US" b="true" sz="2599">
                <a:solidFill>
                  <a:srgbClr val="494949"/>
                </a:solidFill>
                <a:latin typeface="Abiah Bold"/>
                <a:ea typeface="Abiah Bold"/>
                <a:cs typeface="Abiah Bold"/>
                <a:sym typeface="Abiah Bold"/>
              </a:rPr>
              <a:t>George Maciunas</a:t>
            </a:r>
            <a:r>
              <a:rPr lang="en-US" sz="2599">
                <a:solidFill>
                  <a:srgbClr val="494949"/>
                </a:solidFill>
                <a:latin typeface="Abiah"/>
                <a:ea typeface="Abiah"/>
                <a:cs typeface="Abiah"/>
                <a:sym typeface="Abiah"/>
              </a:rPr>
              <a:t> trasforma l'intuizione in progetto editoriale. Dagli anni Sessanta, e con maggiore sistematicità nella seconda metà dei Settanta, concepisce la </a:t>
            </a:r>
            <a:r>
              <a:rPr lang="en-US" b="true" sz="2599">
                <a:solidFill>
                  <a:srgbClr val="494949"/>
                </a:solidFill>
                <a:latin typeface="Abiah Bold"/>
                <a:ea typeface="Abiah Bold"/>
                <a:cs typeface="Abiah Bold"/>
                <a:sym typeface="Abiah Bold"/>
              </a:rPr>
              <a:t>Fluxpost</a:t>
            </a:r>
            <a:r>
              <a:rPr lang="en-US" sz="2599">
                <a:solidFill>
                  <a:srgbClr val="494949"/>
                </a:solidFill>
                <a:latin typeface="Abiah"/>
                <a:ea typeface="Abiah"/>
                <a:cs typeface="Abiah"/>
                <a:sym typeface="Abiah"/>
              </a:rPr>
              <a:t> come fogli di francobolli e cartoline Fluxus, cioè un sistema di comunicazione parallelo con propria grafica, tirature e distribuzione. La logica è quella del design seriale che caratterizza tutta la sua produzione, dalle </a:t>
            </a:r>
            <a:r>
              <a:rPr lang="en-US" b="true" sz="2599">
                <a:solidFill>
                  <a:srgbClr val="494949"/>
                </a:solidFill>
                <a:latin typeface="Abiah Bold"/>
                <a:ea typeface="Abiah Bold"/>
                <a:cs typeface="Abiah Bold"/>
                <a:sym typeface="Abiah Bold"/>
              </a:rPr>
              <a:t>Fluxbox</a:t>
            </a:r>
            <a:r>
              <a:rPr lang="en-US" sz="2599">
                <a:solidFill>
                  <a:srgbClr val="494949"/>
                </a:solidFill>
                <a:latin typeface="Abiah"/>
                <a:ea typeface="Abiah"/>
                <a:cs typeface="Abiah"/>
                <a:sym typeface="Abiah"/>
              </a:rPr>
              <a:t> ai </a:t>
            </a:r>
            <a:r>
              <a:rPr lang="en-US" b="true" sz="2599">
                <a:solidFill>
                  <a:srgbClr val="494949"/>
                </a:solidFill>
                <a:latin typeface="Abiah Bold"/>
                <a:ea typeface="Abiah Bold"/>
                <a:cs typeface="Abiah Bold"/>
                <a:sym typeface="Abiah Bold"/>
              </a:rPr>
              <a:t>Fluxkit</a:t>
            </a:r>
            <a:r>
              <a:rPr lang="en-US" sz="2599">
                <a:solidFill>
                  <a:srgbClr val="494949"/>
                </a:solidFill>
                <a:latin typeface="Abiah"/>
                <a:ea typeface="Abiah"/>
                <a:cs typeface="Abiah"/>
                <a:sym typeface="Abiah"/>
              </a:rPr>
              <a:t>. I francobolli riprendono l'estetica dei valori postali, con dentellatura, tagli, valore e cornice, ma li riempiono di materiali eterogenei: immagini, testi e frammenti di partiture. Il </a:t>
            </a:r>
            <a:r>
              <a:rPr lang="en-US" b="true" sz="2599">
                <a:solidFill>
                  <a:srgbClr val="494949"/>
                </a:solidFill>
                <a:latin typeface="Abiah Bold"/>
                <a:ea typeface="Abiah Bold"/>
                <a:cs typeface="Abiah Bold"/>
                <a:sym typeface="Abiah Bold"/>
              </a:rPr>
              <a:t>Postal Kit</a:t>
            </a:r>
            <a:r>
              <a:rPr lang="en-US" sz="2599">
                <a:solidFill>
                  <a:srgbClr val="494949"/>
                </a:solidFill>
                <a:latin typeface="Abiah"/>
                <a:ea typeface="Abiah"/>
                <a:cs typeface="Abiah"/>
                <a:sym typeface="Abiah"/>
              </a:rPr>
              <a:t> fa del francobollo un elemento di un kit più ampio, con l'idea di un'opera che l'utente completa, usa e spedisce.</a:t>
            </a:r>
          </a:p>
        </p:txBody>
      </p:sp>
      <p:sp>
        <p:nvSpPr>
          <p:cNvPr name="TextBox 9" id="9"/>
          <p:cNvSpPr txBox="true"/>
          <p:nvPr/>
        </p:nvSpPr>
        <p:spPr>
          <a:xfrm rot="0">
            <a:off x="9989980" y="8420557"/>
            <a:ext cx="5734851" cy="370840"/>
          </a:xfrm>
          <a:prstGeom prst="rect">
            <a:avLst/>
          </a:prstGeom>
        </p:spPr>
        <p:txBody>
          <a:bodyPr anchor="t" rtlCol="false" tIns="0" lIns="0" bIns="0" rIns="0">
            <a:spAutoFit/>
          </a:bodyPr>
          <a:lstStyle/>
          <a:p>
            <a:pPr algn="ctr">
              <a:lnSpc>
                <a:spcPts val="3080"/>
              </a:lnSpc>
            </a:pPr>
            <a:r>
              <a:rPr lang="en-US" sz="2000">
                <a:solidFill>
                  <a:srgbClr val="494949"/>
                </a:solidFill>
                <a:latin typeface="Abiah"/>
                <a:ea typeface="Abiah"/>
                <a:cs typeface="Abiah"/>
                <a:sym typeface="Abiah"/>
              </a:rPr>
              <a:t>George Maciunas, Fluxpost</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true" rot="-1092723">
            <a:off x="-2842289" y="-3880748"/>
            <a:ext cx="11573876" cy="6187201"/>
          </a:xfrm>
          <a:custGeom>
            <a:avLst/>
            <a:gdLst/>
            <a:ahLst/>
            <a:cxnLst/>
            <a:rect r="r" b="b" t="t" l="l"/>
            <a:pathLst>
              <a:path h="6187201" w="11573876">
                <a:moveTo>
                  <a:pt x="0" y="6187201"/>
                </a:moveTo>
                <a:lnTo>
                  <a:pt x="11573875" y="6187201"/>
                </a:lnTo>
                <a:lnTo>
                  <a:pt x="11573875" y="0"/>
                </a:lnTo>
                <a:lnTo>
                  <a:pt x="0" y="0"/>
                </a:lnTo>
                <a:lnTo>
                  <a:pt x="0" y="6187201"/>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940517" y="-3439854"/>
            <a:ext cx="7694676" cy="8229600"/>
          </a:xfrm>
          <a:custGeom>
            <a:avLst/>
            <a:gdLst/>
            <a:ahLst/>
            <a:cxnLst/>
            <a:rect r="r" b="b" t="t" l="l"/>
            <a:pathLst>
              <a:path h="8229600" w="7694676">
                <a:moveTo>
                  <a:pt x="0" y="0"/>
                </a:moveTo>
                <a:lnTo>
                  <a:pt x="7694676" y="0"/>
                </a:lnTo>
                <a:lnTo>
                  <a:pt x="7694676" y="8229600"/>
                </a:lnTo>
                <a:lnTo>
                  <a:pt x="0" y="8229600"/>
                </a:lnTo>
                <a:lnTo>
                  <a:pt x="0" y="0"/>
                </a:lnTo>
                <a:close/>
              </a:path>
            </a:pathLst>
          </a:custGeom>
          <a:blipFill>
            <a:blip r:embed="rId4"/>
            <a:stretch>
              <a:fillRect l="0" t="0" r="0" b="0"/>
            </a:stretch>
          </a:blipFill>
        </p:spPr>
      </p:sp>
      <p:sp>
        <p:nvSpPr>
          <p:cNvPr name="Freeform 4" id="4"/>
          <p:cNvSpPr/>
          <p:nvPr/>
        </p:nvSpPr>
        <p:spPr>
          <a:xfrm flipH="false" flipV="false" rot="0">
            <a:off x="-5080025" y="6424701"/>
            <a:ext cx="7694676" cy="8229600"/>
          </a:xfrm>
          <a:custGeom>
            <a:avLst/>
            <a:gdLst/>
            <a:ahLst/>
            <a:cxnLst/>
            <a:rect r="r" b="b" t="t" l="l"/>
            <a:pathLst>
              <a:path h="8229600" w="7694676">
                <a:moveTo>
                  <a:pt x="0" y="0"/>
                </a:moveTo>
                <a:lnTo>
                  <a:pt x="7694676" y="0"/>
                </a:lnTo>
                <a:lnTo>
                  <a:pt x="7694676" y="8229600"/>
                </a:lnTo>
                <a:lnTo>
                  <a:pt x="0" y="8229600"/>
                </a:lnTo>
                <a:lnTo>
                  <a:pt x="0" y="0"/>
                </a:lnTo>
                <a:close/>
              </a:path>
            </a:pathLst>
          </a:custGeom>
          <a:blipFill>
            <a:blip r:embed="rId4"/>
            <a:stretch>
              <a:fillRect l="0" t="0" r="0" b="0"/>
            </a:stretch>
          </a:blipFill>
        </p:spPr>
      </p:sp>
      <p:sp>
        <p:nvSpPr>
          <p:cNvPr name="Freeform 5" id="5"/>
          <p:cNvSpPr/>
          <p:nvPr/>
        </p:nvSpPr>
        <p:spPr>
          <a:xfrm flipH="false" flipV="false" rot="0">
            <a:off x="11278308" y="3606884"/>
            <a:ext cx="6280733" cy="5159629"/>
          </a:xfrm>
          <a:custGeom>
            <a:avLst/>
            <a:gdLst/>
            <a:ahLst/>
            <a:cxnLst/>
            <a:rect r="r" b="b" t="t" l="l"/>
            <a:pathLst>
              <a:path h="5159629" w="6280733">
                <a:moveTo>
                  <a:pt x="0" y="0"/>
                </a:moveTo>
                <a:lnTo>
                  <a:pt x="6280733" y="0"/>
                </a:lnTo>
                <a:lnTo>
                  <a:pt x="6280733" y="5159629"/>
                </a:lnTo>
                <a:lnTo>
                  <a:pt x="0" y="5159629"/>
                </a:lnTo>
                <a:lnTo>
                  <a:pt x="0" y="0"/>
                </a:lnTo>
                <a:close/>
              </a:path>
            </a:pathLst>
          </a:custGeom>
          <a:blipFill>
            <a:blip r:embed="rId5"/>
            <a:stretch>
              <a:fillRect l="0" t="0" r="0" b="0"/>
            </a:stretch>
          </a:blipFill>
        </p:spPr>
      </p:sp>
      <p:sp>
        <p:nvSpPr>
          <p:cNvPr name="TextBox 6" id="6"/>
          <p:cNvSpPr txBox="true"/>
          <p:nvPr/>
        </p:nvSpPr>
        <p:spPr>
          <a:xfrm rot="0">
            <a:off x="2614651" y="933450"/>
            <a:ext cx="8345844" cy="9392920"/>
          </a:xfrm>
          <a:prstGeom prst="rect">
            <a:avLst/>
          </a:prstGeom>
        </p:spPr>
        <p:txBody>
          <a:bodyPr anchor="t" rtlCol="false" tIns="0" lIns="0" bIns="0" rIns="0">
            <a:spAutoFit/>
          </a:bodyPr>
          <a:lstStyle/>
          <a:p>
            <a:pPr algn="just">
              <a:lnSpc>
                <a:spcPts val="4159"/>
              </a:lnSpc>
            </a:pPr>
            <a:r>
              <a:rPr lang="en-US" sz="2599">
                <a:solidFill>
                  <a:srgbClr val="494949"/>
                </a:solidFill>
                <a:latin typeface="Abiah"/>
                <a:ea typeface="Abiah"/>
                <a:cs typeface="Abiah"/>
                <a:sym typeface="Abiah"/>
              </a:rPr>
              <a:t>Nel 1966–1967, George Maciunas lanciò il Fluxus Postal Kit (o Flux Post Kit 7), un multiplo contenuto in una scatola di plastica con etichetta offset, progettato per permettere uno scambio postale interamente controllato da Fluxus. Il multiplo conteneva:</a:t>
            </a:r>
          </a:p>
          <a:p>
            <a:pPr algn="l" marL="561339" indent="-280669" lvl="1">
              <a:lnSpc>
                <a:spcPts val="4159"/>
              </a:lnSpc>
              <a:buFont typeface="Arial"/>
              <a:buChar char="•"/>
            </a:pPr>
            <a:r>
              <a:rPr lang="en-US" sz="2599">
                <a:solidFill>
                  <a:srgbClr val="494949"/>
                </a:solidFill>
                <a:latin typeface="Abiah"/>
                <a:ea typeface="Abiah"/>
                <a:cs typeface="Abiah"/>
                <a:sym typeface="Abiah"/>
              </a:rPr>
              <a:t>Scatola di plastica con etichetta stampata offset, spesso raffigurante una cassetta della lettere.</a:t>
            </a:r>
          </a:p>
          <a:p>
            <a:pPr algn="l" marL="561339" indent="-280669" lvl="1">
              <a:lnSpc>
                <a:spcPts val="4159"/>
              </a:lnSpc>
              <a:buFont typeface="Arial"/>
              <a:buChar char="•"/>
            </a:pPr>
            <a:r>
              <a:rPr lang="en-US" sz="2599">
                <a:solidFill>
                  <a:srgbClr val="494949"/>
                </a:solidFill>
                <a:latin typeface="Abiah"/>
                <a:ea typeface="Abiah"/>
                <a:cs typeface="Abiah"/>
                <a:sym typeface="Abiah"/>
              </a:rPr>
              <a:t>Fogli di francobolli Fluxpost (principalmente il 17-17 di Watts).</a:t>
            </a:r>
          </a:p>
          <a:p>
            <a:pPr algn="l" marL="561339" indent="-280669" lvl="1">
              <a:lnSpc>
                <a:spcPts val="4159"/>
              </a:lnSpc>
              <a:buFont typeface="Arial"/>
              <a:buChar char="•"/>
            </a:pPr>
            <a:r>
              <a:rPr lang="en-US" sz="2599">
                <a:solidFill>
                  <a:srgbClr val="494949"/>
                </a:solidFill>
                <a:latin typeface="Abiah"/>
                <a:ea typeface="Abiah"/>
                <a:cs typeface="Abiah"/>
                <a:sym typeface="Abiah"/>
              </a:rPr>
              <a:t>Timbro di annullamento Fluxus ("Fluxpost cancellation mark") con la legenda "The Inconsequential Is Coming", creato da Ken Friedman nel settembre 1966.</a:t>
            </a:r>
          </a:p>
          <a:p>
            <a:pPr algn="l" marL="561339" indent="-280669" lvl="1">
              <a:lnSpc>
                <a:spcPts val="4159"/>
              </a:lnSpc>
              <a:buFont typeface="Arial"/>
              <a:buChar char="•"/>
            </a:pPr>
            <a:r>
              <a:rPr lang="en-US" sz="2599">
                <a:solidFill>
                  <a:srgbClr val="494949"/>
                </a:solidFill>
                <a:latin typeface="Abiah"/>
                <a:ea typeface="Abiah"/>
                <a:cs typeface="Abiah"/>
                <a:sym typeface="Abiah"/>
              </a:rPr>
              <a:t>Cartoline postali con interventi artistici.</a:t>
            </a:r>
          </a:p>
          <a:p>
            <a:pPr algn="l" marL="561339" indent="-280669" lvl="1">
              <a:lnSpc>
                <a:spcPts val="4159"/>
              </a:lnSpc>
              <a:buFont typeface="Arial"/>
              <a:buChar char="•"/>
            </a:pPr>
            <a:r>
              <a:rPr lang="en-US" sz="2599">
                <a:solidFill>
                  <a:srgbClr val="494949"/>
                </a:solidFill>
                <a:latin typeface="Abiah"/>
                <a:ea typeface="Abiah"/>
                <a:cs typeface="Abiah"/>
                <a:sym typeface="Abiah"/>
              </a:rPr>
              <a:t>Buste da lettera personalizzate.</a:t>
            </a:r>
          </a:p>
          <a:p>
            <a:pPr algn="l" marL="561339" indent="-280669" lvl="1">
              <a:lnSpc>
                <a:spcPts val="4159"/>
              </a:lnSpc>
              <a:buFont typeface="Arial"/>
              <a:buChar char="•"/>
            </a:pPr>
            <a:r>
              <a:rPr lang="en-US" sz="2599">
                <a:solidFill>
                  <a:srgbClr val="494949"/>
                </a:solidFill>
                <a:latin typeface="Abiah"/>
                <a:ea typeface="Abiah"/>
                <a:cs typeface="Abiah"/>
                <a:sym typeface="Abiah"/>
              </a:rPr>
              <a:t>Oggetti vari (a volte cartoncini certificati, eventi, giochi postali).</a:t>
            </a:r>
          </a:p>
          <a:p>
            <a:pPr algn="l">
              <a:lnSpc>
                <a:spcPts val="4159"/>
              </a:lnSpc>
            </a:pPr>
            <a:r>
              <a:rPr lang="en-US" sz="2599">
                <a:solidFill>
                  <a:srgbClr val="494949"/>
                </a:solidFill>
                <a:latin typeface="Abiah"/>
                <a:ea typeface="Abiah"/>
                <a:cs typeface="Abiah"/>
                <a:sym typeface="Abiah"/>
              </a:rPr>
              <a:t>Il contenuto variava da copia a copia, secondo la logica del multiplo fluxus: ogni kit era un'antologia aperta, un oggetto-collezione in divenire.</a:t>
            </a:r>
          </a:p>
          <a:p>
            <a:pPr algn="l">
              <a:lnSpc>
                <a:spcPts val="4159"/>
              </a:lnSpc>
            </a:pPr>
          </a:p>
        </p:txBody>
      </p:sp>
      <p:sp>
        <p:nvSpPr>
          <p:cNvPr name="TextBox 7" id="7"/>
          <p:cNvSpPr txBox="true"/>
          <p:nvPr/>
        </p:nvSpPr>
        <p:spPr>
          <a:xfrm rot="0">
            <a:off x="11551249" y="9191625"/>
            <a:ext cx="5734851" cy="370840"/>
          </a:xfrm>
          <a:prstGeom prst="rect">
            <a:avLst/>
          </a:prstGeom>
        </p:spPr>
        <p:txBody>
          <a:bodyPr anchor="t" rtlCol="false" tIns="0" lIns="0" bIns="0" rIns="0">
            <a:spAutoFit/>
          </a:bodyPr>
          <a:lstStyle/>
          <a:p>
            <a:pPr algn="ctr">
              <a:lnSpc>
                <a:spcPts val="3080"/>
              </a:lnSpc>
            </a:pPr>
            <a:r>
              <a:rPr lang="en-US" sz="2000">
                <a:solidFill>
                  <a:srgbClr val="494949"/>
                </a:solidFill>
                <a:latin typeface="Abiah"/>
                <a:ea typeface="Abiah"/>
                <a:cs typeface="Abiah"/>
                <a:sym typeface="Abiah"/>
              </a:rPr>
              <a:t>George Maciunas, Flux Post Kit 7</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true" rot="-1092723">
            <a:off x="-2842289" y="-3880748"/>
            <a:ext cx="11573876" cy="6187201"/>
          </a:xfrm>
          <a:custGeom>
            <a:avLst/>
            <a:gdLst/>
            <a:ahLst/>
            <a:cxnLst/>
            <a:rect r="r" b="b" t="t" l="l"/>
            <a:pathLst>
              <a:path h="6187201" w="11573876">
                <a:moveTo>
                  <a:pt x="0" y="6187201"/>
                </a:moveTo>
                <a:lnTo>
                  <a:pt x="11573875" y="6187201"/>
                </a:lnTo>
                <a:lnTo>
                  <a:pt x="11573875" y="0"/>
                </a:lnTo>
                <a:lnTo>
                  <a:pt x="0" y="0"/>
                </a:lnTo>
                <a:lnTo>
                  <a:pt x="0" y="6187201"/>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940517" y="-3439854"/>
            <a:ext cx="7694676" cy="8229600"/>
          </a:xfrm>
          <a:custGeom>
            <a:avLst/>
            <a:gdLst/>
            <a:ahLst/>
            <a:cxnLst/>
            <a:rect r="r" b="b" t="t" l="l"/>
            <a:pathLst>
              <a:path h="8229600" w="7694676">
                <a:moveTo>
                  <a:pt x="0" y="0"/>
                </a:moveTo>
                <a:lnTo>
                  <a:pt x="7694676" y="0"/>
                </a:lnTo>
                <a:lnTo>
                  <a:pt x="7694676" y="8229600"/>
                </a:lnTo>
                <a:lnTo>
                  <a:pt x="0" y="8229600"/>
                </a:lnTo>
                <a:lnTo>
                  <a:pt x="0" y="0"/>
                </a:lnTo>
                <a:close/>
              </a:path>
            </a:pathLst>
          </a:custGeom>
          <a:blipFill>
            <a:blip r:embed="rId4"/>
            <a:stretch>
              <a:fillRect l="0" t="0" r="0" b="0"/>
            </a:stretch>
          </a:blipFill>
        </p:spPr>
      </p:sp>
      <p:sp>
        <p:nvSpPr>
          <p:cNvPr name="Freeform 4" id="4"/>
          <p:cNvSpPr/>
          <p:nvPr/>
        </p:nvSpPr>
        <p:spPr>
          <a:xfrm flipH="false" flipV="false" rot="0">
            <a:off x="-5080025" y="6424701"/>
            <a:ext cx="7694676" cy="8229600"/>
          </a:xfrm>
          <a:custGeom>
            <a:avLst/>
            <a:gdLst/>
            <a:ahLst/>
            <a:cxnLst/>
            <a:rect r="r" b="b" t="t" l="l"/>
            <a:pathLst>
              <a:path h="8229600" w="7694676">
                <a:moveTo>
                  <a:pt x="0" y="0"/>
                </a:moveTo>
                <a:lnTo>
                  <a:pt x="7694676" y="0"/>
                </a:lnTo>
                <a:lnTo>
                  <a:pt x="7694676" y="8229600"/>
                </a:lnTo>
                <a:lnTo>
                  <a:pt x="0" y="8229600"/>
                </a:lnTo>
                <a:lnTo>
                  <a:pt x="0" y="0"/>
                </a:lnTo>
                <a:close/>
              </a:path>
            </a:pathLst>
          </a:custGeom>
          <a:blipFill>
            <a:blip r:embed="rId4"/>
            <a:stretch>
              <a:fillRect l="0" t="0" r="0" b="0"/>
            </a:stretch>
          </a:blipFill>
        </p:spPr>
      </p:sp>
      <p:sp>
        <p:nvSpPr>
          <p:cNvPr name="Freeform 5" id="5"/>
          <p:cNvSpPr/>
          <p:nvPr/>
        </p:nvSpPr>
        <p:spPr>
          <a:xfrm flipH="false" flipV="false" rot="0">
            <a:off x="12568136" y="4277252"/>
            <a:ext cx="5719864" cy="4981048"/>
          </a:xfrm>
          <a:custGeom>
            <a:avLst/>
            <a:gdLst/>
            <a:ahLst/>
            <a:cxnLst/>
            <a:rect r="r" b="b" t="t" l="l"/>
            <a:pathLst>
              <a:path h="4981048" w="5719864">
                <a:moveTo>
                  <a:pt x="0" y="0"/>
                </a:moveTo>
                <a:lnTo>
                  <a:pt x="5719864" y="0"/>
                </a:lnTo>
                <a:lnTo>
                  <a:pt x="5719864" y="4981048"/>
                </a:lnTo>
                <a:lnTo>
                  <a:pt x="0" y="4981048"/>
                </a:lnTo>
                <a:lnTo>
                  <a:pt x="0" y="0"/>
                </a:lnTo>
                <a:close/>
              </a:path>
            </a:pathLst>
          </a:custGeom>
          <a:blipFill>
            <a:blip r:embed="rId5"/>
            <a:stretch>
              <a:fillRect l="0" t="0" r="0" b="0"/>
            </a:stretch>
          </a:blipFill>
        </p:spPr>
      </p:sp>
      <p:sp>
        <p:nvSpPr>
          <p:cNvPr name="TextBox 6" id="6"/>
          <p:cNvSpPr txBox="true"/>
          <p:nvPr/>
        </p:nvSpPr>
        <p:spPr>
          <a:xfrm rot="0">
            <a:off x="2614651" y="1085742"/>
            <a:ext cx="10193138" cy="8345170"/>
          </a:xfrm>
          <a:prstGeom prst="rect">
            <a:avLst/>
          </a:prstGeom>
        </p:spPr>
        <p:txBody>
          <a:bodyPr anchor="t" rtlCol="false" tIns="0" lIns="0" bIns="0" rIns="0">
            <a:spAutoFit/>
          </a:bodyPr>
          <a:lstStyle/>
          <a:p>
            <a:pPr algn="l">
              <a:lnSpc>
                <a:spcPts val="4159"/>
              </a:lnSpc>
            </a:pPr>
            <a:r>
              <a:rPr lang="en-US" sz="2599">
                <a:solidFill>
                  <a:srgbClr val="494949"/>
                </a:solidFill>
                <a:latin typeface="Abiah"/>
                <a:ea typeface="Abiah"/>
                <a:cs typeface="Abiah"/>
                <a:sym typeface="Abiah"/>
              </a:rPr>
              <a:t>Il Postal Kit non fu mai concepito come oggetto da collezione: fu, fin dall'origine, uno strumento operativo, che esigeva di essere attivato per compiersi. Il suo funzionamento, nella pratica, era di una semplicità quasi rituale. </a:t>
            </a:r>
          </a:p>
          <a:p>
            <a:pPr algn="l">
              <a:lnSpc>
                <a:spcPts val="4159"/>
              </a:lnSpc>
            </a:pPr>
          </a:p>
          <a:p>
            <a:pPr algn="l">
              <a:lnSpc>
                <a:spcPts val="4159"/>
              </a:lnSpc>
            </a:pPr>
            <a:r>
              <a:rPr lang="en-US" sz="2599">
                <a:solidFill>
                  <a:srgbClr val="494949"/>
                </a:solidFill>
                <a:latin typeface="Abiah"/>
                <a:ea typeface="Abiah"/>
                <a:cs typeface="Abiah"/>
                <a:sym typeface="Abiah"/>
              </a:rPr>
              <a:t>L'utente – artista, collezionista, corrispondente – sceglieva una delle buste o delle cartoline contenute nella scatola e vi affidava un messaggio, un evento, un disegno, un'opera. Al posto dei francobolli ufficiali applicava poi quelli del foglio Fluxpost incluso nel kit, come il celebre 17-17 di George Watts: francobolli privi di valore legale, il cui valore era interamente simbolico, giacché certificavano l'appartenenza di chi spediva al circuito Fluxus. A suggellare l'operazione interveniva il timbro di gomma, anch'esso compreso nel kit, che annullava i francobolli imprimendovi la frase «The Inconsequential Is Coming», tratta da un evento di Ken Friedman. </a:t>
            </a:r>
          </a:p>
          <a:p>
            <a:pPr algn="l">
              <a:lnSpc>
                <a:spcPts val="4159"/>
              </a:lnSpc>
            </a:pPr>
          </a:p>
          <a:p>
            <a:pPr algn="l">
              <a:lnSpc>
                <a:spcPts val="4159"/>
              </a:lnSpc>
            </a:pPr>
            <a:r>
              <a:rPr lang="en-US" sz="2599">
                <a:solidFill>
                  <a:srgbClr val="494949"/>
                </a:solidFill>
                <a:latin typeface="Abiah"/>
                <a:ea typeface="Abiah"/>
                <a:cs typeface="Abiah"/>
                <a:sym typeface="Abiah"/>
              </a:rPr>
              <a:t>Il gesto sostituiva l'annullo postale ufficiale e istituiva un sistema di validazione interno, autonomo, che rispondeva soltanto alle regole del movimento.</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true" rot="-1092723">
            <a:off x="-2842289" y="-3880748"/>
            <a:ext cx="11573876" cy="6187201"/>
          </a:xfrm>
          <a:custGeom>
            <a:avLst/>
            <a:gdLst/>
            <a:ahLst/>
            <a:cxnLst/>
            <a:rect r="r" b="b" t="t" l="l"/>
            <a:pathLst>
              <a:path h="6187201" w="11573876">
                <a:moveTo>
                  <a:pt x="0" y="6187201"/>
                </a:moveTo>
                <a:lnTo>
                  <a:pt x="11573875" y="6187201"/>
                </a:lnTo>
                <a:lnTo>
                  <a:pt x="11573875" y="0"/>
                </a:lnTo>
                <a:lnTo>
                  <a:pt x="0" y="0"/>
                </a:lnTo>
                <a:lnTo>
                  <a:pt x="0" y="6187201"/>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757207" y="-3624789"/>
            <a:ext cx="7694676" cy="8229600"/>
          </a:xfrm>
          <a:custGeom>
            <a:avLst/>
            <a:gdLst/>
            <a:ahLst/>
            <a:cxnLst/>
            <a:rect r="r" b="b" t="t" l="l"/>
            <a:pathLst>
              <a:path h="8229600" w="7694676">
                <a:moveTo>
                  <a:pt x="0" y="0"/>
                </a:moveTo>
                <a:lnTo>
                  <a:pt x="7694676" y="0"/>
                </a:lnTo>
                <a:lnTo>
                  <a:pt x="7694676" y="8229600"/>
                </a:lnTo>
                <a:lnTo>
                  <a:pt x="0" y="8229600"/>
                </a:lnTo>
                <a:lnTo>
                  <a:pt x="0" y="0"/>
                </a:lnTo>
                <a:close/>
              </a:path>
            </a:pathLst>
          </a:custGeom>
          <a:blipFill>
            <a:blip r:embed="rId4"/>
            <a:stretch>
              <a:fillRect l="0" t="0" r="0" b="0"/>
            </a:stretch>
          </a:blipFill>
        </p:spPr>
      </p:sp>
      <p:sp>
        <p:nvSpPr>
          <p:cNvPr name="Freeform 4" id="4"/>
          <p:cNvSpPr/>
          <p:nvPr/>
        </p:nvSpPr>
        <p:spPr>
          <a:xfrm flipH="false" flipV="false" rot="0">
            <a:off x="-5080025" y="6424701"/>
            <a:ext cx="7694676" cy="8229600"/>
          </a:xfrm>
          <a:custGeom>
            <a:avLst/>
            <a:gdLst/>
            <a:ahLst/>
            <a:cxnLst/>
            <a:rect r="r" b="b" t="t" l="l"/>
            <a:pathLst>
              <a:path h="8229600" w="7694676">
                <a:moveTo>
                  <a:pt x="0" y="0"/>
                </a:moveTo>
                <a:lnTo>
                  <a:pt x="7694676" y="0"/>
                </a:lnTo>
                <a:lnTo>
                  <a:pt x="7694676" y="8229600"/>
                </a:lnTo>
                <a:lnTo>
                  <a:pt x="0" y="8229600"/>
                </a:lnTo>
                <a:lnTo>
                  <a:pt x="0" y="0"/>
                </a:lnTo>
                <a:close/>
              </a:path>
            </a:pathLst>
          </a:custGeom>
          <a:blipFill>
            <a:blip r:embed="rId4"/>
            <a:stretch>
              <a:fillRect l="0" t="0" r="0" b="0"/>
            </a:stretch>
          </a:blipFill>
        </p:spPr>
      </p:sp>
      <p:sp>
        <p:nvSpPr>
          <p:cNvPr name="Freeform 5" id="5"/>
          <p:cNvSpPr/>
          <p:nvPr/>
        </p:nvSpPr>
        <p:spPr>
          <a:xfrm flipH="false" flipV="false" rot="0">
            <a:off x="10706472" y="2803967"/>
            <a:ext cx="6101470" cy="4679065"/>
          </a:xfrm>
          <a:custGeom>
            <a:avLst/>
            <a:gdLst/>
            <a:ahLst/>
            <a:cxnLst/>
            <a:rect r="r" b="b" t="t" l="l"/>
            <a:pathLst>
              <a:path h="4679065" w="6101470">
                <a:moveTo>
                  <a:pt x="0" y="0"/>
                </a:moveTo>
                <a:lnTo>
                  <a:pt x="6101470" y="0"/>
                </a:lnTo>
                <a:lnTo>
                  <a:pt x="6101470" y="4679066"/>
                </a:lnTo>
                <a:lnTo>
                  <a:pt x="0" y="4679066"/>
                </a:lnTo>
                <a:lnTo>
                  <a:pt x="0" y="0"/>
                </a:lnTo>
                <a:close/>
              </a:path>
            </a:pathLst>
          </a:custGeom>
          <a:blipFill>
            <a:blip r:embed="rId5"/>
            <a:stretch>
              <a:fillRect l="0" t="0" r="0" b="0"/>
            </a:stretch>
          </a:blipFill>
        </p:spPr>
      </p:sp>
      <p:sp>
        <p:nvSpPr>
          <p:cNvPr name="TextBox 6" id="6"/>
          <p:cNvSpPr txBox="true"/>
          <p:nvPr/>
        </p:nvSpPr>
        <p:spPr>
          <a:xfrm rot="0">
            <a:off x="1713091" y="2102090"/>
            <a:ext cx="8736773" cy="6773545"/>
          </a:xfrm>
          <a:prstGeom prst="rect">
            <a:avLst/>
          </a:prstGeom>
        </p:spPr>
        <p:txBody>
          <a:bodyPr anchor="t" rtlCol="false" tIns="0" lIns="0" bIns="0" rIns="0">
            <a:spAutoFit/>
          </a:bodyPr>
          <a:lstStyle/>
          <a:p>
            <a:pPr algn="l">
              <a:lnSpc>
                <a:spcPts val="4159"/>
              </a:lnSpc>
            </a:pPr>
            <a:r>
              <a:rPr lang="en-US" sz="2599">
                <a:solidFill>
                  <a:srgbClr val="494949"/>
                </a:solidFill>
                <a:latin typeface="Abiah"/>
                <a:ea typeface="Abiah"/>
                <a:cs typeface="Abiah"/>
                <a:sym typeface="Abiah"/>
              </a:rPr>
              <a:t>La corrispondenza così preparata veniva quindi affidata al servizio postale ordinario. </a:t>
            </a:r>
          </a:p>
          <a:p>
            <a:pPr algn="l">
              <a:lnSpc>
                <a:spcPts val="4159"/>
              </a:lnSpc>
            </a:pPr>
            <a:r>
              <a:rPr lang="en-US" sz="2599">
                <a:solidFill>
                  <a:srgbClr val="494949"/>
                </a:solidFill>
                <a:latin typeface="Abiah"/>
                <a:ea typeface="Abiah"/>
                <a:cs typeface="Abiah"/>
                <a:sym typeface="Abiah"/>
              </a:rPr>
              <a:t>A</a:t>
            </a:r>
            <a:r>
              <a:rPr lang="en-US" sz="2599">
                <a:solidFill>
                  <a:srgbClr val="494949"/>
                </a:solidFill>
                <a:latin typeface="Abiah"/>
                <a:ea typeface="Abiah"/>
                <a:cs typeface="Abiah"/>
                <a:sym typeface="Abiah"/>
              </a:rPr>
              <a:t> sua volta in possesso di un Postal Kit o di altri materiali Fluxus, poteva rispondere con lo stesso sistema, dando vita a una rete di scambi interamente fluxus. Ogni spedizione diventava così un'opera in transito, un evento postale nel quale si realizzava concretamente la poetica dell'anti-arte e della democratizzazione del gesto creativo.</a:t>
            </a:r>
          </a:p>
          <a:p>
            <a:pPr algn="l">
              <a:lnSpc>
                <a:spcPts val="4159"/>
              </a:lnSpc>
            </a:pPr>
            <a:r>
              <a:rPr lang="en-US" sz="2599">
                <a:solidFill>
                  <a:srgbClr val="494949"/>
                </a:solidFill>
                <a:latin typeface="Abiah"/>
                <a:ea typeface="Abiah"/>
                <a:cs typeface="Abiah"/>
                <a:sym typeface="Abiah"/>
              </a:rPr>
              <a:t>In questo meccanismo trovano applicazione alcuni princìpi cardine del pensiero Fluxus, come l’interattività: l'opera resta incompiuta finché il partecipante non scrive, timbra e spedisce, e solo la sua azione la porta a compimento.</a:t>
            </a:r>
          </a:p>
          <a:p>
            <a:pPr algn="l">
              <a:lnSpc>
                <a:spcPts val="4159"/>
              </a:lnSpc>
            </a:pPr>
          </a:p>
        </p:txBody>
      </p:sp>
      <p:sp>
        <p:nvSpPr>
          <p:cNvPr name="TextBox 7" id="7"/>
          <p:cNvSpPr txBox="true"/>
          <p:nvPr/>
        </p:nvSpPr>
        <p:spPr>
          <a:xfrm rot="0">
            <a:off x="10889782" y="7861167"/>
            <a:ext cx="5734851" cy="370840"/>
          </a:xfrm>
          <a:prstGeom prst="rect">
            <a:avLst/>
          </a:prstGeom>
        </p:spPr>
        <p:txBody>
          <a:bodyPr anchor="t" rtlCol="false" tIns="0" lIns="0" bIns="0" rIns="0">
            <a:spAutoFit/>
          </a:bodyPr>
          <a:lstStyle/>
          <a:p>
            <a:pPr algn="ctr">
              <a:lnSpc>
                <a:spcPts val="3080"/>
              </a:lnSpc>
            </a:pPr>
            <a:r>
              <a:rPr lang="en-US" sz="2000">
                <a:solidFill>
                  <a:srgbClr val="494949"/>
                </a:solidFill>
                <a:latin typeface="Abiah"/>
                <a:ea typeface="Abiah"/>
                <a:cs typeface="Abiah"/>
                <a:sym typeface="Abiah"/>
                <a:hlinkClick r:id="rId6" tooltip="https://www.moma.org/collection/works/132025"/>
              </a:rPr>
              <a:t>Robert Watts. Stamp Dispenser. c. 1962–63</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true" rot="-1092723">
            <a:off x="-2842289" y="-3880748"/>
            <a:ext cx="11573876" cy="6187201"/>
          </a:xfrm>
          <a:custGeom>
            <a:avLst/>
            <a:gdLst/>
            <a:ahLst/>
            <a:cxnLst/>
            <a:rect r="r" b="b" t="t" l="l"/>
            <a:pathLst>
              <a:path h="6187201" w="11573876">
                <a:moveTo>
                  <a:pt x="0" y="6187201"/>
                </a:moveTo>
                <a:lnTo>
                  <a:pt x="11573875" y="6187201"/>
                </a:lnTo>
                <a:lnTo>
                  <a:pt x="11573875" y="0"/>
                </a:lnTo>
                <a:lnTo>
                  <a:pt x="0" y="0"/>
                </a:lnTo>
                <a:lnTo>
                  <a:pt x="0" y="6187201"/>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940517" y="-3439854"/>
            <a:ext cx="7694676" cy="8229600"/>
          </a:xfrm>
          <a:custGeom>
            <a:avLst/>
            <a:gdLst/>
            <a:ahLst/>
            <a:cxnLst/>
            <a:rect r="r" b="b" t="t" l="l"/>
            <a:pathLst>
              <a:path h="8229600" w="7694676">
                <a:moveTo>
                  <a:pt x="0" y="0"/>
                </a:moveTo>
                <a:lnTo>
                  <a:pt x="7694676" y="0"/>
                </a:lnTo>
                <a:lnTo>
                  <a:pt x="7694676" y="8229600"/>
                </a:lnTo>
                <a:lnTo>
                  <a:pt x="0" y="8229600"/>
                </a:lnTo>
                <a:lnTo>
                  <a:pt x="0" y="0"/>
                </a:lnTo>
                <a:close/>
              </a:path>
            </a:pathLst>
          </a:custGeom>
          <a:blipFill>
            <a:blip r:embed="rId4"/>
            <a:stretch>
              <a:fillRect l="0" t="0" r="0" b="0"/>
            </a:stretch>
          </a:blipFill>
        </p:spPr>
      </p:sp>
      <p:sp>
        <p:nvSpPr>
          <p:cNvPr name="Freeform 4" id="4"/>
          <p:cNvSpPr/>
          <p:nvPr/>
        </p:nvSpPr>
        <p:spPr>
          <a:xfrm flipH="false" flipV="false" rot="0">
            <a:off x="-5080025" y="6424701"/>
            <a:ext cx="7694676" cy="8229600"/>
          </a:xfrm>
          <a:custGeom>
            <a:avLst/>
            <a:gdLst/>
            <a:ahLst/>
            <a:cxnLst/>
            <a:rect r="r" b="b" t="t" l="l"/>
            <a:pathLst>
              <a:path h="8229600" w="7694676">
                <a:moveTo>
                  <a:pt x="0" y="0"/>
                </a:moveTo>
                <a:lnTo>
                  <a:pt x="7694676" y="0"/>
                </a:lnTo>
                <a:lnTo>
                  <a:pt x="7694676" y="8229600"/>
                </a:lnTo>
                <a:lnTo>
                  <a:pt x="0" y="8229600"/>
                </a:lnTo>
                <a:lnTo>
                  <a:pt x="0" y="0"/>
                </a:lnTo>
                <a:close/>
              </a:path>
            </a:pathLst>
          </a:custGeom>
          <a:blipFill>
            <a:blip r:embed="rId4"/>
            <a:stretch>
              <a:fillRect l="0" t="0" r="0" b="0"/>
            </a:stretch>
          </a:blipFill>
        </p:spPr>
      </p:sp>
      <p:sp>
        <p:nvSpPr>
          <p:cNvPr name="TextBox 5" id="5"/>
          <p:cNvSpPr txBox="true"/>
          <p:nvPr/>
        </p:nvSpPr>
        <p:spPr>
          <a:xfrm rot="0">
            <a:off x="1666857" y="2484755"/>
            <a:ext cx="8736773" cy="6773545"/>
          </a:xfrm>
          <a:prstGeom prst="rect">
            <a:avLst/>
          </a:prstGeom>
        </p:spPr>
        <p:txBody>
          <a:bodyPr anchor="t" rtlCol="false" tIns="0" lIns="0" bIns="0" rIns="0">
            <a:spAutoFit/>
          </a:bodyPr>
          <a:lstStyle/>
          <a:p>
            <a:pPr algn="l">
              <a:lnSpc>
                <a:spcPts val="4159"/>
              </a:lnSpc>
            </a:pPr>
            <a:r>
              <a:rPr lang="en-US" sz="2599">
                <a:solidFill>
                  <a:srgbClr val="494949"/>
                </a:solidFill>
                <a:latin typeface="Abiah"/>
                <a:ea typeface="Abiah"/>
                <a:cs typeface="Abiah"/>
                <a:sym typeface="Abiah"/>
              </a:rPr>
              <a:t>George Maciunas assemblava i kit nel proprio magazzino-officina a SoHo, a New York, dove conservava l'inventario completo delle edizioni Fluxus in forma non assemblata. All'arrivo di un ordine selezionava i componenti – scatola, francobolli, timbri, cartoline, buste –, applicava l'etichetta e spediva il kit pronto all'uso. Questo metodo artigianale e modulare permetteva variazioni pressoché infinite, rendendo ciascun esemplare unico pur restando, a rigore, un multiplo. Il Postal Kit si inscrive così in una serie più ampia di Fluxkit e di Flux Year Box, che Maciunas produsse dal 1964 fino alla fine degli anni Settanta, sempre secondo la logica del «magazine tridimensionale», un contenitore di opere multiple di artisti diversi.</a:t>
            </a:r>
          </a:p>
          <a:p>
            <a:pPr algn="l">
              <a:lnSpc>
                <a:spcPts val="4159"/>
              </a:lnSpc>
            </a:pPr>
          </a:p>
          <a:p>
            <a:pPr algn="l">
              <a:lnSpc>
                <a:spcPts val="4159"/>
              </a:lnSpc>
            </a:pPr>
          </a:p>
        </p:txBody>
      </p:sp>
      <p:sp>
        <p:nvSpPr>
          <p:cNvPr name="Freeform 6" id="6"/>
          <p:cNvSpPr/>
          <p:nvPr/>
        </p:nvSpPr>
        <p:spPr>
          <a:xfrm flipH="false" flipV="false" rot="0">
            <a:off x="11330792" y="2913743"/>
            <a:ext cx="5219450" cy="5014319"/>
          </a:xfrm>
          <a:custGeom>
            <a:avLst/>
            <a:gdLst/>
            <a:ahLst/>
            <a:cxnLst/>
            <a:rect r="r" b="b" t="t" l="l"/>
            <a:pathLst>
              <a:path h="5014319" w="5219450">
                <a:moveTo>
                  <a:pt x="0" y="0"/>
                </a:moveTo>
                <a:lnTo>
                  <a:pt x="5219450" y="0"/>
                </a:lnTo>
                <a:lnTo>
                  <a:pt x="5219450" y="5014319"/>
                </a:lnTo>
                <a:lnTo>
                  <a:pt x="0" y="5014319"/>
                </a:lnTo>
                <a:lnTo>
                  <a:pt x="0" y="0"/>
                </a:lnTo>
                <a:close/>
              </a:path>
            </a:pathLst>
          </a:custGeom>
          <a:blipFill>
            <a:blip r:embed="rId5"/>
            <a:stretch>
              <a:fillRect l="0" t="0" r="0" b="0"/>
            </a:stretch>
          </a:blipFill>
        </p:spPr>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1719185" y="7867946"/>
            <a:ext cx="8691353" cy="5153248"/>
          </a:xfrm>
          <a:custGeom>
            <a:avLst/>
            <a:gdLst/>
            <a:ahLst/>
            <a:cxnLst/>
            <a:rect r="r" b="b" t="t" l="l"/>
            <a:pathLst>
              <a:path h="5153248" w="8691353">
                <a:moveTo>
                  <a:pt x="8691354" y="5153248"/>
                </a:moveTo>
                <a:lnTo>
                  <a:pt x="0" y="5153248"/>
                </a:lnTo>
                <a:lnTo>
                  <a:pt x="0" y="0"/>
                </a:lnTo>
                <a:lnTo>
                  <a:pt x="8691354" y="0"/>
                </a:lnTo>
                <a:lnTo>
                  <a:pt x="8691354" y="5153248"/>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3504763" y="-2540901"/>
            <a:ext cx="7694676" cy="8229600"/>
          </a:xfrm>
          <a:custGeom>
            <a:avLst/>
            <a:gdLst/>
            <a:ahLst/>
            <a:cxnLst/>
            <a:rect r="r" b="b" t="t" l="l"/>
            <a:pathLst>
              <a:path h="8229600" w="7694676">
                <a:moveTo>
                  <a:pt x="0" y="0"/>
                </a:moveTo>
                <a:lnTo>
                  <a:pt x="7694676" y="0"/>
                </a:lnTo>
                <a:lnTo>
                  <a:pt x="7694676" y="8229600"/>
                </a:lnTo>
                <a:lnTo>
                  <a:pt x="0" y="8229600"/>
                </a:lnTo>
                <a:lnTo>
                  <a:pt x="0" y="0"/>
                </a:lnTo>
                <a:close/>
              </a:path>
            </a:pathLst>
          </a:custGeom>
          <a:blipFill>
            <a:blip r:embed="rId4"/>
            <a:stretch>
              <a:fillRect l="0" t="0" r="0" b="0"/>
            </a:stretch>
          </a:blipFill>
        </p:spPr>
      </p:sp>
      <p:sp>
        <p:nvSpPr>
          <p:cNvPr name="Freeform 4" id="4"/>
          <p:cNvSpPr/>
          <p:nvPr/>
        </p:nvSpPr>
        <p:spPr>
          <a:xfrm flipH="false" flipV="false" rot="1950233">
            <a:off x="15927751" y="-141902"/>
            <a:ext cx="8344336" cy="5442124"/>
          </a:xfrm>
          <a:custGeom>
            <a:avLst/>
            <a:gdLst/>
            <a:ahLst/>
            <a:cxnLst/>
            <a:rect r="r" b="b" t="t" l="l"/>
            <a:pathLst>
              <a:path h="5442124" w="8344336">
                <a:moveTo>
                  <a:pt x="0" y="0"/>
                </a:moveTo>
                <a:lnTo>
                  <a:pt x="8344335" y="0"/>
                </a:lnTo>
                <a:lnTo>
                  <a:pt x="8344335" y="5442124"/>
                </a:lnTo>
                <a:lnTo>
                  <a:pt x="0" y="5442124"/>
                </a:lnTo>
                <a:lnTo>
                  <a:pt x="0" y="0"/>
                </a:lnTo>
                <a:close/>
              </a:path>
            </a:pathLst>
          </a:custGeom>
          <a:blipFill>
            <a:blip r:embed="rId5"/>
            <a:stretch>
              <a:fillRect l="0" t="0" r="0" b="0"/>
            </a:stretch>
          </a:blipFill>
        </p:spPr>
      </p:sp>
      <p:sp>
        <p:nvSpPr>
          <p:cNvPr name="Freeform 5" id="5"/>
          <p:cNvSpPr/>
          <p:nvPr/>
        </p:nvSpPr>
        <p:spPr>
          <a:xfrm flipH="false" flipV="false" rot="0">
            <a:off x="4189913" y="323637"/>
            <a:ext cx="11384885" cy="6332842"/>
          </a:xfrm>
          <a:custGeom>
            <a:avLst/>
            <a:gdLst/>
            <a:ahLst/>
            <a:cxnLst/>
            <a:rect r="r" b="b" t="t" l="l"/>
            <a:pathLst>
              <a:path h="6332842" w="11384885">
                <a:moveTo>
                  <a:pt x="0" y="0"/>
                </a:moveTo>
                <a:lnTo>
                  <a:pt x="11384885" y="0"/>
                </a:lnTo>
                <a:lnTo>
                  <a:pt x="11384885" y="6332842"/>
                </a:lnTo>
                <a:lnTo>
                  <a:pt x="0" y="6332842"/>
                </a:lnTo>
                <a:lnTo>
                  <a:pt x="0" y="0"/>
                </a:lnTo>
                <a:close/>
              </a:path>
            </a:pathLst>
          </a:custGeom>
          <a:blipFill>
            <a:blip r:embed="rId6"/>
            <a:stretch>
              <a:fillRect l="0" t="0" r="0" b="0"/>
            </a:stretch>
          </a:blipFill>
        </p:spPr>
      </p:sp>
      <p:sp>
        <p:nvSpPr>
          <p:cNvPr name="TextBox 6" id="6"/>
          <p:cNvSpPr txBox="true"/>
          <p:nvPr/>
        </p:nvSpPr>
        <p:spPr>
          <a:xfrm rot="0">
            <a:off x="3732719" y="7030200"/>
            <a:ext cx="12299272" cy="2406650"/>
          </a:xfrm>
          <a:prstGeom prst="rect">
            <a:avLst/>
          </a:prstGeom>
        </p:spPr>
        <p:txBody>
          <a:bodyPr anchor="t" rtlCol="false" tIns="0" lIns="0" bIns="0" rIns="0">
            <a:spAutoFit/>
          </a:bodyPr>
          <a:lstStyle/>
          <a:p>
            <a:pPr algn="ctr">
              <a:lnSpc>
                <a:spcPts val="3849"/>
              </a:lnSpc>
              <a:spcBef>
                <a:spcPct val="0"/>
              </a:spcBef>
            </a:pPr>
            <a:r>
              <a:rPr lang="en-US" sz="2499">
                <a:solidFill>
                  <a:srgbClr val="000000"/>
                </a:solidFill>
                <a:latin typeface="Abiah"/>
                <a:ea typeface="Abiah"/>
                <a:cs typeface="Abiah"/>
                <a:sym typeface="Abiah"/>
              </a:rPr>
              <a:t>I principali artisti i cui lavori furono inclusi nei Fluxpost Kit e nei fogli Fluxpost includono: Robert Watts, Ken Friedman, Ben Vautier, George Maciunas, James Riddle, Robert Filliou, Daniel Spoerri </a:t>
            </a:r>
          </a:p>
          <a:p>
            <a:pPr algn="ctr">
              <a:lnSpc>
                <a:spcPts val="3849"/>
              </a:lnSpc>
              <a:spcBef>
                <a:spcPct val="0"/>
              </a:spcBef>
            </a:pPr>
            <a:r>
              <a:rPr lang="en-US" sz="2499">
                <a:solidFill>
                  <a:srgbClr val="000000"/>
                </a:solidFill>
                <a:latin typeface="Abiah"/>
                <a:ea typeface="Abiah"/>
                <a:cs typeface="Abiah"/>
                <a:sym typeface="Abiah"/>
              </a:rPr>
              <a:t>Altri artisti fluxus che produssero francobolli, cartoline o materiali postali nel contesto del movimento includono: Eric Andersen, Ay-O, George Brecht, Joe Jones, Alison Knowles, Takehisa Kosugi, Shigeko Kubota, Benjamin Patterson, Mieko Shiomi, e molti altri della rete internazionale.</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092723">
            <a:off x="11384030" y="7832612"/>
            <a:ext cx="11573876" cy="6187201"/>
          </a:xfrm>
          <a:custGeom>
            <a:avLst/>
            <a:gdLst/>
            <a:ahLst/>
            <a:cxnLst/>
            <a:rect r="r" b="b" t="t" l="l"/>
            <a:pathLst>
              <a:path h="6187201" w="11573876">
                <a:moveTo>
                  <a:pt x="0" y="0"/>
                </a:moveTo>
                <a:lnTo>
                  <a:pt x="11573876" y="0"/>
                </a:lnTo>
                <a:lnTo>
                  <a:pt x="11573876" y="6187201"/>
                </a:lnTo>
                <a:lnTo>
                  <a:pt x="0" y="618720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true" rot="-1092723">
            <a:off x="-2842289" y="-3880748"/>
            <a:ext cx="11573876" cy="6187201"/>
          </a:xfrm>
          <a:custGeom>
            <a:avLst/>
            <a:gdLst/>
            <a:ahLst/>
            <a:cxnLst/>
            <a:rect r="r" b="b" t="t" l="l"/>
            <a:pathLst>
              <a:path h="6187201" w="11573876">
                <a:moveTo>
                  <a:pt x="0" y="6187201"/>
                </a:moveTo>
                <a:lnTo>
                  <a:pt x="11573875" y="6187201"/>
                </a:lnTo>
                <a:lnTo>
                  <a:pt x="11573875" y="0"/>
                </a:lnTo>
                <a:lnTo>
                  <a:pt x="0" y="0"/>
                </a:lnTo>
                <a:lnTo>
                  <a:pt x="0" y="6187201"/>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5080025" y="6424701"/>
            <a:ext cx="7694676" cy="8229600"/>
          </a:xfrm>
          <a:custGeom>
            <a:avLst/>
            <a:gdLst/>
            <a:ahLst/>
            <a:cxnLst/>
            <a:rect r="r" b="b" t="t" l="l"/>
            <a:pathLst>
              <a:path h="8229600" w="7694676">
                <a:moveTo>
                  <a:pt x="0" y="0"/>
                </a:moveTo>
                <a:lnTo>
                  <a:pt x="7694676" y="0"/>
                </a:lnTo>
                <a:lnTo>
                  <a:pt x="7694676" y="8229600"/>
                </a:lnTo>
                <a:lnTo>
                  <a:pt x="0" y="8229600"/>
                </a:lnTo>
                <a:lnTo>
                  <a:pt x="0" y="0"/>
                </a:lnTo>
                <a:close/>
              </a:path>
            </a:pathLst>
          </a:custGeom>
          <a:blipFill>
            <a:blip r:embed="rId4"/>
            <a:stretch>
              <a:fillRect l="0" t="0" r="0" b="0"/>
            </a:stretch>
          </a:blipFill>
        </p:spPr>
      </p:sp>
      <p:sp>
        <p:nvSpPr>
          <p:cNvPr name="Freeform 5" id="5"/>
          <p:cNvSpPr/>
          <p:nvPr/>
        </p:nvSpPr>
        <p:spPr>
          <a:xfrm flipH="false" flipV="false" rot="0">
            <a:off x="2940670" y="4958182"/>
            <a:ext cx="12406660" cy="4011487"/>
          </a:xfrm>
          <a:custGeom>
            <a:avLst/>
            <a:gdLst/>
            <a:ahLst/>
            <a:cxnLst/>
            <a:rect r="r" b="b" t="t" l="l"/>
            <a:pathLst>
              <a:path h="4011487" w="12406660">
                <a:moveTo>
                  <a:pt x="0" y="0"/>
                </a:moveTo>
                <a:lnTo>
                  <a:pt x="12406660" y="0"/>
                </a:lnTo>
                <a:lnTo>
                  <a:pt x="12406660" y="4011487"/>
                </a:lnTo>
                <a:lnTo>
                  <a:pt x="0" y="4011487"/>
                </a:lnTo>
                <a:lnTo>
                  <a:pt x="0" y="0"/>
                </a:lnTo>
                <a:close/>
              </a:path>
            </a:pathLst>
          </a:custGeom>
          <a:blipFill>
            <a:blip r:embed="rId5"/>
            <a:stretch>
              <a:fillRect l="0" t="0" r="0" b="0"/>
            </a:stretch>
          </a:blipFill>
        </p:spPr>
      </p:sp>
      <p:sp>
        <p:nvSpPr>
          <p:cNvPr name="TextBox 6" id="6"/>
          <p:cNvSpPr txBox="true"/>
          <p:nvPr/>
        </p:nvSpPr>
        <p:spPr>
          <a:xfrm rot="0">
            <a:off x="5320060" y="749441"/>
            <a:ext cx="7647880" cy="3630295"/>
          </a:xfrm>
          <a:prstGeom prst="rect">
            <a:avLst/>
          </a:prstGeom>
        </p:spPr>
        <p:txBody>
          <a:bodyPr anchor="t" rtlCol="false" tIns="0" lIns="0" bIns="0" rIns="0">
            <a:spAutoFit/>
          </a:bodyPr>
          <a:lstStyle/>
          <a:p>
            <a:pPr algn="just" marL="0" indent="0" lvl="0">
              <a:lnSpc>
                <a:spcPts val="4160"/>
              </a:lnSpc>
            </a:pPr>
            <a:r>
              <a:rPr lang="en-US" sz="2600">
                <a:solidFill>
                  <a:srgbClr val="494949"/>
                </a:solidFill>
                <a:latin typeface="Abiah"/>
                <a:ea typeface="Abiah"/>
                <a:cs typeface="Abiah"/>
                <a:sym typeface="Abiah"/>
              </a:rPr>
              <a:t>Il Fluxpost non fu un episodio marginale ma il cuore operativo della poetica fluxus: attraverso la posta, gli artisti realizzarono concretamente l'utopia di un'arte democratica, nomade, anti-gerarchica e anti-mercantile. Il francobollo divenne il minimo formato possibile per un'opera d'arte, e al tempo stesso il massimo simbolo di sovversione burocratica.</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092723">
            <a:off x="11384030" y="7832612"/>
            <a:ext cx="11573876" cy="6187201"/>
          </a:xfrm>
          <a:custGeom>
            <a:avLst/>
            <a:gdLst/>
            <a:ahLst/>
            <a:cxnLst/>
            <a:rect r="r" b="b" t="t" l="l"/>
            <a:pathLst>
              <a:path h="6187201" w="11573876">
                <a:moveTo>
                  <a:pt x="0" y="0"/>
                </a:moveTo>
                <a:lnTo>
                  <a:pt x="11573876" y="0"/>
                </a:lnTo>
                <a:lnTo>
                  <a:pt x="11573876" y="6187201"/>
                </a:lnTo>
                <a:lnTo>
                  <a:pt x="0" y="618720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true" rot="-1092723">
            <a:off x="-2842289" y="-3880748"/>
            <a:ext cx="11573876" cy="6187201"/>
          </a:xfrm>
          <a:custGeom>
            <a:avLst/>
            <a:gdLst/>
            <a:ahLst/>
            <a:cxnLst/>
            <a:rect r="r" b="b" t="t" l="l"/>
            <a:pathLst>
              <a:path h="6187201" w="11573876">
                <a:moveTo>
                  <a:pt x="0" y="6187201"/>
                </a:moveTo>
                <a:lnTo>
                  <a:pt x="11573875" y="6187201"/>
                </a:lnTo>
                <a:lnTo>
                  <a:pt x="11573875" y="0"/>
                </a:lnTo>
                <a:lnTo>
                  <a:pt x="0" y="0"/>
                </a:lnTo>
                <a:lnTo>
                  <a:pt x="0" y="6187201"/>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5080025" y="6424701"/>
            <a:ext cx="7694676" cy="8229600"/>
          </a:xfrm>
          <a:custGeom>
            <a:avLst/>
            <a:gdLst/>
            <a:ahLst/>
            <a:cxnLst/>
            <a:rect r="r" b="b" t="t" l="l"/>
            <a:pathLst>
              <a:path h="8229600" w="7694676">
                <a:moveTo>
                  <a:pt x="0" y="0"/>
                </a:moveTo>
                <a:lnTo>
                  <a:pt x="7694676" y="0"/>
                </a:lnTo>
                <a:lnTo>
                  <a:pt x="7694676" y="8229600"/>
                </a:lnTo>
                <a:lnTo>
                  <a:pt x="0" y="8229600"/>
                </a:lnTo>
                <a:lnTo>
                  <a:pt x="0" y="0"/>
                </a:lnTo>
                <a:close/>
              </a:path>
            </a:pathLst>
          </a:custGeom>
          <a:blipFill>
            <a:blip r:embed="rId4"/>
            <a:stretch>
              <a:fillRect l="0" t="0" r="0" b="0"/>
            </a:stretch>
          </a:blipFill>
        </p:spPr>
      </p:sp>
      <p:sp>
        <p:nvSpPr>
          <p:cNvPr name="Freeform 5" id="5"/>
          <p:cNvSpPr/>
          <p:nvPr/>
        </p:nvSpPr>
        <p:spPr>
          <a:xfrm flipH="false" flipV="false" rot="0">
            <a:off x="9564092" y="1902658"/>
            <a:ext cx="8423388" cy="5968746"/>
          </a:xfrm>
          <a:custGeom>
            <a:avLst/>
            <a:gdLst/>
            <a:ahLst/>
            <a:cxnLst/>
            <a:rect r="r" b="b" t="t" l="l"/>
            <a:pathLst>
              <a:path h="5968746" w="8423388">
                <a:moveTo>
                  <a:pt x="0" y="0"/>
                </a:moveTo>
                <a:lnTo>
                  <a:pt x="8423388" y="0"/>
                </a:lnTo>
                <a:lnTo>
                  <a:pt x="8423388" y="5968746"/>
                </a:lnTo>
                <a:lnTo>
                  <a:pt x="0" y="5968746"/>
                </a:lnTo>
                <a:lnTo>
                  <a:pt x="0" y="0"/>
                </a:lnTo>
                <a:close/>
              </a:path>
            </a:pathLst>
          </a:custGeom>
          <a:blipFill>
            <a:blip r:embed="rId5"/>
            <a:stretch>
              <a:fillRect l="-10988" t="-5759" r="-8582" b="-6645"/>
            </a:stretch>
          </a:blipFill>
        </p:spPr>
      </p:sp>
      <p:sp>
        <p:nvSpPr>
          <p:cNvPr name="TextBox 6" id="6"/>
          <p:cNvSpPr txBox="true"/>
          <p:nvPr/>
        </p:nvSpPr>
        <p:spPr>
          <a:xfrm rot="0">
            <a:off x="1496120" y="2756853"/>
            <a:ext cx="7647880" cy="4678045"/>
          </a:xfrm>
          <a:prstGeom prst="rect">
            <a:avLst/>
          </a:prstGeom>
        </p:spPr>
        <p:txBody>
          <a:bodyPr anchor="t" rtlCol="false" tIns="0" lIns="0" bIns="0" rIns="0">
            <a:spAutoFit/>
          </a:bodyPr>
          <a:lstStyle/>
          <a:p>
            <a:pPr algn="just">
              <a:lnSpc>
                <a:spcPts val="4160"/>
              </a:lnSpc>
            </a:pPr>
            <a:r>
              <a:rPr lang="en-US" sz="2600">
                <a:solidFill>
                  <a:srgbClr val="494949"/>
                </a:solidFill>
                <a:latin typeface="Abiah"/>
                <a:ea typeface="Abiah"/>
                <a:cs typeface="Abiah"/>
                <a:sym typeface="Abiah"/>
              </a:rPr>
              <a:t>Il francobollo Fluxus opera su tre piani. </a:t>
            </a:r>
          </a:p>
          <a:p>
            <a:pPr algn="l" marL="561341" indent="-280670" lvl="1">
              <a:lnSpc>
                <a:spcPts val="4160"/>
              </a:lnSpc>
              <a:buFont typeface="Arial"/>
              <a:buChar char="•"/>
            </a:pPr>
            <a:r>
              <a:rPr lang="en-US" sz="2600">
                <a:solidFill>
                  <a:srgbClr val="494949"/>
                </a:solidFill>
                <a:latin typeface="Abiah"/>
                <a:ea typeface="Abiah"/>
                <a:cs typeface="Abiah"/>
                <a:sym typeface="Abiah"/>
              </a:rPr>
              <a:t>Sul piano semiotico mostra che il segno postale è convenzione, e come tale manipolabile. </a:t>
            </a:r>
          </a:p>
          <a:p>
            <a:pPr algn="l" marL="561341" indent="-280670" lvl="1">
              <a:lnSpc>
                <a:spcPts val="4160"/>
              </a:lnSpc>
              <a:buFont typeface="Arial"/>
              <a:buChar char="•"/>
            </a:pPr>
            <a:r>
              <a:rPr lang="en-US" sz="2600">
                <a:solidFill>
                  <a:srgbClr val="494949"/>
                </a:solidFill>
                <a:latin typeface="Abiah"/>
                <a:ea typeface="Abiah"/>
                <a:cs typeface="Abiah"/>
                <a:sym typeface="Abiah"/>
              </a:rPr>
              <a:t>Sul piano politico espone la natura autoritativa dell'emissione statale, e la parodia lo rende un gesto di critica istituzionale. </a:t>
            </a:r>
          </a:p>
          <a:p>
            <a:pPr algn="l" marL="561341" indent="-280670" lvl="1">
              <a:lnSpc>
                <a:spcPts val="4160"/>
              </a:lnSpc>
              <a:buFont typeface="Arial"/>
              <a:buChar char="•"/>
            </a:pPr>
            <a:r>
              <a:rPr lang="en-US" sz="2600">
                <a:solidFill>
                  <a:srgbClr val="494949"/>
                </a:solidFill>
                <a:latin typeface="Abiah"/>
                <a:ea typeface="Abiah"/>
                <a:cs typeface="Abiah"/>
                <a:sym typeface="Abiah"/>
              </a:rPr>
              <a:t>Sul piano estetico sancisce l'equivalenza tra opera e multiplo, in coerenza con l'ideale fluxus di un'arte accessibile e non gerarchica.</a:t>
            </a:r>
          </a:p>
        </p:txBody>
      </p:sp>
      <p:sp>
        <p:nvSpPr>
          <p:cNvPr name="TextBox 7" id="7"/>
          <p:cNvSpPr txBox="true"/>
          <p:nvPr/>
        </p:nvSpPr>
        <p:spPr>
          <a:xfrm rot="0">
            <a:off x="10538490" y="8082853"/>
            <a:ext cx="5734851" cy="370840"/>
          </a:xfrm>
          <a:prstGeom prst="rect">
            <a:avLst/>
          </a:prstGeom>
        </p:spPr>
        <p:txBody>
          <a:bodyPr anchor="t" rtlCol="false" tIns="0" lIns="0" bIns="0" rIns="0">
            <a:spAutoFit/>
          </a:bodyPr>
          <a:lstStyle/>
          <a:p>
            <a:pPr algn="ctr">
              <a:lnSpc>
                <a:spcPts val="3080"/>
              </a:lnSpc>
            </a:pPr>
            <a:r>
              <a:rPr lang="en-US" sz="2000">
                <a:solidFill>
                  <a:srgbClr val="494949"/>
                </a:solidFill>
                <a:latin typeface="Abiah"/>
                <a:ea typeface="Abiah"/>
                <a:cs typeface="Abiah"/>
                <a:sym typeface="Abiah"/>
              </a:rPr>
              <a:t>Joseph Beuys</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2150107" y="378594"/>
            <a:ext cx="5109193" cy="4114800"/>
          </a:xfrm>
          <a:custGeom>
            <a:avLst/>
            <a:gdLst/>
            <a:ahLst/>
            <a:cxnLst/>
            <a:rect r="r" b="b" t="t" l="l"/>
            <a:pathLst>
              <a:path h="4114800" w="5109193">
                <a:moveTo>
                  <a:pt x="0" y="0"/>
                </a:moveTo>
                <a:lnTo>
                  <a:pt x="5109193" y="0"/>
                </a:lnTo>
                <a:lnTo>
                  <a:pt x="5109193" y="4114800"/>
                </a:lnTo>
                <a:lnTo>
                  <a:pt x="0" y="4114800"/>
                </a:lnTo>
                <a:lnTo>
                  <a:pt x="0" y="0"/>
                </a:lnTo>
                <a:close/>
              </a:path>
            </a:pathLst>
          </a:custGeom>
          <a:blipFill>
            <a:blip r:embed="rId2"/>
            <a:stretch>
              <a:fillRect l="0" t="-20829" r="-18098" b="0"/>
            </a:stretch>
          </a:blipFill>
        </p:spPr>
      </p:sp>
      <p:sp>
        <p:nvSpPr>
          <p:cNvPr name="Freeform 3" id="3"/>
          <p:cNvSpPr/>
          <p:nvPr/>
        </p:nvSpPr>
        <p:spPr>
          <a:xfrm flipH="false" flipV="false" rot="0">
            <a:off x="840351" y="4493394"/>
            <a:ext cx="4387242" cy="4884265"/>
          </a:xfrm>
          <a:custGeom>
            <a:avLst/>
            <a:gdLst/>
            <a:ahLst/>
            <a:cxnLst/>
            <a:rect r="r" b="b" t="t" l="l"/>
            <a:pathLst>
              <a:path h="4884265" w="4387242">
                <a:moveTo>
                  <a:pt x="0" y="0"/>
                </a:moveTo>
                <a:lnTo>
                  <a:pt x="4387241" y="0"/>
                </a:lnTo>
                <a:lnTo>
                  <a:pt x="4387241" y="4884265"/>
                </a:lnTo>
                <a:lnTo>
                  <a:pt x="0" y="4884265"/>
                </a:lnTo>
                <a:lnTo>
                  <a:pt x="0" y="0"/>
                </a:lnTo>
                <a:close/>
              </a:path>
            </a:pathLst>
          </a:custGeom>
          <a:blipFill>
            <a:blip r:embed="rId3"/>
            <a:stretch>
              <a:fillRect l="-5269" t="0" r="-4742" b="0"/>
            </a:stretch>
          </a:blipFill>
        </p:spPr>
      </p:sp>
      <p:sp>
        <p:nvSpPr>
          <p:cNvPr name="Freeform 4" id="4"/>
          <p:cNvSpPr/>
          <p:nvPr/>
        </p:nvSpPr>
        <p:spPr>
          <a:xfrm flipH="false" flipV="false" rot="0">
            <a:off x="6079872" y="4493394"/>
            <a:ext cx="3410882" cy="4884265"/>
          </a:xfrm>
          <a:custGeom>
            <a:avLst/>
            <a:gdLst/>
            <a:ahLst/>
            <a:cxnLst/>
            <a:rect r="r" b="b" t="t" l="l"/>
            <a:pathLst>
              <a:path h="4884265" w="3410882">
                <a:moveTo>
                  <a:pt x="0" y="0"/>
                </a:moveTo>
                <a:lnTo>
                  <a:pt x="3410882" y="0"/>
                </a:lnTo>
                <a:lnTo>
                  <a:pt x="3410882" y="4884265"/>
                </a:lnTo>
                <a:lnTo>
                  <a:pt x="0" y="4884265"/>
                </a:lnTo>
                <a:lnTo>
                  <a:pt x="0" y="0"/>
                </a:lnTo>
                <a:close/>
              </a:path>
            </a:pathLst>
          </a:custGeom>
          <a:blipFill>
            <a:blip r:embed="rId4"/>
            <a:stretch>
              <a:fillRect l="0" t="0" r="0" b="0"/>
            </a:stretch>
          </a:blipFill>
        </p:spPr>
      </p:sp>
      <p:sp>
        <p:nvSpPr>
          <p:cNvPr name="Freeform 5" id="5"/>
          <p:cNvSpPr/>
          <p:nvPr/>
        </p:nvSpPr>
        <p:spPr>
          <a:xfrm flipH="false" flipV="false" rot="0">
            <a:off x="11884644" y="5365724"/>
            <a:ext cx="5640120" cy="4011934"/>
          </a:xfrm>
          <a:custGeom>
            <a:avLst/>
            <a:gdLst/>
            <a:ahLst/>
            <a:cxnLst/>
            <a:rect r="r" b="b" t="t" l="l"/>
            <a:pathLst>
              <a:path h="4011934" w="5640120">
                <a:moveTo>
                  <a:pt x="0" y="0"/>
                </a:moveTo>
                <a:lnTo>
                  <a:pt x="5640120" y="0"/>
                </a:lnTo>
                <a:lnTo>
                  <a:pt x="5640120" y="4011935"/>
                </a:lnTo>
                <a:lnTo>
                  <a:pt x="0" y="4011935"/>
                </a:lnTo>
                <a:lnTo>
                  <a:pt x="0" y="0"/>
                </a:lnTo>
                <a:close/>
              </a:path>
            </a:pathLst>
          </a:custGeom>
          <a:blipFill>
            <a:blip r:embed="rId5"/>
            <a:stretch>
              <a:fillRect l="0" t="0" r="0" b="0"/>
            </a:stretch>
          </a:blipFill>
        </p:spPr>
      </p:sp>
      <p:sp>
        <p:nvSpPr>
          <p:cNvPr name="TextBox 6" id="6"/>
          <p:cNvSpPr txBox="true"/>
          <p:nvPr/>
        </p:nvSpPr>
        <p:spPr>
          <a:xfrm rot="0">
            <a:off x="640795" y="283344"/>
            <a:ext cx="10005804" cy="3630295"/>
          </a:xfrm>
          <a:prstGeom prst="rect">
            <a:avLst/>
          </a:prstGeom>
        </p:spPr>
        <p:txBody>
          <a:bodyPr anchor="t" rtlCol="false" tIns="0" lIns="0" bIns="0" rIns="0">
            <a:spAutoFit/>
          </a:bodyPr>
          <a:lstStyle/>
          <a:p>
            <a:pPr algn="ctr">
              <a:lnSpc>
                <a:spcPts val="4160"/>
              </a:lnSpc>
            </a:pPr>
            <a:r>
              <a:rPr lang="en-US" sz="2600">
                <a:solidFill>
                  <a:srgbClr val="494949"/>
                </a:solidFill>
                <a:latin typeface="Abiah"/>
                <a:ea typeface="Abiah"/>
                <a:cs typeface="Abiah"/>
                <a:sym typeface="Abiah"/>
              </a:rPr>
              <a:t>L'intuizione di Watts e di Maciunas ha generato l'</a:t>
            </a:r>
            <a:r>
              <a:rPr lang="en-US" b="true" sz="2600">
                <a:solidFill>
                  <a:srgbClr val="494949"/>
                </a:solidFill>
                <a:latin typeface="Abiah Bold"/>
                <a:ea typeface="Abiah Bold"/>
                <a:cs typeface="Abiah Bold"/>
                <a:sym typeface="Abiah Bold"/>
              </a:rPr>
              <a:t>artistamp,</a:t>
            </a:r>
            <a:r>
              <a:rPr lang="en-US" sz="2600">
                <a:solidFill>
                  <a:srgbClr val="494949"/>
                </a:solidFill>
                <a:latin typeface="Abiah"/>
                <a:ea typeface="Abiah"/>
                <a:cs typeface="Abiah"/>
                <a:sym typeface="Abiah"/>
              </a:rPr>
              <a:t> oggi un genere riconosciuto con protagonisti propri: Anna Banana e Ulises Carrión (che teorizza l'Erratic Art Mail International System) sul piano internazionale, mentre in Italia si pensi a Vittore Baroni, a Ruggero Maggi e a Guglielmo Achille Cavellini, che porta il gesto verso l'autocelebrazione ironica, per poi spostarsi nell’ambito verbovisivo e sperimentale, nei quali il timbro, il francobollo e la busta diventano materiali di scrittura a pieno titolo.</a:t>
            </a:r>
          </a:p>
        </p:txBody>
      </p:sp>
      <p:sp>
        <p:nvSpPr>
          <p:cNvPr name="TextBox 7" id="7"/>
          <p:cNvSpPr txBox="true"/>
          <p:nvPr/>
        </p:nvSpPr>
        <p:spPr>
          <a:xfrm rot="0">
            <a:off x="2776271" y="9571818"/>
            <a:ext cx="5734851" cy="370840"/>
          </a:xfrm>
          <a:prstGeom prst="rect">
            <a:avLst/>
          </a:prstGeom>
        </p:spPr>
        <p:txBody>
          <a:bodyPr anchor="t" rtlCol="false" tIns="0" lIns="0" bIns="0" rIns="0">
            <a:spAutoFit/>
          </a:bodyPr>
          <a:lstStyle/>
          <a:p>
            <a:pPr algn="ctr">
              <a:lnSpc>
                <a:spcPts val="3080"/>
              </a:lnSpc>
            </a:pPr>
            <a:r>
              <a:rPr lang="en-US" sz="2000">
                <a:solidFill>
                  <a:srgbClr val="494949"/>
                </a:solidFill>
                <a:latin typeface="Abiah"/>
                <a:ea typeface="Abiah"/>
                <a:cs typeface="Abiah"/>
                <a:sym typeface="Abiah"/>
              </a:rPr>
              <a:t>Guglielmo Achille Cavellini</a:t>
            </a:r>
          </a:p>
        </p:txBody>
      </p:sp>
      <p:sp>
        <p:nvSpPr>
          <p:cNvPr name="TextBox 8" id="8"/>
          <p:cNvSpPr txBox="true"/>
          <p:nvPr/>
        </p:nvSpPr>
        <p:spPr>
          <a:xfrm rot="0">
            <a:off x="11837278" y="4651122"/>
            <a:ext cx="5734851" cy="370840"/>
          </a:xfrm>
          <a:prstGeom prst="rect">
            <a:avLst/>
          </a:prstGeom>
        </p:spPr>
        <p:txBody>
          <a:bodyPr anchor="t" rtlCol="false" tIns="0" lIns="0" bIns="0" rIns="0">
            <a:spAutoFit/>
          </a:bodyPr>
          <a:lstStyle/>
          <a:p>
            <a:pPr algn="ctr">
              <a:lnSpc>
                <a:spcPts val="3080"/>
              </a:lnSpc>
            </a:pPr>
            <a:r>
              <a:rPr lang="en-US" sz="2000">
                <a:solidFill>
                  <a:srgbClr val="494949"/>
                </a:solidFill>
                <a:latin typeface="Abiah"/>
                <a:ea typeface="Abiah"/>
                <a:cs typeface="Abiah"/>
                <a:sym typeface="Abiah"/>
              </a:rPr>
              <a:t>Anna Banana</a:t>
            </a:r>
          </a:p>
        </p:txBody>
      </p:sp>
      <p:sp>
        <p:nvSpPr>
          <p:cNvPr name="TextBox 9" id="9"/>
          <p:cNvSpPr txBox="true"/>
          <p:nvPr/>
        </p:nvSpPr>
        <p:spPr>
          <a:xfrm rot="0">
            <a:off x="11837278" y="9571818"/>
            <a:ext cx="5734851" cy="370840"/>
          </a:xfrm>
          <a:prstGeom prst="rect">
            <a:avLst/>
          </a:prstGeom>
        </p:spPr>
        <p:txBody>
          <a:bodyPr anchor="t" rtlCol="false" tIns="0" lIns="0" bIns="0" rIns="0">
            <a:spAutoFit/>
          </a:bodyPr>
          <a:lstStyle/>
          <a:p>
            <a:pPr algn="ctr">
              <a:lnSpc>
                <a:spcPts val="3080"/>
              </a:lnSpc>
            </a:pPr>
            <a:r>
              <a:rPr lang="en-US" sz="2000">
                <a:solidFill>
                  <a:srgbClr val="494949"/>
                </a:solidFill>
                <a:latin typeface="Abiah"/>
                <a:ea typeface="Abiah"/>
                <a:cs typeface="Abiah"/>
                <a:sym typeface="Abiah"/>
              </a:rPr>
              <a:t>Vittore Baroni</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3858349" y="3162300"/>
            <a:ext cx="9656902" cy="3962400"/>
          </a:xfrm>
          <a:prstGeom prst="rect">
            <a:avLst/>
          </a:prstGeom>
        </p:spPr>
        <p:txBody>
          <a:bodyPr anchor="t" rtlCol="false" tIns="0" lIns="0" bIns="0" rIns="0">
            <a:spAutoFit/>
          </a:bodyPr>
          <a:lstStyle/>
          <a:p>
            <a:pPr algn="ctr" marL="0" indent="0" lvl="0">
              <a:lnSpc>
                <a:spcPts val="15650"/>
              </a:lnSpc>
              <a:spcBef>
                <a:spcPct val="0"/>
              </a:spcBef>
            </a:pPr>
            <a:r>
              <a:rPr lang="en-US" sz="13042">
                <a:solidFill>
                  <a:srgbClr val="494949"/>
                </a:solidFill>
                <a:latin typeface="Abiah"/>
                <a:ea typeface="Abiah"/>
                <a:cs typeface="Abiah"/>
                <a:sym typeface="Abiah"/>
              </a:rPr>
              <a:t>Grazie per l’attenzione</a:t>
            </a:r>
          </a:p>
        </p:txBody>
      </p:sp>
      <p:sp>
        <p:nvSpPr>
          <p:cNvPr name="Freeform 3" id="3"/>
          <p:cNvSpPr/>
          <p:nvPr/>
        </p:nvSpPr>
        <p:spPr>
          <a:xfrm flipH="false" flipV="false" rot="-405051">
            <a:off x="11340079" y="7300523"/>
            <a:ext cx="8344336" cy="5442124"/>
          </a:xfrm>
          <a:custGeom>
            <a:avLst/>
            <a:gdLst/>
            <a:ahLst/>
            <a:cxnLst/>
            <a:rect r="r" b="b" t="t" l="l"/>
            <a:pathLst>
              <a:path h="5442124" w="8344336">
                <a:moveTo>
                  <a:pt x="0" y="0"/>
                </a:moveTo>
                <a:lnTo>
                  <a:pt x="8344336" y="0"/>
                </a:lnTo>
                <a:lnTo>
                  <a:pt x="8344336" y="5442124"/>
                </a:lnTo>
                <a:lnTo>
                  <a:pt x="0" y="5442124"/>
                </a:lnTo>
                <a:lnTo>
                  <a:pt x="0" y="0"/>
                </a:lnTo>
                <a:close/>
              </a:path>
            </a:pathLst>
          </a:custGeom>
          <a:blipFill>
            <a:blip r:embed="rId2"/>
            <a:stretch>
              <a:fillRect l="0" t="0" r="0" b="0"/>
            </a:stretch>
          </a:blipFill>
        </p:spPr>
      </p:sp>
      <p:sp>
        <p:nvSpPr>
          <p:cNvPr name="Freeform 4" id="4"/>
          <p:cNvSpPr/>
          <p:nvPr/>
        </p:nvSpPr>
        <p:spPr>
          <a:xfrm flipH="false" flipV="false" rot="-2856987">
            <a:off x="15829945" y="4396811"/>
            <a:ext cx="2290760" cy="5709059"/>
          </a:xfrm>
          <a:custGeom>
            <a:avLst/>
            <a:gdLst/>
            <a:ahLst/>
            <a:cxnLst/>
            <a:rect r="r" b="b" t="t" l="l"/>
            <a:pathLst>
              <a:path h="5709059" w="2290760">
                <a:moveTo>
                  <a:pt x="0" y="0"/>
                </a:moveTo>
                <a:lnTo>
                  <a:pt x="2290760" y="0"/>
                </a:lnTo>
                <a:lnTo>
                  <a:pt x="2290760" y="5709059"/>
                </a:lnTo>
                <a:lnTo>
                  <a:pt x="0" y="5709059"/>
                </a:lnTo>
                <a:lnTo>
                  <a:pt x="0" y="0"/>
                </a:lnTo>
                <a:close/>
              </a:path>
            </a:pathLst>
          </a:custGeom>
          <a:blipFill>
            <a:blip r:embed="rId3"/>
            <a:stretch>
              <a:fillRect l="0" t="0" r="0" b="0"/>
            </a:stretch>
          </a:blipFill>
        </p:spPr>
      </p:sp>
      <p:sp>
        <p:nvSpPr>
          <p:cNvPr name="Freeform 5" id="5"/>
          <p:cNvSpPr/>
          <p:nvPr/>
        </p:nvSpPr>
        <p:spPr>
          <a:xfrm flipH="false" flipV="false" rot="0">
            <a:off x="10734037" y="-1547924"/>
            <a:ext cx="8691353" cy="5153248"/>
          </a:xfrm>
          <a:custGeom>
            <a:avLst/>
            <a:gdLst/>
            <a:ahLst/>
            <a:cxnLst/>
            <a:rect r="r" b="b" t="t" l="l"/>
            <a:pathLst>
              <a:path h="5153248" w="8691353">
                <a:moveTo>
                  <a:pt x="0" y="0"/>
                </a:moveTo>
                <a:lnTo>
                  <a:pt x="8691354" y="0"/>
                </a:lnTo>
                <a:lnTo>
                  <a:pt x="8691354" y="5153248"/>
                </a:lnTo>
                <a:lnTo>
                  <a:pt x="0" y="515324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3504763" y="-2540901"/>
            <a:ext cx="7694676" cy="8229600"/>
          </a:xfrm>
          <a:custGeom>
            <a:avLst/>
            <a:gdLst/>
            <a:ahLst/>
            <a:cxnLst/>
            <a:rect r="r" b="b" t="t" l="l"/>
            <a:pathLst>
              <a:path h="8229600" w="7694676">
                <a:moveTo>
                  <a:pt x="0" y="0"/>
                </a:moveTo>
                <a:lnTo>
                  <a:pt x="7694676" y="0"/>
                </a:lnTo>
                <a:lnTo>
                  <a:pt x="7694676" y="8229600"/>
                </a:lnTo>
                <a:lnTo>
                  <a:pt x="0" y="8229600"/>
                </a:lnTo>
                <a:lnTo>
                  <a:pt x="0" y="0"/>
                </a:lnTo>
                <a:close/>
              </a:path>
            </a:pathLst>
          </a:custGeom>
          <a:blipFill>
            <a:blip r:embed="rId6"/>
            <a:stretch>
              <a:fillRect l="0" t="0" r="0" b="0"/>
            </a:stretch>
          </a:blipFill>
        </p:spPr>
      </p:sp>
      <p:sp>
        <p:nvSpPr>
          <p:cNvPr name="Freeform 7" id="7"/>
          <p:cNvSpPr/>
          <p:nvPr/>
        </p:nvSpPr>
        <p:spPr>
          <a:xfrm flipH="true" flipV="true" rot="0">
            <a:off x="-1719185" y="7867946"/>
            <a:ext cx="8691353" cy="5153248"/>
          </a:xfrm>
          <a:custGeom>
            <a:avLst/>
            <a:gdLst/>
            <a:ahLst/>
            <a:cxnLst/>
            <a:rect r="r" b="b" t="t" l="l"/>
            <a:pathLst>
              <a:path h="5153248" w="8691353">
                <a:moveTo>
                  <a:pt x="8691354" y="5153248"/>
                </a:moveTo>
                <a:lnTo>
                  <a:pt x="0" y="5153248"/>
                </a:lnTo>
                <a:lnTo>
                  <a:pt x="0" y="0"/>
                </a:lnTo>
                <a:lnTo>
                  <a:pt x="8691354" y="0"/>
                </a:lnTo>
                <a:lnTo>
                  <a:pt x="8691354" y="5153248"/>
                </a:lnTo>
                <a:close/>
              </a:path>
            </a:pathLst>
          </a:custGeom>
          <a:blipFill>
            <a:blip r:embed="rId4">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DAHWgzcJF9M</dc:identifier>
  <dcterms:modified xsi:type="dcterms:W3CDTF">2011-08-01T06:04:30Z</dcterms:modified>
  <cp:revision>1</cp:revision>
  <dc:title>Copia di Presentation</dc:title>
</cp:coreProperties>
</file>