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5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65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1625" y="417490"/>
            <a:ext cx="17684750" cy="1311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22602" y="1856770"/>
            <a:ext cx="10910569" cy="3945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50" b="1" i="0">
                <a:solidFill>
                  <a:srgbClr val="292929"/>
                </a:solidFill>
                <a:latin typeface="Inria Serif"/>
                <a:cs typeface="Inria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0615"/>
              </a:lnSpc>
              <a:spcBef>
                <a:spcPts val="95"/>
              </a:spcBef>
            </a:pPr>
            <a:r>
              <a:rPr dirty="0"/>
              <a:t>LORENZO</a:t>
            </a:r>
            <a:r>
              <a:rPr dirty="0" spc="-430"/>
              <a:t> </a:t>
            </a:r>
            <a:r>
              <a:rPr dirty="0" spc="-10"/>
              <a:t>FOGLIO,</a:t>
            </a:r>
          </a:p>
          <a:p>
            <a:pPr marL="12700" marR="5080">
              <a:lnSpc>
                <a:spcPts val="9650"/>
              </a:lnSpc>
              <a:spcBef>
                <a:spcPts val="960"/>
              </a:spcBef>
            </a:pPr>
            <a:r>
              <a:rPr dirty="0"/>
              <a:t>il</a:t>
            </a:r>
            <a:r>
              <a:rPr dirty="0" spc="-204"/>
              <a:t> </a:t>
            </a:r>
            <a:r>
              <a:rPr dirty="0"/>
              <a:t>postino</a:t>
            </a:r>
            <a:r>
              <a:rPr dirty="0" spc="-204"/>
              <a:t> </a:t>
            </a:r>
            <a:r>
              <a:rPr dirty="0" spc="-10"/>
              <a:t>fotografo </a:t>
            </a:r>
            <a:r>
              <a:rPr dirty="0"/>
              <a:t>di</a:t>
            </a:r>
            <a:r>
              <a:rPr dirty="0" spc="-95"/>
              <a:t> </a:t>
            </a:r>
            <a:r>
              <a:rPr dirty="0" spc="-10"/>
              <a:t>Barolo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7267575"/>
            <a:ext cx="18288000" cy="3019425"/>
          </a:xfrm>
          <a:custGeom>
            <a:avLst/>
            <a:gdLst/>
            <a:ahLst/>
            <a:cxnLst/>
            <a:rect l="l" t="t" r="r" b="b"/>
            <a:pathLst>
              <a:path w="18288000" h="3019425">
                <a:moveTo>
                  <a:pt x="18288000" y="0"/>
                </a:moveTo>
                <a:lnTo>
                  <a:pt x="0" y="0"/>
                </a:lnTo>
                <a:lnTo>
                  <a:pt x="0" y="3019425"/>
                </a:lnTo>
                <a:lnTo>
                  <a:pt x="18288000" y="3019425"/>
                </a:lnTo>
                <a:lnTo>
                  <a:pt x="1828800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73272" y="8140469"/>
            <a:ext cx="10903585" cy="11709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500" b="1">
                <a:solidFill>
                  <a:srgbClr val="292929"/>
                </a:solidFill>
                <a:latin typeface="Inria Serif"/>
                <a:cs typeface="Inria Serif"/>
              </a:rPr>
              <a:t>TAVOLO</a:t>
            </a:r>
            <a:r>
              <a:rPr dirty="0" sz="2500" spc="21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50" b="1">
                <a:solidFill>
                  <a:srgbClr val="292929"/>
                </a:solidFill>
                <a:latin typeface="Inria Serif"/>
                <a:cs typeface="Inria Serif"/>
              </a:rPr>
              <a:t>DEI</a:t>
            </a:r>
            <a:r>
              <a:rPr dirty="0" sz="2500" spc="21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b="1">
                <a:solidFill>
                  <a:srgbClr val="292929"/>
                </a:solidFill>
                <a:latin typeface="Inria Serif"/>
                <a:cs typeface="Inria Serif"/>
              </a:rPr>
              <a:t>POSTALI</a:t>
            </a:r>
            <a:r>
              <a:rPr dirty="0" sz="2500" spc="21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55" b="1">
                <a:solidFill>
                  <a:srgbClr val="292929"/>
                </a:solidFill>
                <a:latin typeface="Inria Serif"/>
                <a:cs typeface="Inria Serif"/>
              </a:rPr>
              <a:t>2026</a:t>
            </a:r>
            <a:r>
              <a:rPr dirty="0" sz="2500" spc="22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>
                <a:solidFill>
                  <a:srgbClr val="292929"/>
                </a:solidFill>
                <a:latin typeface="Inria Serif"/>
                <a:cs typeface="Inria Serif"/>
              </a:rPr>
              <a:t>-</a:t>
            </a:r>
            <a:r>
              <a:rPr dirty="0" sz="2500" spc="215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>
                <a:solidFill>
                  <a:srgbClr val="292929"/>
                </a:solidFill>
                <a:latin typeface="Inria Serif"/>
                <a:cs typeface="Inria Serif"/>
              </a:rPr>
              <a:t>SABATO</a:t>
            </a:r>
            <a:r>
              <a:rPr dirty="0" sz="2500" spc="215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>
                <a:solidFill>
                  <a:srgbClr val="292929"/>
                </a:solidFill>
                <a:latin typeface="Inria Serif"/>
                <a:cs typeface="Inria Serif"/>
              </a:rPr>
              <a:t>3</a:t>
            </a:r>
            <a:r>
              <a:rPr dirty="0" sz="2500" spc="215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60">
                <a:solidFill>
                  <a:srgbClr val="292929"/>
                </a:solidFill>
                <a:latin typeface="Inria Serif"/>
                <a:cs typeface="Inria Serif"/>
              </a:rPr>
              <a:t>OTTOBRE</a:t>
            </a:r>
            <a:r>
              <a:rPr dirty="0" sz="2500" spc="220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55">
                <a:solidFill>
                  <a:srgbClr val="292929"/>
                </a:solidFill>
                <a:latin typeface="Inria Serif"/>
                <a:cs typeface="Inria Serif"/>
              </a:rPr>
              <a:t>2026</a:t>
            </a:r>
            <a:endParaRPr sz="2500">
              <a:latin typeface="Inria Serif"/>
              <a:cs typeface="Inria Serif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500" spc="60">
                <a:solidFill>
                  <a:srgbClr val="292929"/>
                </a:solidFill>
                <a:latin typeface="Inria Serif"/>
                <a:cs typeface="Inria Serif"/>
              </a:rPr>
              <a:t>INTERVIENE</a:t>
            </a:r>
            <a:r>
              <a:rPr dirty="0" sz="2500" spc="195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b="1">
                <a:solidFill>
                  <a:srgbClr val="292929"/>
                </a:solidFill>
                <a:latin typeface="Inria Serif"/>
                <a:cs typeface="Inria Serif"/>
              </a:rPr>
              <a:t>MARTA</a:t>
            </a:r>
            <a:r>
              <a:rPr dirty="0" sz="2500" spc="20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60" b="1">
                <a:solidFill>
                  <a:srgbClr val="292929"/>
                </a:solidFill>
                <a:latin typeface="Inria Serif"/>
                <a:cs typeface="Inria Serif"/>
              </a:rPr>
              <a:t>RINALDI</a:t>
            </a:r>
            <a:r>
              <a:rPr dirty="0" sz="2500" spc="204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>
                <a:solidFill>
                  <a:srgbClr val="292929"/>
                </a:solidFill>
                <a:latin typeface="Inria Serif"/>
                <a:cs typeface="Inria Serif"/>
              </a:rPr>
              <a:t>-</a:t>
            </a:r>
            <a:r>
              <a:rPr dirty="0" sz="2500" spc="200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65">
                <a:solidFill>
                  <a:srgbClr val="292929"/>
                </a:solidFill>
                <a:latin typeface="Inria Serif"/>
                <a:cs typeface="Inria Serif"/>
              </a:rPr>
              <a:t>PRESIDENTE</a:t>
            </a:r>
            <a:r>
              <a:rPr dirty="0" sz="2500" spc="200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65">
                <a:solidFill>
                  <a:srgbClr val="292929"/>
                </a:solidFill>
                <a:latin typeface="Inria Serif"/>
                <a:cs typeface="Inria Serif"/>
              </a:rPr>
              <a:t>ASSOCIAZIONE</a:t>
            </a:r>
            <a:r>
              <a:rPr dirty="0" sz="2500" spc="195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45">
                <a:solidFill>
                  <a:srgbClr val="292929"/>
                </a:solidFill>
                <a:latin typeface="Inria Serif"/>
                <a:cs typeface="Inria Serif"/>
              </a:rPr>
              <a:t>CULTURALE </a:t>
            </a:r>
            <a:r>
              <a:rPr dirty="0" sz="2500" spc="60">
                <a:solidFill>
                  <a:srgbClr val="292929"/>
                </a:solidFill>
                <a:latin typeface="Inria Serif"/>
                <a:cs typeface="Inria Serif"/>
              </a:rPr>
              <a:t>GIULIA</a:t>
            </a:r>
            <a:r>
              <a:rPr dirty="0" sz="2500" spc="190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50">
                <a:solidFill>
                  <a:srgbClr val="292929"/>
                </a:solidFill>
                <a:latin typeface="Inria Serif"/>
                <a:cs typeface="Inria Serif"/>
              </a:rPr>
              <a:t>FALLETTI</a:t>
            </a:r>
            <a:r>
              <a:rPr dirty="0" sz="2500" spc="190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>
                <a:solidFill>
                  <a:srgbClr val="292929"/>
                </a:solidFill>
                <a:latin typeface="Inria Serif"/>
                <a:cs typeface="Inria Serif"/>
              </a:rPr>
              <a:t>DI</a:t>
            </a:r>
            <a:r>
              <a:rPr dirty="0" sz="2500" spc="195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65">
                <a:solidFill>
                  <a:srgbClr val="292929"/>
                </a:solidFill>
                <a:latin typeface="Inria Serif"/>
                <a:cs typeface="Inria Serif"/>
              </a:rPr>
              <a:t>BAROLO</a:t>
            </a:r>
            <a:endParaRPr sz="2500">
              <a:latin typeface="Inria Serif"/>
              <a:cs typeface="Inria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2309" y="1548709"/>
            <a:ext cx="5310763" cy="48354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117937" y="0"/>
            <a:ext cx="8170545" cy="10287000"/>
            <a:chOff x="10117937" y="0"/>
            <a:chExt cx="8170545" cy="10287000"/>
          </a:xfrm>
        </p:grpSpPr>
        <p:sp>
          <p:nvSpPr>
            <p:cNvPr id="3" name="object 3"/>
            <p:cNvSpPr/>
            <p:nvPr/>
          </p:nvSpPr>
          <p:spPr>
            <a:xfrm>
              <a:off x="15268575" y="0"/>
              <a:ext cx="3019425" cy="10287000"/>
            </a:xfrm>
            <a:custGeom>
              <a:avLst/>
              <a:gdLst/>
              <a:ahLst/>
              <a:cxnLst/>
              <a:rect l="l" t="t" r="r" b="b"/>
              <a:pathLst>
                <a:path w="3019425" h="10287000">
                  <a:moveTo>
                    <a:pt x="3019425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3019425" y="10287000"/>
                  </a:lnTo>
                  <a:lnTo>
                    <a:pt x="3019425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17937" y="610900"/>
              <a:ext cx="6826935" cy="9064899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903476" y="1599224"/>
            <a:ext cx="8262620" cy="863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500">
                <a:latin typeface="Inria Serif"/>
                <a:cs typeface="Inria Serif"/>
              </a:rPr>
              <a:t>UN</a:t>
            </a:r>
            <a:r>
              <a:rPr dirty="0" sz="5500" spc="-130">
                <a:latin typeface="Inria Serif"/>
                <a:cs typeface="Inria Serif"/>
              </a:rPr>
              <a:t> </a:t>
            </a:r>
            <a:r>
              <a:rPr dirty="0" sz="5500" spc="-65">
                <a:latin typeface="Inria Serif"/>
                <a:cs typeface="Inria Serif"/>
              </a:rPr>
              <a:t>VOLTO</a:t>
            </a:r>
            <a:r>
              <a:rPr dirty="0" sz="5500" spc="-130">
                <a:latin typeface="Inria Serif"/>
                <a:cs typeface="Inria Serif"/>
              </a:rPr>
              <a:t> </a:t>
            </a:r>
            <a:r>
              <a:rPr dirty="0" sz="5500">
                <a:latin typeface="Inria Serif"/>
                <a:cs typeface="Inria Serif"/>
              </a:rPr>
              <a:t>DA</a:t>
            </a:r>
            <a:r>
              <a:rPr dirty="0" sz="5500" spc="-130">
                <a:latin typeface="Inria Serif"/>
                <a:cs typeface="Inria Serif"/>
              </a:rPr>
              <a:t> </a:t>
            </a:r>
            <a:r>
              <a:rPr dirty="0" sz="5500" spc="-10">
                <a:latin typeface="Inria Serif"/>
                <a:cs typeface="Inria Serif"/>
              </a:rPr>
              <a:t>RICORDARE</a:t>
            </a:r>
            <a:endParaRPr sz="5500">
              <a:latin typeface="Inria Serif"/>
              <a:cs typeface="Inria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3485" y="3014153"/>
            <a:ext cx="8455025" cy="306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Un</a:t>
            </a:r>
            <a:r>
              <a:rPr dirty="0" sz="2400" spc="15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55" b="1">
                <a:solidFill>
                  <a:srgbClr val="292929"/>
                </a:solidFill>
                <a:latin typeface="Inria Serif"/>
                <a:cs typeface="Inria Serif"/>
              </a:rPr>
              <a:t>uomo,</a:t>
            </a:r>
            <a:r>
              <a:rPr dirty="0" sz="2400" spc="15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due</a:t>
            </a:r>
            <a:r>
              <a:rPr dirty="0" sz="2400" spc="15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50" b="1">
                <a:solidFill>
                  <a:srgbClr val="292929"/>
                </a:solidFill>
                <a:latin typeface="Inria Serif"/>
                <a:cs typeface="Inria Serif"/>
              </a:rPr>
              <a:t>sguardi</a:t>
            </a:r>
            <a:endParaRPr sz="2400">
              <a:latin typeface="Inria Serif"/>
              <a:cs typeface="Inria Serif"/>
            </a:endParaRPr>
          </a:p>
          <a:p>
            <a:pPr marL="228600" indent="-215900">
              <a:lnSpc>
                <a:spcPct val="100000"/>
              </a:lnSpc>
              <a:spcBef>
                <a:spcPts val="2120"/>
              </a:spcBef>
              <a:buFont typeface="Times New Roman"/>
              <a:buChar char="•"/>
              <a:tabLst>
                <a:tab pos="228600" algn="l"/>
              </a:tabLst>
            </a:pP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Insieme</a:t>
            </a:r>
            <a:r>
              <a:rPr dirty="0" sz="2000" spc="1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postino</a:t>
            </a:r>
            <a:r>
              <a:rPr dirty="0" sz="2000" spc="1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00" spc="1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fotografo,</a:t>
            </a:r>
            <a:r>
              <a:rPr dirty="0" sz="2000" spc="1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osserva</a:t>
            </a:r>
            <a:r>
              <a:rPr dirty="0" sz="2000" spc="1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Barolo</a:t>
            </a:r>
            <a:r>
              <a:rPr dirty="0" sz="2000" spc="1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5">
                <a:solidFill>
                  <a:srgbClr val="292929"/>
                </a:solidFill>
                <a:latin typeface="Inria Sans Light"/>
                <a:cs typeface="Inria Sans Light"/>
              </a:rPr>
              <a:t>dall’interno</a:t>
            </a:r>
            <a:r>
              <a:rPr dirty="0" sz="2000" spc="1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della</a:t>
            </a:r>
            <a:r>
              <a:rPr dirty="0" sz="2000" spc="1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comunità.</a:t>
            </a:r>
            <a:endParaRPr sz="2000">
              <a:latin typeface="Inria Sans Light"/>
              <a:cs typeface="Inria Sans Light"/>
            </a:endParaRPr>
          </a:p>
          <a:p>
            <a:pPr marL="228600" indent="-215900">
              <a:lnSpc>
                <a:spcPct val="100000"/>
              </a:lnSpc>
              <a:spcBef>
                <a:spcPts val="700"/>
              </a:spcBef>
              <a:buFont typeface="Times New Roman"/>
              <a:buChar char="•"/>
              <a:tabLst>
                <a:tab pos="228600" algn="l"/>
              </a:tabLst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sua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curiosità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rende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moderne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scene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semplici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quotidiane.</a:t>
            </a:r>
            <a:endParaRPr sz="20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409"/>
              </a:spcBef>
              <a:buClr>
                <a:srgbClr val="292929"/>
              </a:buClr>
              <a:buFont typeface="Times New Roman"/>
              <a:buChar char="•"/>
            </a:pPr>
            <a:endParaRPr sz="20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Le</a:t>
            </a:r>
            <a:r>
              <a:rPr dirty="0" sz="2400" spc="18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persone</a:t>
            </a:r>
            <a:r>
              <a:rPr dirty="0" sz="2400" spc="18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al</a:t>
            </a:r>
            <a:r>
              <a:rPr dirty="0" sz="2400" spc="18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-10" b="1">
                <a:solidFill>
                  <a:srgbClr val="292929"/>
                </a:solidFill>
                <a:latin typeface="Inria Serif"/>
                <a:cs typeface="Inria Serif"/>
              </a:rPr>
              <a:t>centro</a:t>
            </a:r>
            <a:endParaRPr sz="2400">
              <a:latin typeface="Inria Serif"/>
              <a:cs typeface="Inria Serif"/>
            </a:endParaRPr>
          </a:p>
          <a:p>
            <a:pPr marL="228600" indent="-215900">
              <a:lnSpc>
                <a:spcPct val="100000"/>
              </a:lnSpc>
              <a:spcBef>
                <a:spcPts val="2120"/>
              </a:spcBef>
              <a:buFont typeface="Times New Roman"/>
              <a:buChar char="•"/>
              <a:tabLst>
                <a:tab pos="228600" algn="l"/>
              </a:tabLst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Ritrae</a:t>
            </a:r>
            <a:r>
              <a:rPr dirty="0" sz="20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uomini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donne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nel</a:t>
            </a:r>
            <a:r>
              <a:rPr dirty="0" sz="20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lavoro,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in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casa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nelle</a:t>
            </a:r>
            <a:r>
              <a:rPr dirty="0" sz="20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botteghe.</a:t>
            </a:r>
            <a:endParaRPr sz="2000">
              <a:latin typeface="Inria Sans Light"/>
              <a:cs typeface="Inria Sans Light"/>
            </a:endParaRPr>
          </a:p>
          <a:p>
            <a:pPr marL="228600" indent="-215900">
              <a:lnSpc>
                <a:spcPct val="100000"/>
              </a:lnSpc>
              <a:spcBef>
                <a:spcPts val="700"/>
              </a:spcBef>
              <a:buFont typeface="Times New Roman"/>
              <a:buChar char="•"/>
              <a:tabLst>
                <a:tab pos="228600" algn="l"/>
              </a:tabLst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Ne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emerge</a:t>
            </a:r>
            <a:r>
              <a:rPr dirty="0" sz="200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una</a:t>
            </a:r>
            <a:r>
              <a:rPr dirty="0" sz="200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dignità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sobria,</a:t>
            </a:r>
            <a:r>
              <a:rPr dirty="0" sz="200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spesso</a:t>
            </a:r>
            <a:r>
              <a:rPr dirty="0" sz="200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attraversata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da</a:t>
            </a:r>
            <a:r>
              <a:rPr dirty="0" sz="200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ironia.</a:t>
            </a:r>
            <a:endParaRPr sz="2000">
              <a:latin typeface="Inria Sans Light"/>
              <a:cs typeface="Inria Sans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084050" cy="10287000"/>
            <a:chOff x="0" y="0"/>
            <a:chExt cx="12084050" cy="10287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3019425" cy="10287000"/>
            </a:xfrm>
            <a:custGeom>
              <a:avLst/>
              <a:gdLst/>
              <a:ahLst/>
              <a:cxnLst/>
              <a:rect l="l" t="t" r="r" b="b"/>
              <a:pathLst>
                <a:path w="3019425" h="10287000">
                  <a:moveTo>
                    <a:pt x="3019425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3019425" y="10287000"/>
                  </a:lnTo>
                  <a:lnTo>
                    <a:pt x="3019425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19262" y="2114207"/>
              <a:ext cx="10364228" cy="7352398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4175" rIns="0" bIns="0" rtlCol="0" vert="horz">
            <a:spAutoFit/>
          </a:bodyPr>
          <a:lstStyle/>
          <a:p>
            <a:pPr marL="195072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Inria Serif"/>
                <a:cs typeface="Inria Serif"/>
              </a:rPr>
              <a:t>IL</a:t>
            </a:r>
            <a:r>
              <a:rPr dirty="0" spc="-114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POSTINO</a:t>
            </a:r>
            <a:r>
              <a:rPr dirty="0" spc="-110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DI</a:t>
            </a:r>
            <a:r>
              <a:rPr dirty="0" spc="-110">
                <a:latin typeface="Inria Serif"/>
                <a:cs typeface="Inria Serif"/>
              </a:rPr>
              <a:t> </a:t>
            </a:r>
            <a:r>
              <a:rPr dirty="0" spc="-10">
                <a:latin typeface="Inria Serif"/>
                <a:cs typeface="Inria Serif"/>
              </a:rPr>
              <a:t>BAROLO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731308" y="4192447"/>
            <a:ext cx="5099685" cy="2728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50" b="1">
                <a:solidFill>
                  <a:srgbClr val="292929"/>
                </a:solidFill>
                <a:latin typeface="Inria Serif"/>
                <a:cs typeface="Inria Serif"/>
              </a:rPr>
              <a:t>Nella</a:t>
            </a:r>
            <a:r>
              <a:rPr dirty="0" sz="250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500" spc="55" b="1">
                <a:solidFill>
                  <a:srgbClr val="292929"/>
                </a:solidFill>
                <a:latin typeface="Inria Serif"/>
                <a:cs typeface="Inria Serif"/>
              </a:rPr>
              <a:t>foto:</a:t>
            </a:r>
            <a:endParaRPr sz="2500">
              <a:latin typeface="Inria Serif"/>
              <a:cs typeface="Inria Serif"/>
            </a:endParaRPr>
          </a:p>
          <a:p>
            <a:pPr marL="12700" marR="148590">
              <a:lnSpc>
                <a:spcPct val="110300"/>
              </a:lnSpc>
              <a:spcBef>
                <a:spcPts val="2000"/>
              </a:spcBef>
            </a:pPr>
            <a:r>
              <a:rPr dirty="0" sz="2050" spc="50">
                <a:solidFill>
                  <a:srgbClr val="292929"/>
                </a:solidFill>
                <a:latin typeface="Inria Sans Light"/>
                <a:cs typeface="Inria Sans Light"/>
              </a:rPr>
              <a:t>Lorenzo</a:t>
            </a:r>
            <a:r>
              <a:rPr dirty="0" sz="205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Foglio</a:t>
            </a:r>
            <a:r>
              <a:rPr dirty="0" sz="205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in</a:t>
            </a:r>
            <a:r>
              <a:rPr dirty="0" sz="205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5">
                <a:solidFill>
                  <a:srgbClr val="292929"/>
                </a:solidFill>
                <a:latin typeface="Inria Sans Light"/>
                <a:cs typeface="Inria Sans Light"/>
              </a:rPr>
              <a:t>divisa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0">
                <a:solidFill>
                  <a:srgbClr val="292929"/>
                </a:solidFill>
                <a:latin typeface="Inria Sans Light"/>
                <a:cs typeface="Inria Sans Light"/>
              </a:rPr>
              <a:t>da</a:t>
            </a:r>
            <a:r>
              <a:rPr dirty="0" sz="205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postino</a:t>
            </a:r>
            <a:r>
              <a:rPr dirty="0" sz="205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con</a:t>
            </a:r>
            <a:r>
              <a:rPr dirty="0" sz="205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0">
                <a:solidFill>
                  <a:srgbClr val="292929"/>
                </a:solidFill>
                <a:latin typeface="Inria Sans Light"/>
                <a:cs typeface="Inria Sans Light"/>
              </a:rPr>
              <a:t>la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borsa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portalettere,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accanto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alla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corriera</a:t>
            </a:r>
            <a:endParaRPr sz="2050">
              <a:latin typeface="Inria Sans Light"/>
              <a:cs typeface="Inria Sans Light"/>
            </a:endParaRPr>
          </a:p>
          <a:p>
            <a:pPr marL="12700" marR="5080">
              <a:lnSpc>
                <a:spcPct val="110300"/>
              </a:lnSpc>
            </a:pPr>
            <a:r>
              <a:rPr dirty="0" sz="2050" spc="50">
                <a:solidFill>
                  <a:srgbClr val="292929"/>
                </a:solidFill>
                <a:latin typeface="Inria Sans Light"/>
                <a:cs typeface="Inria Sans Light"/>
              </a:rPr>
              <a:t>Alba</a:t>
            </a:r>
            <a:r>
              <a:rPr dirty="0" sz="2050" spc="1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-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Barolo.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Al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centro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Giuseppe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Manzone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sinistra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il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signor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45">
                <a:solidFill>
                  <a:srgbClr val="292929"/>
                </a:solidFill>
                <a:latin typeface="Inria Sans Light"/>
                <a:cs typeface="Inria Sans Light"/>
              </a:rPr>
              <a:t>Travaglio,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dipendente </a:t>
            </a:r>
            <a:r>
              <a:rPr dirty="0" sz="2050" spc="-140">
                <a:solidFill>
                  <a:srgbClr val="292929"/>
                </a:solidFill>
                <a:latin typeface="Inria Sans Light"/>
                <a:cs typeface="Inria Sans Light"/>
              </a:rPr>
              <a:t>dell'ufficio</a:t>
            </a:r>
            <a:r>
              <a:rPr dirty="0" sz="2050" spc="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postale.</a:t>
            </a:r>
            <a:r>
              <a:rPr dirty="0" sz="2050" spc="9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Dal</a:t>
            </a:r>
            <a:r>
              <a:rPr dirty="0" sz="2050" spc="9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-45">
                <a:solidFill>
                  <a:srgbClr val="292929"/>
                </a:solidFill>
                <a:latin typeface="Inria Sans Light"/>
                <a:cs typeface="Inria Sans Light"/>
              </a:rPr>
              <a:t>finestrino</a:t>
            </a:r>
            <a:r>
              <a:rPr dirty="0" sz="2050" spc="9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Bruno</a:t>
            </a:r>
            <a:endParaRPr sz="205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Mazzocchi.</a:t>
            </a:r>
            <a:r>
              <a:rPr dirty="0" sz="2050" spc="1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0">
                <a:solidFill>
                  <a:srgbClr val="292929"/>
                </a:solidFill>
                <a:latin typeface="Inria Sans Light"/>
                <a:cs typeface="Inria Sans Light"/>
              </a:rPr>
              <a:t>Primi</a:t>
            </a:r>
            <a:r>
              <a:rPr dirty="0" sz="2050" spc="1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anni</a:t>
            </a:r>
            <a:r>
              <a:rPr dirty="0" sz="2050" spc="1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'</a:t>
            </a:r>
            <a:r>
              <a:rPr dirty="0" sz="2050" spc="1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45">
                <a:solidFill>
                  <a:srgbClr val="292929"/>
                </a:solidFill>
                <a:latin typeface="Inria Sans Light"/>
                <a:cs typeface="Inria Sans Light"/>
              </a:rPr>
              <a:t>50</a:t>
            </a:r>
            <a:endParaRPr sz="2050">
              <a:latin typeface="Inria Sans Light"/>
              <a:cs typeface="Inria Sa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6050" rIns="0" bIns="0" rtlCol="0" vert="horz">
            <a:spAutoFit/>
          </a:bodyPr>
          <a:lstStyle/>
          <a:p>
            <a:pPr marL="84709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Inria Serif"/>
                <a:cs typeface="Inria Serif"/>
              </a:rPr>
              <a:t>BAROLO</a:t>
            </a:r>
            <a:r>
              <a:rPr dirty="0" spc="-114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NEL</a:t>
            </a:r>
            <a:r>
              <a:rPr dirty="0" spc="-114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SUO</a:t>
            </a:r>
            <a:r>
              <a:rPr dirty="0" spc="-114">
                <a:latin typeface="Inria Serif"/>
                <a:cs typeface="Inria Serif"/>
              </a:rPr>
              <a:t> </a:t>
            </a:r>
            <a:r>
              <a:rPr dirty="0" spc="-10">
                <a:latin typeface="Inria Serif"/>
                <a:cs typeface="Inria Serif"/>
              </a:rPr>
              <a:t>SGUARDO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2020951"/>
            <a:ext cx="18288000" cy="8266430"/>
            <a:chOff x="0" y="2020951"/>
            <a:chExt cx="18288000" cy="8266430"/>
          </a:xfrm>
        </p:grpSpPr>
        <p:sp>
          <p:nvSpPr>
            <p:cNvPr id="4" name="object 4"/>
            <p:cNvSpPr/>
            <p:nvPr/>
          </p:nvSpPr>
          <p:spPr>
            <a:xfrm>
              <a:off x="0" y="7267575"/>
              <a:ext cx="18288000" cy="3019425"/>
            </a:xfrm>
            <a:custGeom>
              <a:avLst/>
              <a:gdLst/>
              <a:ahLst/>
              <a:cxnLst/>
              <a:rect l="l" t="t" r="r" b="b"/>
              <a:pathLst>
                <a:path w="18288000" h="3019425">
                  <a:moveTo>
                    <a:pt x="18288000" y="0"/>
                  </a:moveTo>
                  <a:lnTo>
                    <a:pt x="0" y="0"/>
                  </a:lnTo>
                  <a:lnTo>
                    <a:pt x="0" y="3019425"/>
                  </a:lnTo>
                  <a:lnTo>
                    <a:pt x="18288000" y="3019425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69259" y="3511657"/>
              <a:ext cx="6047264" cy="44858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9139" y="2020951"/>
              <a:ext cx="9720219" cy="74672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9875" rIns="0" bIns="0" rtlCol="0" vert="horz">
            <a:spAutoFit/>
          </a:bodyPr>
          <a:lstStyle/>
          <a:p>
            <a:pPr marL="61277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Inria Serif"/>
                <a:cs typeface="Inria Serif"/>
              </a:rPr>
              <a:t>UNA</a:t>
            </a:r>
            <a:r>
              <a:rPr dirty="0" spc="-145">
                <a:latin typeface="Inria Serif"/>
                <a:cs typeface="Inria Serif"/>
              </a:rPr>
              <a:t> </a:t>
            </a:r>
            <a:r>
              <a:rPr dirty="0" spc="-20">
                <a:latin typeface="Inria Serif"/>
                <a:cs typeface="Inria Serif"/>
              </a:rPr>
              <a:t>VITA</a:t>
            </a:r>
            <a:r>
              <a:rPr dirty="0" spc="-140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IN</a:t>
            </a:r>
            <a:r>
              <a:rPr dirty="0" spc="-140">
                <a:latin typeface="Inria Serif"/>
                <a:cs typeface="Inria Serif"/>
              </a:rPr>
              <a:t> </a:t>
            </a:r>
            <a:r>
              <a:rPr dirty="0" spc="-10">
                <a:latin typeface="Inria Serif"/>
                <a:cs typeface="Inria Serif"/>
              </a:rPr>
              <a:t>CAMMINO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01700" y="2539707"/>
            <a:ext cx="8531860" cy="705358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000" spc="55" b="1">
                <a:solidFill>
                  <a:srgbClr val="292929"/>
                </a:solidFill>
                <a:latin typeface="Inria Serif"/>
                <a:cs typeface="Inria Serif"/>
              </a:rPr>
              <a:t>Radici</a:t>
            </a:r>
            <a:r>
              <a:rPr dirty="0" sz="2000" spc="14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55" b="1">
                <a:solidFill>
                  <a:srgbClr val="292929"/>
                </a:solidFill>
                <a:latin typeface="Inria Serif"/>
                <a:cs typeface="Inria Serif"/>
              </a:rPr>
              <a:t>nelle</a:t>
            </a:r>
            <a:r>
              <a:rPr dirty="0" sz="2000" spc="14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60" b="1">
                <a:solidFill>
                  <a:srgbClr val="292929"/>
                </a:solidFill>
                <a:latin typeface="Inria Serif"/>
                <a:cs typeface="Inria Serif"/>
              </a:rPr>
              <a:t>Langhe</a:t>
            </a:r>
            <a:endParaRPr sz="2000">
              <a:latin typeface="Inria Serif"/>
              <a:cs typeface="Inria Serif"/>
            </a:endParaRPr>
          </a:p>
          <a:p>
            <a:pPr marL="194945" indent="-182245">
              <a:lnSpc>
                <a:spcPct val="100000"/>
              </a:lnSpc>
              <a:spcBef>
                <a:spcPts val="1795"/>
              </a:spcBef>
              <a:buFont typeface="Times New Roman"/>
              <a:buChar char="•"/>
              <a:tabLst>
                <a:tab pos="194945" algn="l"/>
              </a:tabLst>
            </a:pP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Nato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Novello</a:t>
            </a:r>
            <a:r>
              <a:rPr dirty="0" sz="17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nel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1886,</a:t>
            </a:r>
            <a:r>
              <a:rPr dirty="0" sz="17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intorno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al</a:t>
            </a:r>
            <a:r>
              <a:rPr dirty="0" sz="17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1890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si</a:t>
            </a:r>
            <a:r>
              <a:rPr dirty="0" sz="17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trasferisce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17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Barolo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con</a:t>
            </a:r>
            <a:r>
              <a:rPr dirty="0" sz="17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famiglia.</a:t>
            </a:r>
            <a:endParaRPr sz="17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380"/>
              </a:spcBef>
              <a:buClr>
                <a:srgbClr val="292929"/>
              </a:buClr>
              <a:buFont typeface="Times New Roman"/>
              <a:buChar char="•"/>
            </a:pPr>
            <a:endParaRPr sz="17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000" spc="55" b="1">
                <a:solidFill>
                  <a:srgbClr val="292929"/>
                </a:solidFill>
                <a:latin typeface="Inria Serif"/>
                <a:cs typeface="Inria Serif"/>
              </a:rPr>
              <a:t>Formazione</a:t>
            </a:r>
            <a:r>
              <a:rPr dirty="0" sz="2000" spc="1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b="1">
                <a:solidFill>
                  <a:srgbClr val="292929"/>
                </a:solidFill>
                <a:latin typeface="Inria Serif"/>
                <a:cs typeface="Inria Serif"/>
              </a:rPr>
              <a:t>tra</a:t>
            </a:r>
            <a:r>
              <a:rPr dirty="0" sz="200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60" b="1">
                <a:solidFill>
                  <a:srgbClr val="292929"/>
                </a:solidFill>
                <a:latin typeface="Inria Serif"/>
                <a:cs typeface="Inria Serif"/>
              </a:rPr>
              <a:t>scuola</a:t>
            </a:r>
            <a:r>
              <a:rPr dirty="0" sz="200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b="1">
                <a:solidFill>
                  <a:srgbClr val="292929"/>
                </a:solidFill>
                <a:latin typeface="Inria Serif"/>
                <a:cs typeface="Inria Serif"/>
              </a:rPr>
              <a:t>e</a:t>
            </a:r>
            <a:r>
              <a:rPr dirty="0" sz="2000" spc="1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65" b="1">
                <a:solidFill>
                  <a:srgbClr val="292929"/>
                </a:solidFill>
                <a:latin typeface="Inria Serif"/>
                <a:cs typeface="Inria Serif"/>
              </a:rPr>
              <a:t>città</a:t>
            </a:r>
            <a:endParaRPr sz="2000">
              <a:latin typeface="Inria Serif"/>
              <a:cs typeface="Inria Serif"/>
            </a:endParaRPr>
          </a:p>
          <a:p>
            <a:pPr marL="194310" marR="5080" indent="-182245">
              <a:lnSpc>
                <a:spcPct val="108000"/>
              </a:lnSpc>
              <a:spcBef>
                <a:spcPts val="1635"/>
              </a:spcBef>
              <a:buFont typeface="Times New Roman"/>
              <a:buChar char="•"/>
              <a:tabLst>
                <a:tab pos="195580" algn="l"/>
              </a:tabLst>
            </a:pP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Studia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alla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scuola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tecniche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di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Barolo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poi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45">
                <a:solidFill>
                  <a:srgbClr val="292929"/>
                </a:solidFill>
                <a:latin typeface="Inria Sans Light"/>
                <a:cs typeface="Inria Sans Light"/>
              </a:rPr>
              <a:t>all’Istituto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Valsalice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di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Torino.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Qui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impara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25">
                <a:solidFill>
                  <a:srgbClr val="292929"/>
                </a:solidFill>
                <a:latin typeface="Inria Sans Light"/>
                <a:cs typeface="Inria Sans Light"/>
              </a:rPr>
              <a:t>la </a:t>
            </a:r>
            <a:r>
              <a:rPr dirty="0" sz="1700" spc="-25">
                <a:solidFill>
                  <a:srgbClr val="292929"/>
                </a:solidFill>
                <a:latin typeface="Inria Sans Light"/>
                <a:cs typeface="Inria Sans Light"/>
              </a:rPr>
              <a:t>	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tecnica</a:t>
            </a:r>
            <a:r>
              <a:rPr dirty="0" sz="1700" spc="3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della</a:t>
            </a:r>
            <a:r>
              <a:rPr dirty="0" sz="1700" spc="3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composizione</a:t>
            </a:r>
            <a:r>
              <a:rPr dirty="0" sz="1700" spc="3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tipografica</a:t>
            </a:r>
            <a:r>
              <a:rPr dirty="0" sz="1700" spc="3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1700" spc="3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i</a:t>
            </a:r>
            <a:r>
              <a:rPr dirty="0" sz="1700" spc="3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fondamenti</a:t>
            </a:r>
            <a:r>
              <a:rPr dirty="0" sz="1700" spc="3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dell’arte</a:t>
            </a:r>
            <a:r>
              <a:rPr dirty="0" sz="1700" spc="3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fotografica.</a:t>
            </a:r>
            <a:endParaRPr sz="17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375"/>
              </a:spcBef>
              <a:buClr>
                <a:srgbClr val="292929"/>
              </a:buClr>
              <a:buFont typeface="Times New Roman"/>
              <a:buChar char="•"/>
            </a:pPr>
            <a:endParaRPr sz="17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292929"/>
                </a:solidFill>
                <a:latin typeface="Inria Serif"/>
                <a:cs typeface="Inria Serif"/>
              </a:rPr>
              <a:t>L’inizio</a:t>
            </a:r>
            <a:r>
              <a:rPr dirty="0" sz="2000" spc="29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55" b="1">
                <a:solidFill>
                  <a:srgbClr val="292929"/>
                </a:solidFill>
                <a:latin typeface="Inria Serif"/>
                <a:cs typeface="Inria Serif"/>
              </a:rPr>
              <a:t>della</a:t>
            </a:r>
            <a:r>
              <a:rPr dirty="0" sz="2000" spc="29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55" b="1">
                <a:solidFill>
                  <a:srgbClr val="292929"/>
                </a:solidFill>
                <a:latin typeface="Inria Serif"/>
                <a:cs typeface="Inria Serif"/>
              </a:rPr>
              <a:t>fotograﬁa</a:t>
            </a:r>
            <a:endParaRPr sz="2000">
              <a:latin typeface="Inria Serif"/>
              <a:cs typeface="Inria Serif"/>
            </a:endParaRPr>
          </a:p>
          <a:p>
            <a:pPr marL="194310" marR="405130" indent="-182245">
              <a:lnSpc>
                <a:spcPct val="108000"/>
              </a:lnSpc>
              <a:spcBef>
                <a:spcPts val="1640"/>
              </a:spcBef>
              <a:buFont typeface="Times New Roman"/>
              <a:buChar char="•"/>
              <a:tabLst>
                <a:tab pos="195580" algn="l"/>
              </a:tabLst>
            </a:pP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Tornato</a:t>
            </a:r>
            <a:r>
              <a:rPr dirty="0" sz="1700" spc="2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nelle</a:t>
            </a:r>
            <a:r>
              <a:rPr dirty="0" sz="17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Langhe</a:t>
            </a:r>
            <a:r>
              <a:rPr dirty="0" sz="1700" spc="2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inizia</a:t>
            </a:r>
            <a:r>
              <a:rPr dirty="0" sz="17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17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scattare,</a:t>
            </a:r>
            <a:r>
              <a:rPr dirty="0" sz="1700" spc="2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come</a:t>
            </a:r>
            <a:r>
              <a:rPr dirty="0" sz="17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dilettante,</a:t>
            </a:r>
            <a:r>
              <a:rPr dirty="0" sz="1700" spc="2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le</a:t>
            </a:r>
            <a:r>
              <a:rPr dirty="0" sz="17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prime</a:t>
            </a:r>
            <a:r>
              <a:rPr dirty="0" sz="17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fotografie</a:t>
            </a:r>
            <a:r>
              <a:rPr dirty="0" sz="1700" spc="2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con</a:t>
            </a:r>
            <a:r>
              <a:rPr dirty="0" sz="17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25">
                <a:solidFill>
                  <a:srgbClr val="292929"/>
                </a:solidFill>
                <a:latin typeface="Inria Sans Light"/>
                <a:cs typeface="Inria Sans Light"/>
              </a:rPr>
              <a:t>un </a:t>
            </a:r>
            <a:r>
              <a:rPr dirty="0" sz="1700" spc="-25">
                <a:solidFill>
                  <a:srgbClr val="292929"/>
                </a:solidFill>
                <a:latin typeface="Inria Sans Light"/>
                <a:cs typeface="Inria Sans Light"/>
              </a:rPr>
              <a:t>	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apparecchio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Carl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Zeiss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1700" spc="2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soffietto</a:t>
            </a:r>
            <a:endParaRPr sz="17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375"/>
              </a:spcBef>
              <a:buClr>
                <a:srgbClr val="292929"/>
              </a:buClr>
              <a:buFont typeface="Times New Roman"/>
              <a:buChar char="•"/>
            </a:pPr>
            <a:endParaRPr sz="17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292929"/>
                </a:solidFill>
                <a:latin typeface="Inria Serif"/>
                <a:cs typeface="Inria Serif"/>
              </a:rPr>
              <a:t>Il</a:t>
            </a:r>
            <a:r>
              <a:rPr dirty="0" sz="200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55" b="1">
                <a:solidFill>
                  <a:srgbClr val="292929"/>
                </a:solidFill>
                <a:latin typeface="Inria Serif"/>
                <a:cs typeface="Inria Serif"/>
              </a:rPr>
              <a:t>mestiere</a:t>
            </a:r>
            <a:r>
              <a:rPr dirty="0" sz="200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50" b="1">
                <a:solidFill>
                  <a:srgbClr val="292929"/>
                </a:solidFill>
                <a:latin typeface="Inria Serif"/>
                <a:cs typeface="Inria Serif"/>
              </a:rPr>
              <a:t>che</a:t>
            </a:r>
            <a:r>
              <a:rPr dirty="0" sz="2000" spc="17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b="1">
                <a:solidFill>
                  <a:srgbClr val="292929"/>
                </a:solidFill>
                <a:latin typeface="Inria Serif"/>
                <a:cs typeface="Inria Serif"/>
              </a:rPr>
              <a:t>lo</a:t>
            </a:r>
            <a:r>
              <a:rPr dirty="0" sz="200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60" b="1">
                <a:solidFill>
                  <a:srgbClr val="292929"/>
                </a:solidFill>
                <a:latin typeface="Inria Serif"/>
                <a:cs typeface="Inria Serif"/>
              </a:rPr>
              <a:t>guida</a:t>
            </a:r>
            <a:endParaRPr sz="2000">
              <a:latin typeface="Inria Serif"/>
              <a:cs typeface="Inria Serif"/>
            </a:endParaRPr>
          </a:p>
          <a:p>
            <a:pPr algn="just" marL="194310" marR="12700" indent="-182245">
              <a:lnSpc>
                <a:spcPct val="108000"/>
              </a:lnSpc>
              <a:spcBef>
                <a:spcPts val="1635"/>
              </a:spcBef>
              <a:buFont typeface="Times New Roman"/>
              <a:buChar char="•"/>
              <a:tabLst>
                <a:tab pos="195580" algn="l"/>
              </a:tabLst>
            </a:pP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18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anni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diventa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postino: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cammina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tra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cascine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frazioni.</a:t>
            </a:r>
            <a:r>
              <a:rPr dirty="0" sz="1700" spc="204">
                <a:solidFill>
                  <a:srgbClr val="292929"/>
                </a:solidFill>
                <a:latin typeface="Inria Sans Light"/>
                <a:cs typeface="Inria Sans Light"/>
              </a:rPr>
              <a:t> 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Questo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lo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rende</a:t>
            </a:r>
            <a:r>
              <a:rPr dirty="0" sz="17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un</a:t>
            </a:r>
            <a:r>
              <a:rPr dirty="0" sz="17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attento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	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conoscitore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dei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luoghi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delle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persone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di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quel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mondo</a:t>
            </a:r>
            <a:r>
              <a:rPr dirty="0" sz="1700" spc="2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rurale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che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ammiriamo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nelle</a:t>
            </a:r>
            <a:r>
              <a:rPr dirty="0" sz="1700" spc="2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5">
                <a:solidFill>
                  <a:srgbClr val="292929"/>
                </a:solidFill>
                <a:latin typeface="Inria Sans Light"/>
                <a:cs typeface="Inria Sans Light"/>
              </a:rPr>
              <a:t>sue </a:t>
            </a:r>
            <a:r>
              <a:rPr dirty="0" sz="1700" spc="25">
                <a:solidFill>
                  <a:srgbClr val="292929"/>
                </a:solidFill>
                <a:latin typeface="Inria Sans Light"/>
                <a:cs typeface="Inria Sans Light"/>
              </a:rPr>
              <a:t>	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fotografie.</a:t>
            </a:r>
            <a:endParaRPr sz="17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1225"/>
              </a:spcBef>
              <a:buClr>
                <a:srgbClr val="292929"/>
              </a:buClr>
              <a:buFont typeface="Times New Roman"/>
              <a:buChar char="•"/>
            </a:pPr>
            <a:endParaRPr sz="17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292929"/>
                </a:solidFill>
                <a:latin typeface="Inria Serif"/>
                <a:cs typeface="Inria Serif"/>
              </a:rPr>
              <a:t>Un’eredità</a:t>
            </a:r>
            <a:r>
              <a:rPr dirty="0" sz="2000" spc="37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b="1">
                <a:solidFill>
                  <a:srgbClr val="292929"/>
                </a:solidFill>
                <a:latin typeface="Inria Serif"/>
                <a:cs typeface="Inria Serif"/>
              </a:rPr>
              <a:t>di</a:t>
            </a:r>
            <a:r>
              <a:rPr dirty="0" sz="2000" spc="37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000" spc="60" b="1">
                <a:solidFill>
                  <a:srgbClr val="292929"/>
                </a:solidFill>
                <a:latin typeface="Inria Serif"/>
                <a:cs typeface="Inria Serif"/>
              </a:rPr>
              <a:t>memoria</a:t>
            </a:r>
            <a:endParaRPr sz="2000">
              <a:latin typeface="Inria Serif"/>
              <a:cs typeface="Inria Serif"/>
            </a:endParaRPr>
          </a:p>
          <a:p>
            <a:pPr marL="194310" marR="48895" indent="-182245">
              <a:lnSpc>
                <a:spcPct val="108000"/>
              </a:lnSpc>
              <a:spcBef>
                <a:spcPts val="1635"/>
              </a:spcBef>
              <a:buFont typeface="Times New Roman"/>
              <a:buChar char="•"/>
              <a:tabLst>
                <a:tab pos="195580" algn="l"/>
              </a:tabLst>
            </a:pP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Muore</a:t>
            </a:r>
            <a:r>
              <a:rPr dirty="0" sz="1700" spc="2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nel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1974,</a:t>
            </a:r>
            <a:r>
              <a:rPr dirty="0" sz="1700" spc="2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lasciando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un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prezioso</a:t>
            </a:r>
            <a:r>
              <a:rPr dirty="0" sz="1700" spc="2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documento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del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mondo</a:t>
            </a:r>
            <a:r>
              <a:rPr dirty="0" sz="1700" spc="2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contadino.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>
                <a:solidFill>
                  <a:srgbClr val="292929"/>
                </a:solidFill>
                <a:latin typeface="Inria Sans Light"/>
                <a:cs typeface="Inria Sans Light"/>
              </a:rPr>
              <a:t>Le</a:t>
            </a:r>
            <a:r>
              <a:rPr dirty="0" sz="17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5">
                <a:solidFill>
                  <a:srgbClr val="292929"/>
                </a:solidFill>
                <a:latin typeface="Inria Sans Light"/>
                <a:cs typeface="Inria Sans Light"/>
              </a:rPr>
              <a:t>sue </a:t>
            </a:r>
            <a:r>
              <a:rPr dirty="0" sz="1700" spc="25">
                <a:solidFill>
                  <a:srgbClr val="292929"/>
                </a:solidFill>
                <a:latin typeface="Inria Sans Light"/>
                <a:cs typeface="Inria Sans Light"/>
              </a:rPr>
              <a:t>	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fotografie</a:t>
            </a:r>
            <a:r>
              <a:rPr dirty="0" sz="1700" spc="2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costituiscono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un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monumento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chi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ha</a:t>
            </a:r>
            <a:r>
              <a:rPr dirty="0" sz="1700" spc="2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coltivato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i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vigneti,</a:t>
            </a:r>
            <a:r>
              <a:rPr dirty="0" sz="17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10">
                <a:solidFill>
                  <a:srgbClr val="292929"/>
                </a:solidFill>
                <a:latin typeface="Inria Sans Light"/>
                <a:cs typeface="Inria Sans Light"/>
              </a:rPr>
              <a:t>all’operosità</a:t>
            </a:r>
            <a:r>
              <a:rPr dirty="0" sz="1700" spc="2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delle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	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donne</a:t>
            </a:r>
            <a:r>
              <a:rPr dirty="0" sz="170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nei</a:t>
            </a:r>
            <a:r>
              <a:rPr dirty="0" sz="17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lavori</a:t>
            </a:r>
            <a:r>
              <a:rPr dirty="0" sz="170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manuali</a:t>
            </a:r>
            <a:r>
              <a:rPr dirty="0" sz="17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17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all’artigianalità</a:t>
            </a:r>
            <a:r>
              <a:rPr dirty="0" sz="170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legata</a:t>
            </a:r>
            <a:r>
              <a:rPr dirty="0" sz="17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al</a:t>
            </a:r>
            <a:r>
              <a:rPr dirty="0" sz="17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vino</a:t>
            </a:r>
            <a:r>
              <a:rPr dirty="0" sz="170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17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20">
                <a:solidFill>
                  <a:srgbClr val="292929"/>
                </a:solidFill>
                <a:latin typeface="Inria Sans Light"/>
                <a:cs typeface="Inria Sans Light"/>
              </a:rPr>
              <a:t>alla</a:t>
            </a:r>
            <a:r>
              <a:rPr dirty="0" sz="17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700" spc="-10">
                <a:solidFill>
                  <a:srgbClr val="292929"/>
                </a:solidFill>
                <a:latin typeface="Inria Sans Light"/>
                <a:cs typeface="Inria Sans Light"/>
              </a:rPr>
              <a:t>campagna.</a:t>
            </a:r>
            <a:endParaRPr sz="1700">
              <a:latin typeface="Inria Sans Light"/>
              <a:cs typeface="Inria Sans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86276" y="3320402"/>
            <a:ext cx="7383856" cy="55378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45682" y="6287122"/>
            <a:ext cx="4442460" cy="4000500"/>
          </a:xfrm>
          <a:custGeom>
            <a:avLst/>
            <a:gdLst/>
            <a:ahLst/>
            <a:cxnLst/>
            <a:rect l="l" t="t" r="r" b="b"/>
            <a:pathLst>
              <a:path w="4442459" h="4000500">
                <a:moveTo>
                  <a:pt x="4442320" y="0"/>
                </a:moveTo>
                <a:lnTo>
                  <a:pt x="0" y="3999877"/>
                </a:lnTo>
                <a:lnTo>
                  <a:pt x="4442320" y="3999877"/>
                </a:lnTo>
                <a:lnTo>
                  <a:pt x="444232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210050" y="5108008"/>
            <a:ext cx="250825" cy="9525"/>
          </a:xfrm>
          <a:custGeom>
            <a:avLst/>
            <a:gdLst/>
            <a:ahLst/>
            <a:cxnLst/>
            <a:rect l="l" t="t" r="r" b="b"/>
            <a:pathLst>
              <a:path w="250825" h="9525">
                <a:moveTo>
                  <a:pt x="0" y="9525"/>
                </a:moveTo>
                <a:lnTo>
                  <a:pt x="250328" y="9525"/>
                </a:lnTo>
                <a:lnTo>
                  <a:pt x="250328" y="0"/>
                </a:lnTo>
                <a:lnTo>
                  <a:pt x="0" y="0"/>
                </a:lnTo>
                <a:lnTo>
                  <a:pt x="0" y="9525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03253" y="5108008"/>
            <a:ext cx="3306445" cy="9525"/>
          </a:xfrm>
          <a:custGeom>
            <a:avLst/>
            <a:gdLst/>
            <a:ahLst/>
            <a:cxnLst/>
            <a:rect l="l" t="t" r="r" b="b"/>
            <a:pathLst>
              <a:path w="3306445" h="9525">
                <a:moveTo>
                  <a:pt x="0" y="9525"/>
                </a:moveTo>
                <a:lnTo>
                  <a:pt x="3306291" y="9525"/>
                </a:lnTo>
                <a:lnTo>
                  <a:pt x="3306291" y="0"/>
                </a:lnTo>
                <a:lnTo>
                  <a:pt x="0" y="0"/>
                </a:lnTo>
                <a:lnTo>
                  <a:pt x="0" y="9525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052420" y="5108008"/>
            <a:ext cx="3306445" cy="9525"/>
          </a:xfrm>
          <a:custGeom>
            <a:avLst/>
            <a:gdLst/>
            <a:ahLst/>
            <a:cxnLst/>
            <a:rect l="l" t="t" r="r" b="b"/>
            <a:pathLst>
              <a:path w="3306445" h="9525">
                <a:moveTo>
                  <a:pt x="0" y="9525"/>
                </a:moveTo>
                <a:lnTo>
                  <a:pt x="3306328" y="9525"/>
                </a:lnTo>
                <a:lnTo>
                  <a:pt x="3306328" y="0"/>
                </a:lnTo>
                <a:lnTo>
                  <a:pt x="0" y="0"/>
                </a:lnTo>
                <a:lnTo>
                  <a:pt x="0" y="9525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501622" y="5108008"/>
            <a:ext cx="3306445" cy="9525"/>
          </a:xfrm>
          <a:custGeom>
            <a:avLst/>
            <a:gdLst/>
            <a:ahLst/>
            <a:cxnLst/>
            <a:rect l="l" t="t" r="r" b="b"/>
            <a:pathLst>
              <a:path w="3306444" h="9525">
                <a:moveTo>
                  <a:pt x="0" y="9525"/>
                </a:moveTo>
                <a:lnTo>
                  <a:pt x="3306291" y="9525"/>
                </a:lnTo>
                <a:lnTo>
                  <a:pt x="3306291" y="0"/>
                </a:lnTo>
                <a:lnTo>
                  <a:pt x="0" y="0"/>
                </a:lnTo>
                <a:lnTo>
                  <a:pt x="0" y="9525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14807914" y="4948575"/>
            <a:ext cx="3480435" cy="338455"/>
            <a:chOff x="14807914" y="4948575"/>
            <a:chExt cx="3480435" cy="338455"/>
          </a:xfrm>
        </p:grpSpPr>
        <p:sp>
          <p:nvSpPr>
            <p:cNvPr id="8" name="object 8"/>
            <p:cNvSpPr/>
            <p:nvPr/>
          </p:nvSpPr>
          <p:spPr>
            <a:xfrm>
              <a:off x="14950789" y="5108008"/>
              <a:ext cx="3337560" cy="9525"/>
            </a:xfrm>
            <a:custGeom>
              <a:avLst/>
              <a:gdLst/>
              <a:ahLst/>
              <a:cxnLst/>
              <a:rect l="l" t="t" r="r" b="b"/>
              <a:pathLst>
                <a:path w="3337559" h="9525">
                  <a:moveTo>
                    <a:pt x="0" y="9525"/>
                  </a:moveTo>
                  <a:lnTo>
                    <a:pt x="3337210" y="9525"/>
                  </a:lnTo>
                  <a:lnTo>
                    <a:pt x="3337210" y="0"/>
                  </a:lnTo>
                  <a:lnTo>
                    <a:pt x="0" y="0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rgbClr val="2929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807914" y="4948575"/>
              <a:ext cx="142875" cy="338455"/>
            </a:xfrm>
            <a:custGeom>
              <a:avLst/>
              <a:gdLst/>
              <a:ahLst/>
              <a:cxnLst/>
              <a:rect l="l" t="t" r="r" b="b"/>
              <a:pathLst>
                <a:path w="142875" h="338454">
                  <a:moveTo>
                    <a:pt x="0" y="337921"/>
                  </a:moveTo>
                  <a:lnTo>
                    <a:pt x="142875" y="337921"/>
                  </a:lnTo>
                  <a:lnTo>
                    <a:pt x="142875" y="0"/>
                  </a:lnTo>
                  <a:lnTo>
                    <a:pt x="0" y="0"/>
                  </a:lnTo>
                  <a:lnTo>
                    <a:pt x="0" y="337921"/>
                  </a:lnTo>
                  <a:close/>
                </a:path>
              </a:pathLst>
            </a:custGeom>
            <a:solidFill>
              <a:srgbClr val="42008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7909545" y="4948575"/>
            <a:ext cx="142875" cy="338455"/>
          </a:xfrm>
          <a:custGeom>
            <a:avLst/>
            <a:gdLst/>
            <a:ahLst/>
            <a:cxnLst/>
            <a:rect l="l" t="t" r="r" b="b"/>
            <a:pathLst>
              <a:path w="142875" h="338454">
                <a:moveTo>
                  <a:pt x="0" y="337921"/>
                </a:moveTo>
                <a:lnTo>
                  <a:pt x="142875" y="337921"/>
                </a:lnTo>
                <a:lnTo>
                  <a:pt x="142875" y="0"/>
                </a:lnTo>
                <a:lnTo>
                  <a:pt x="0" y="0"/>
                </a:lnTo>
                <a:lnTo>
                  <a:pt x="0" y="337921"/>
                </a:lnTo>
                <a:close/>
              </a:path>
            </a:pathLst>
          </a:custGeom>
          <a:solidFill>
            <a:srgbClr val="42008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4800572" y="5467149"/>
            <a:ext cx="2206625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Archivio</a:t>
            </a:r>
            <a:r>
              <a:rPr dirty="0" sz="2000" spc="3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di</a:t>
            </a:r>
            <a:r>
              <a:rPr dirty="0" sz="2000" spc="3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lavoro</a:t>
            </a:r>
            <a:r>
              <a:rPr dirty="0" sz="2000" spc="3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-50">
                <a:solidFill>
                  <a:srgbClr val="292929"/>
                </a:solidFill>
                <a:latin typeface="Inria Sans Light"/>
                <a:cs typeface="Inria Sans Light"/>
              </a:rPr>
              <a:t>e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valore</a:t>
            </a:r>
            <a:r>
              <a:rPr dirty="0" sz="2000" spc="2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culturale</a:t>
            </a:r>
            <a:r>
              <a:rPr dirty="0" sz="2000" spc="25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35">
                <a:solidFill>
                  <a:srgbClr val="292929"/>
                </a:solidFill>
                <a:latin typeface="Inria Sans Light"/>
                <a:cs typeface="Inria Sans Light"/>
              </a:rPr>
              <a:t>si</a:t>
            </a:r>
            <a:endParaRPr sz="20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incontrano</a:t>
            </a:r>
            <a:endParaRPr sz="2000">
              <a:latin typeface="Inria Sans Light"/>
              <a:cs typeface="Inria Sans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02186" y="5467149"/>
            <a:ext cx="2432050" cy="101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Il</a:t>
            </a:r>
            <a:r>
              <a:rPr dirty="0" sz="2000" spc="32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servizio</a:t>
            </a:r>
            <a:r>
              <a:rPr dirty="0" sz="2000" spc="3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quotidiano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diventa</a:t>
            </a:r>
            <a:r>
              <a:rPr dirty="0" sz="2000" spc="11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storia</a:t>
            </a:r>
            <a:r>
              <a:rPr dirty="0" sz="2000" spc="12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della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comunità</a:t>
            </a:r>
            <a:endParaRPr sz="2000">
              <a:latin typeface="Inria Sans Light"/>
              <a:cs typeface="Inria Sans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45918" y="5467149"/>
            <a:ext cx="2308860" cy="101600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Riconoscimento</a:t>
            </a:r>
            <a:r>
              <a:rPr dirty="0" sz="200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35">
                <a:solidFill>
                  <a:srgbClr val="292929"/>
                </a:solidFill>
                <a:latin typeface="Inria Sans Light"/>
                <a:cs typeface="Inria Sans Light"/>
              </a:rPr>
              <a:t>al</a:t>
            </a:r>
            <a:endParaRPr sz="2000">
              <a:latin typeface="Inria Sans Light"/>
              <a:cs typeface="Inria Sans Light"/>
            </a:endParaRPr>
          </a:p>
          <a:p>
            <a:pPr marL="12700" marR="5080">
              <a:lnSpc>
                <a:spcPct val="108300"/>
              </a:lnSpc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suo</a:t>
            </a:r>
            <a:r>
              <a:rPr dirty="0" sz="2000" spc="25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rigore</a:t>
            </a:r>
            <a:r>
              <a:rPr dirty="0" sz="2000" spc="25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00" spc="25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alla</a:t>
            </a:r>
            <a:r>
              <a:rPr dirty="0" sz="2000" spc="25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35">
                <a:solidFill>
                  <a:srgbClr val="292929"/>
                </a:solidFill>
                <a:latin typeface="Inria Sans Light"/>
                <a:cs typeface="Inria Sans Light"/>
              </a:rPr>
              <a:t>sua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dedizione</a:t>
            </a:r>
            <a:endParaRPr sz="2000">
              <a:latin typeface="Inria Sans Light"/>
              <a:cs typeface="Inria Sans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47532" y="5467149"/>
            <a:ext cx="1833880" cy="1346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8300"/>
              </a:lnSpc>
              <a:spcBef>
                <a:spcPts val="100"/>
              </a:spcBef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Poste</a:t>
            </a:r>
            <a:r>
              <a:rPr dirty="0" sz="2000" spc="33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Italiane consegna</a:t>
            </a:r>
            <a:r>
              <a:rPr dirty="0" sz="200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200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35">
                <a:solidFill>
                  <a:srgbClr val="292929"/>
                </a:solidFill>
                <a:latin typeface="Inria Sans Light"/>
                <a:cs typeface="Inria Sans Light"/>
              </a:rPr>
              <a:t>sua </a:t>
            </a:r>
            <a:r>
              <a:rPr dirty="0" sz="2000" spc="-10">
                <a:solidFill>
                  <a:srgbClr val="292929"/>
                </a:solidFill>
                <a:latin typeface="Inria Sans Light"/>
                <a:cs typeface="Inria Sans Light"/>
              </a:rPr>
              <a:t>memoria</a:t>
            </a:r>
            <a:endParaRPr sz="20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professionale</a:t>
            </a:r>
            <a:endParaRPr sz="2000">
              <a:latin typeface="Inria Sans Light"/>
              <a:cs typeface="Inria Sans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02358" y="3815990"/>
            <a:ext cx="2310765" cy="69596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 sz="2400" spc="60" b="1">
                <a:solidFill>
                  <a:srgbClr val="292929"/>
                </a:solidFill>
                <a:latin typeface="Inria Serif"/>
                <a:cs typeface="Inria Serif"/>
              </a:rPr>
              <a:t>Memoria</a:t>
            </a:r>
            <a:r>
              <a:rPr dirty="0" sz="2400" spc="19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che</a:t>
            </a:r>
            <a:r>
              <a:rPr dirty="0" sz="2400" spc="19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si intreccia</a:t>
            </a:r>
            <a:endParaRPr sz="2400">
              <a:latin typeface="Inria Serif"/>
              <a:cs typeface="Inria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04124" y="3815990"/>
            <a:ext cx="1866264" cy="69596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Da</a:t>
            </a:r>
            <a:r>
              <a:rPr dirty="0" sz="2400" spc="18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postino</a:t>
            </a:r>
            <a:r>
              <a:rPr dirty="0" sz="2400" spc="18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-50" b="1">
                <a:solidFill>
                  <a:srgbClr val="292929"/>
                </a:solidFill>
                <a:latin typeface="Inria Serif"/>
                <a:cs typeface="Inria Serif"/>
              </a:rPr>
              <a:t>a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testimone</a:t>
            </a:r>
            <a:endParaRPr sz="2400">
              <a:latin typeface="Inria Serif"/>
              <a:cs typeface="Inria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48059" y="3815990"/>
            <a:ext cx="1323975" cy="69596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Un</a:t>
            </a:r>
            <a:r>
              <a:rPr dirty="0" sz="2400" spc="16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gesto pubblico</a:t>
            </a:r>
            <a:endParaRPr sz="2400">
              <a:latin typeface="Inria Serif"/>
              <a:cs typeface="Inria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49826" y="3815990"/>
            <a:ext cx="1661160" cy="69596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 marR="5080">
              <a:lnSpc>
                <a:spcPts val="2400"/>
              </a:lnSpc>
              <a:spcBef>
                <a:spcPts val="580"/>
              </a:spcBef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Il</a:t>
            </a:r>
            <a:r>
              <a:rPr dirty="0" sz="2400" spc="19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fascicolo </a:t>
            </a:r>
            <a:r>
              <a:rPr dirty="0" sz="2400" spc="-10" b="1">
                <a:solidFill>
                  <a:srgbClr val="292929"/>
                </a:solidFill>
                <a:latin typeface="Inria Serif"/>
                <a:cs typeface="Inria Serif"/>
              </a:rPr>
              <a:t>lavorativo</a:t>
            </a:r>
            <a:endParaRPr sz="2400">
              <a:latin typeface="Inria Serif"/>
              <a:cs typeface="Inria Serif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1358747" y="4948575"/>
            <a:ext cx="142875" cy="338455"/>
          </a:xfrm>
          <a:custGeom>
            <a:avLst/>
            <a:gdLst/>
            <a:ahLst/>
            <a:cxnLst/>
            <a:rect l="l" t="t" r="r" b="b"/>
            <a:pathLst>
              <a:path w="142875" h="338454">
                <a:moveTo>
                  <a:pt x="0" y="337921"/>
                </a:moveTo>
                <a:lnTo>
                  <a:pt x="142875" y="337921"/>
                </a:lnTo>
                <a:lnTo>
                  <a:pt x="142875" y="0"/>
                </a:lnTo>
                <a:lnTo>
                  <a:pt x="0" y="0"/>
                </a:lnTo>
                <a:lnTo>
                  <a:pt x="0" y="337921"/>
                </a:lnTo>
                <a:close/>
              </a:path>
            </a:pathLst>
          </a:custGeom>
          <a:solidFill>
            <a:srgbClr val="42008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460378" y="4948575"/>
            <a:ext cx="142875" cy="338455"/>
          </a:xfrm>
          <a:custGeom>
            <a:avLst/>
            <a:gdLst/>
            <a:ahLst/>
            <a:cxnLst/>
            <a:rect l="l" t="t" r="r" b="b"/>
            <a:pathLst>
              <a:path w="142875" h="338454">
                <a:moveTo>
                  <a:pt x="0" y="337921"/>
                </a:moveTo>
                <a:lnTo>
                  <a:pt x="142875" y="337921"/>
                </a:lnTo>
                <a:lnTo>
                  <a:pt x="142875" y="0"/>
                </a:lnTo>
                <a:lnTo>
                  <a:pt x="0" y="0"/>
                </a:lnTo>
                <a:lnTo>
                  <a:pt x="0" y="337921"/>
                </a:lnTo>
                <a:close/>
              </a:path>
            </a:pathLst>
          </a:custGeom>
          <a:solidFill>
            <a:srgbClr val="42008D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313" y="1791339"/>
            <a:ext cx="3554549" cy="7710813"/>
          </a:xfrm>
          <a:prstGeom prst="rect">
            <a:avLst/>
          </a:prstGeom>
        </p:spPr>
      </p:pic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829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Inria Serif"/>
                <a:cs typeface="Inria Serif"/>
              </a:rPr>
              <a:t>UN</a:t>
            </a:r>
            <a:r>
              <a:rPr dirty="0" spc="-120">
                <a:latin typeface="Inria Serif"/>
                <a:cs typeface="Inria Serif"/>
              </a:rPr>
              <a:t> </a:t>
            </a:r>
            <a:r>
              <a:rPr dirty="0" spc="-20">
                <a:latin typeface="Inria Serif"/>
                <a:cs typeface="Inria Serif"/>
              </a:rPr>
              <a:t>RICONOSCIMENTO</a:t>
            </a:r>
            <a:r>
              <a:rPr dirty="0" spc="-114">
                <a:latin typeface="Inria Serif"/>
                <a:cs typeface="Inria Serif"/>
              </a:rPr>
              <a:t> </a:t>
            </a:r>
            <a:r>
              <a:rPr dirty="0" spc="-10">
                <a:latin typeface="Inria Serif"/>
                <a:cs typeface="Inria Serif"/>
              </a:rPr>
              <a:t>IMPORTANTE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808220" cy="4329430"/>
          </a:xfrm>
          <a:custGeom>
            <a:avLst/>
            <a:gdLst/>
            <a:ahLst/>
            <a:cxnLst/>
            <a:rect l="l" t="t" r="r" b="b"/>
            <a:pathLst>
              <a:path w="4808220" h="4329430">
                <a:moveTo>
                  <a:pt x="4807750" y="0"/>
                </a:moveTo>
                <a:lnTo>
                  <a:pt x="0" y="0"/>
                </a:lnTo>
                <a:lnTo>
                  <a:pt x="0" y="4328909"/>
                </a:lnTo>
                <a:lnTo>
                  <a:pt x="480775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594" rIns="0" bIns="0" rtlCol="0" vert="horz">
            <a:spAutoFit/>
          </a:bodyPr>
          <a:lstStyle/>
          <a:p>
            <a:pPr marL="614045">
              <a:lnSpc>
                <a:spcPct val="100000"/>
              </a:lnSpc>
              <a:spcBef>
                <a:spcPts val="100"/>
              </a:spcBef>
            </a:pPr>
            <a:r>
              <a:rPr dirty="0" spc="-20">
                <a:latin typeface="Inria Serif"/>
                <a:cs typeface="Inria Serif"/>
              </a:rPr>
              <a:t>ESTRATTI</a:t>
            </a:r>
            <a:r>
              <a:rPr dirty="0" spc="-204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DAL</a:t>
            </a:r>
            <a:r>
              <a:rPr dirty="0" spc="-200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SUO</a:t>
            </a:r>
            <a:r>
              <a:rPr dirty="0" spc="-200">
                <a:latin typeface="Inria Serif"/>
                <a:cs typeface="Inria Serif"/>
              </a:rPr>
              <a:t> </a:t>
            </a:r>
            <a:r>
              <a:rPr dirty="0" spc="-10">
                <a:latin typeface="Inria Serif"/>
                <a:cs typeface="Inria Serif"/>
              </a:rPr>
              <a:t>FASCICOLO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25617" y="1815047"/>
            <a:ext cx="13006069" cy="8072120"/>
            <a:chOff x="325617" y="1815047"/>
            <a:chExt cx="13006069" cy="8072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2200" y="1815047"/>
              <a:ext cx="4602249" cy="661111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617" y="3275469"/>
              <a:ext cx="4489814" cy="66111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59657" y="3275458"/>
              <a:ext cx="4971977" cy="6611239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416195" y="1950486"/>
            <a:ext cx="4484302" cy="647567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950" y="2159358"/>
            <a:ext cx="7265034" cy="6256655"/>
          </a:xfrm>
          <a:prstGeom prst="rect">
            <a:avLst/>
          </a:prstGeom>
        </p:spPr>
        <p:txBody>
          <a:bodyPr wrap="square" lIns="0" tIns="160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2250" spc="45" b="1">
                <a:solidFill>
                  <a:srgbClr val="292929"/>
                </a:solidFill>
                <a:latin typeface="Inria Serif"/>
                <a:cs typeface="Inria Serif"/>
              </a:rPr>
              <a:t>Due</a:t>
            </a:r>
            <a:r>
              <a:rPr dirty="0" sz="2250" spc="1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55" b="1">
                <a:solidFill>
                  <a:srgbClr val="292929"/>
                </a:solidFill>
                <a:latin typeface="Inria Serif"/>
                <a:cs typeface="Inria Serif"/>
              </a:rPr>
              <a:t>sguardi,</a:t>
            </a:r>
            <a:r>
              <a:rPr dirty="0" sz="2250" spc="1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b="1">
                <a:solidFill>
                  <a:srgbClr val="292929"/>
                </a:solidFill>
                <a:latin typeface="Inria Serif"/>
                <a:cs typeface="Inria Serif"/>
              </a:rPr>
              <a:t>la</a:t>
            </a:r>
            <a:r>
              <a:rPr dirty="0" sz="2250" spc="16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55" b="1">
                <a:solidFill>
                  <a:srgbClr val="292929"/>
                </a:solidFill>
                <a:latin typeface="Inria Serif"/>
                <a:cs typeface="Inria Serif"/>
              </a:rPr>
              <a:t>stessa</a:t>
            </a:r>
            <a:r>
              <a:rPr dirty="0" sz="2250" spc="1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60" b="1">
                <a:solidFill>
                  <a:srgbClr val="292929"/>
                </a:solidFill>
                <a:latin typeface="Inria Serif"/>
                <a:cs typeface="Inria Serif"/>
              </a:rPr>
              <a:t>empatia</a:t>
            </a:r>
            <a:endParaRPr sz="2250">
              <a:latin typeface="Inria Serif"/>
              <a:cs typeface="Inria Serif"/>
            </a:endParaRPr>
          </a:p>
          <a:p>
            <a:pPr marL="237490" marR="38100" indent="-225425">
              <a:lnSpc>
                <a:spcPct val="110300"/>
              </a:lnSpc>
              <a:spcBef>
                <a:spcPts val="844"/>
              </a:spcBef>
              <a:buFont typeface="Times New Roman"/>
              <a:buChar char="•"/>
              <a:tabLst>
                <a:tab pos="237490" algn="l"/>
              </a:tabLst>
            </a:pP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Dondero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porta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il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5">
                <a:solidFill>
                  <a:srgbClr val="292929"/>
                </a:solidFill>
                <a:latin typeface="Inria Sans Light"/>
                <a:cs typeface="Inria Sans Light"/>
              </a:rPr>
              <a:t>fotogiornalismo,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Foglio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0">
                <a:solidFill>
                  <a:srgbClr val="292929"/>
                </a:solidFill>
                <a:latin typeface="Inria Sans Light"/>
                <a:cs typeface="Inria Sans Light"/>
              </a:rPr>
              <a:t>vita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quotidiana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di</a:t>
            </a:r>
            <a:r>
              <a:rPr dirty="0" sz="2050" spc="21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5">
                <a:solidFill>
                  <a:srgbClr val="292929"/>
                </a:solidFill>
                <a:latin typeface="Inria Sans Light"/>
                <a:cs typeface="Inria Sans Light"/>
              </a:rPr>
              <a:t>Langa.</a:t>
            </a:r>
            <a:endParaRPr sz="2050">
              <a:latin typeface="Inria Sans Light"/>
              <a:cs typeface="Inria Sans Light"/>
            </a:endParaRPr>
          </a:p>
          <a:p>
            <a:pPr marL="237490" indent="-224790">
              <a:lnSpc>
                <a:spcPct val="100000"/>
              </a:lnSpc>
              <a:spcBef>
                <a:spcPts val="475"/>
              </a:spcBef>
              <a:buFont typeface="Times New Roman"/>
              <a:buChar char="•"/>
              <a:tabLst>
                <a:tab pos="237490" algn="l"/>
              </a:tabLst>
            </a:pP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Insieme,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raccontano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persone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5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lavoro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con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rispetto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50" spc="1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ironia.</a:t>
            </a:r>
            <a:endParaRPr sz="205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buClr>
                <a:srgbClr val="292929"/>
              </a:buClr>
              <a:buFont typeface="Times New Roman"/>
              <a:buChar char="•"/>
            </a:pPr>
            <a:endParaRPr sz="205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Clr>
                <a:srgbClr val="292929"/>
              </a:buClr>
              <a:buFont typeface="Times New Roman"/>
              <a:buChar char="•"/>
            </a:pPr>
            <a:endParaRPr sz="205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250" b="1">
                <a:solidFill>
                  <a:srgbClr val="292929"/>
                </a:solidFill>
                <a:latin typeface="Inria Serif"/>
                <a:cs typeface="Inria Serif"/>
              </a:rPr>
              <a:t>L’idea</a:t>
            </a:r>
            <a:r>
              <a:rPr dirty="0" sz="2250" spc="19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45" b="1">
                <a:solidFill>
                  <a:srgbClr val="292929"/>
                </a:solidFill>
                <a:latin typeface="Inria Serif"/>
                <a:cs typeface="Inria Serif"/>
              </a:rPr>
              <a:t>che</a:t>
            </a:r>
            <a:r>
              <a:rPr dirty="0" sz="2250" spc="20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45" b="1">
                <a:solidFill>
                  <a:srgbClr val="292929"/>
                </a:solidFill>
                <a:latin typeface="Inria Serif"/>
                <a:cs typeface="Inria Serif"/>
              </a:rPr>
              <a:t>diventa</a:t>
            </a:r>
            <a:r>
              <a:rPr dirty="0" sz="2250" spc="19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45" b="1">
                <a:solidFill>
                  <a:srgbClr val="292929"/>
                </a:solidFill>
                <a:latin typeface="Inria Serif"/>
                <a:cs typeface="Inria Serif"/>
              </a:rPr>
              <a:t>mostra</a:t>
            </a:r>
            <a:endParaRPr sz="2250">
              <a:latin typeface="Inria Serif"/>
              <a:cs typeface="Inria Serif"/>
            </a:endParaRPr>
          </a:p>
          <a:p>
            <a:pPr marL="237490" marR="1221105" indent="-225425">
              <a:lnSpc>
                <a:spcPct val="110300"/>
              </a:lnSpc>
              <a:spcBef>
                <a:spcPts val="850"/>
              </a:spcBef>
              <a:buFont typeface="Times New Roman"/>
              <a:buChar char="•"/>
              <a:tabLst>
                <a:tab pos="237490" algn="l"/>
              </a:tabLst>
            </a:pPr>
            <a:r>
              <a:rPr dirty="0" sz="2050" spc="60" b="1">
                <a:solidFill>
                  <a:srgbClr val="292929"/>
                </a:solidFill>
                <a:latin typeface="Inria Sans"/>
                <a:cs typeface="Inria Sans"/>
              </a:rPr>
              <a:t>Nel</a:t>
            </a:r>
            <a:r>
              <a:rPr dirty="0" sz="2050" spc="165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spc="55" b="1">
                <a:solidFill>
                  <a:srgbClr val="292929"/>
                </a:solidFill>
                <a:latin typeface="Inria Sans"/>
                <a:cs typeface="Inria Sans"/>
              </a:rPr>
              <a:t>2013</a:t>
            </a:r>
            <a:r>
              <a:rPr dirty="0" sz="2050" spc="160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spc="70" b="1">
                <a:solidFill>
                  <a:srgbClr val="292929"/>
                </a:solidFill>
                <a:latin typeface="Inria Sans"/>
                <a:cs typeface="Inria Sans"/>
              </a:rPr>
              <a:t>Dondero</a:t>
            </a:r>
            <a:r>
              <a:rPr dirty="0" sz="2050" spc="160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spc="65" b="1">
                <a:solidFill>
                  <a:srgbClr val="292929"/>
                </a:solidFill>
                <a:latin typeface="Inria Sans"/>
                <a:cs typeface="Inria Sans"/>
              </a:rPr>
              <a:t>scopre</a:t>
            </a:r>
            <a:r>
              <a:rPr dirty="0" sz="2050" spc="165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b="1">
                <a:solidFill>
                  <a:srgbClr val="292929"/>
                </a:solidFill>
                <a:latin typeface="Inria Sans"/>
                <a:cs typeface="Inria Sans"/>
              </a:rPr>
              <a:t>le</a:t>
            </a:r>
            <a:r>
              <a:rPr dirty="0" sz="2050" spc="160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spc="65" b="1">
                <a:solidFill>
                  <a:srgbClr val="292929"/>
                </a:solidFill>
                <a:latin typeface="Inria Sans"/>
                <a:cs typeface="Inria Sans"/>
              </a:rPr>
              <a:t>lastre</a:t>
            </a:r>
            <a:r>
              <a:rPr dirty="0" sz="2050" spc="165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b="1">
                <a:solidFill>
                  <a:srgbClr val="292929"/>
                </a:solidFill>
                <a:latin typeface="Inria Sans"/>
                <a:cs typeface="Inria Sans"/>
              </a:rPr>
              <a:t>di</a:t>
            </a:r>
            <a:r>
              <a:rPr dirty="0" sz="2050" spc="160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spc="50" b="1">
                <a:solidFill>
                  <a:srgbClr val="292929"/>
                </a:solidFill>
                <a:latin typeface="Inria Sans"/>
                <a:cs typeface="Inria Sans"/>
              </a:rPr>
              <a:t>Foglio</a:t>
            </a:r>
            <a:r>
              <a:rPr dirty="0" sz="2050" spc="165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b="1">
                <a:solidFill>
                  <a:srgbClr val="292929"/>
                </a:solidFill>
                <a:latin typeface="Inria Sans"/>
                <a:cs typeface="Inria Sans"/>
              </a:rPr>
              <a:t>e</a:t>
            </a:r>
            <a:r>
              <a:rPr dirty="0" sz="2050" spc="160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spc="45" b="1">
                <a:solidFill>
                  <a:srgbClr val="292929"/>
                </a:solidFill>
                <a:latin typeface="Inria Sans"/>
                <a:cs typeface="Inria Sans"/>
              </a:rPr>
              <a:t>ne </a:t>
            </a:r>
            <a:r>
              <a:rPr dirty="0" sz="2050" spc="70" b="1">
                <a:solidFill>
                  <a:srgbClr val="292929"/>
                </a:solidFill>
                <a:latin typeface="Inria Sans"/>
                <a:cs typeface="Inria Sans"/>
              </a:rPr>
              <a:t>riconosce</a:t>
            </a:r>
            <a:r>
              <a:rPr dirty="0" sz="2050" spc="165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b="1">
                <a:solidFill>
                  <a:srgbClr val="292929"/>
                </a:solidFill>
                <a:latin typeface="Inria Sans"/>
                <a:cs typeface="Inria Sans"/>
              </a:rPr>
              <a:t>il</a:t>
            </a:r>
            <a:r>
              <a:rPr dirty="0" sz="2050" spc="180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2050" spc="65" b="1">
                <a:solidFill>
                  <a:srgbClr val="292929"/>
                </a:solidFill>
                <a:latin typeface="Inria Sans"/>
                <a:cs typeface="Inria Sans"/>
              </a:rPr>
              <a:t>valore.</a:t>
            </a:r>
            <a:endParaRPr sz="2050">
              <a:latin typeface="Inria Sans"/>
              <a:cs typeface="Inria Sans"/>
            </a:endParaRPr>
          </a:p>
          <a:p>
            <a:pPr marL="237490" indent="-224790">
              <a:lnSpc>
                <a:spcPct val="100000"/>
              </a:lnSpc>
              <a:spcBef>
                <a:spcPts val="475"/>
              </a:spcBef>
              <a:buFont typeface="Times New Roman"/>
              <a:buChar char="•"/>
              <a:tabLst>
                <a:tab pos="237490" algn="l"/>
              </a:tabLst>
            </a:pP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Nel</a:t>
            </a:r>
            <a:r>
              <a:rPr dirty="0" sz="205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2018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nasce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il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progetto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espositivo,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realizzato</a:t>
            </a:r>
            <a:endParaRPr sz="2050">
              <a:latin typeface="Inria Sans Light"/>
              <a:cs typeface="Inria Sans Light"/>
            </a:endParaRPr>
          </a:p>
          <a:p>
            <a:pPr marL="237490" marR="93345">
              <a:lnSpc>
                <a:spcPct val="110300"/>
              </a:lnSpc>
            </a:pP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dall'associazione</a:t>
            </a:r>
            <a:r>
              <a:rPr dirty="0" sz="205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Giulia</a:t>
            </a:r>
            <a:r>
              <a:rPr dirty="0" sz="205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Falletti</a:t>
            </a:r>
            <a:r>
              <a:rPr dirty="0" sz="205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di</a:t>
            </a:r>
            <a:r>
              <a:rPr dirty="0" sz="205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Barolo</a:t>
            </a:r>
            <a:r>
              <a:rPr dirty="0" sz="2050" spc="1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in</a:t>
            </a:r>
            <a:r>
              <a:rPr dirty="0" sz="205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collaborazione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con</a:t>
            </a:r>
            <a:r>
              <a:rPr dirty="0" sz="205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205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Galleria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Ceribelli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5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Fondazione</a:t>
            </a:r>
            <a:r>
              <a:rPr dirty="0" sz="205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Bottari</a:t>
            </a:r>
            <a:r>
              <a:rPr dirty="0" sz="205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Lattes.</a:t>
            </a:r>
            <a:endParaRPr sz="205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  <a:spcBef>
                <a:spcPts val="1435"/>
              </a:spcBef>
            </a:pPr>
            <a:r>
              <a:rPr dirty="0" sz="2250" spc="45" b="1">
                <a:solidFill>
                  <a:srgbClr val="292929"/>
                </a:solidFill>
                <a:latin typeface="Inria Serif"/>
                <a:cs typeface="Inria Serif"/>
              </a:rPr>
              <a:t>Dal</a:t>
            </a:r>
            <a:r>
              <a:rPr dirty="0" sz="2250" spc="16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55" b="1">
                <a:solidFill>
                  <a:srgbClr val="292929"/>
                </a:solidFill>
                <a:latin typeface="Inria Serif"/>
                <a:cs typeface="Inria Serif"/>
              </a:rPr>
              <a:t>percorso</a:t>
            </a:r>
            <a:r>
              <a:rPr dirty="0" sz="225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b="1">
                <a:solidFill>
                  <a:srgbClr val="292929"/>
                </a:solidFill>
                <a:latin typeface="Inria Serif"/>
                <a:cs typeface="Inria Serif"/>
              </a:rPr>
              <a:t>al</a:t>
            </a:r>
            <a:r>
              <a:rPr dirty="0" sz="2250" spc="17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250" spc="60" b="1">
                <a:solidFill>
                  <a:srgbClr val="292929"/>
                </a:solidFill>
                <a:latin typeface="Inria Serif"/>
                <a:cs typeface="Inria Serif"/>
              </a:rPr>
              <a:t>catalogo</a:t>
            </a:r>
            <a:endParaRPr sz="2250">
              <a:latin typeface="Inria Serif"/>
              <a:cs typeface="Inria Serif"/>
            </a:endParaRPr>
          </a:p>
          <a:p>
            <a:pPr marL="237490" marR="890269" indent="-225425">
              <a:lnSpc>
                <a:spcPct val="110300"/>
              </a:lnSpc>
              <a:spcBef>
                <a:spcPts val="850"/>
              </a:spcBef>
              <a:buFont typeface="Times New Roman"/>
              <a:buChar char="•"/>
              <a:tabLst>
                <a:tab pos="237490" algn="l"/>
              </a:tabLst>
            </a:pPr>
            <a:r>
              <a:rPr dirty="0" sz="2050" spc="65">
                <a:solidFill>
                  <a:srgbClr val="292929"/>
                </a:solidFill>
                <a:latin typeface="Inria Sans Light"/>
                <a:cs typeface="Inria Sans Light"/>
              </a:rPr>
              <a:t>Dalla</a:t>
            </a:r>
            <a:r>
              <a:rPr dirty="0" sz="2050" spc="1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mostra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prende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forma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un</a:t>
            </a:r>
            <a:r>
              <a:rPr dirty="0" sz="205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volume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45">
                <a:solidFill>
                  <a:srgbClr val="292929"/>
                </a:solidFill>
                <a:latin typeface="Inria Sans Light"/>
                <a:cs typeface="Inria Sans Light"/>
              </a:rPr>
              <a:t>monografico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dedicato</a:t>
            </a:r>
            <a:r>
              <a:rPr dirty="0" sz="205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2050" spc="1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Foglio.</a:t>
            </a:r>
            <a:endParaRPr sz="2050">
              <a:latin typeface="Inria Sans Light"/>
              <a:cs typeface="Inria Sans Light"/>
            </a:endParaRPr>
          </a:p>
          <a:p>
            <a:pPr marL="219075">
              <a:lnSpc>
                <a:spcPct val="100000"/>
              </a:lnSpc>
              <a:spcBef>
                <a:spcPts val="470"/>
              </a:spcBef>
            </a:pP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Un</a:t>
            </a:r>
            <a:r>
              <a:rPr dirty="0" sz="2050" spc="1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55">
                <a:solidFill>
                  <a:srgbClr val="292929"/>
                </a:solidFill>
                <a:latin typeface="Inria Sans Light"/>
                <a:cs typeface="Inria Sans Light"/>
              </a:rPr>
              <a:t>modo</a:t>
            </a:r>
            <a:r>
              <a:rPr dirty="0" sz="2050" spc="19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per</a:t>
            </a:r>
            <a:r>
              <a:rPr dirty="0" sz="2050" spc="1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45">
                <a:solidFill>
                  <a:srgbClr val="292929"/>
                </a:solidFill>
                <a:latin typeface="Inria Sans Light"/>
                <a:cs typeface="Inria Sans Light"/>
              </a:rPr>
              <a:t>fissare</a:t>
            </a:r>
            <a:r>
              <a:rPr dirty="0" sz="2050" spc="1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50" spc="19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condividere</a:t>
            </a:r>
            <a:r>
              <a:rPr dirty="0" sz="2050" spc="1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2050" spc="19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>
                <a:solidFill>
                  <a:srgbClr val="292929"/>
                </a:solidFill>
                <a:latin typeface="Inria Sans Light"/>
                <a:cs typeface="Inria Sans Light"/>
              </a:rPr>
              <a:t>sua</a:t>
            </a:r>
            <a:r>
              <a:rPr dirty="0" sz="2050" spc="1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eredità</a:t>
            </a:r>
            <a:r>
              <a:rPr dirty="0" sz="2050" spc="1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50" spc="60">
                <a:solidFill>
                  <a:srgbClr val="292929"/>
                </a:solidFill>
                <a:latin typeface="Inria Sans Light"/>
                <a:cs typeface="Inria Sans Light"/>
              </a:rPr>
              <a:t>visiva.</a:t>
            </a:r>
            <a:endParaRPr sz="2050">
              <a:latin typeface="Inria Sans Light"/>
              <a:cs typeface="Inria Sans Ligh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04808" rIns="0" bIns="0" rtlCol="0" vert="horz">
            <a:spAutoFit/>
          </a:bodyPr>
          <a:lstStyle/>
          <a:p>
            <a:pPr marL="327025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latin typeface="Inria Serif"/>
                <a:cs typeface="Inria Serif"/>
              </a:rPr>
              <a:t>LA</a:t>
            </a:r>
            <a:r>
              <a:rPr dirty="0" sz="5400" spc="-25">
                <a:latin typeface="Inria Serif"/>
                <a:cs typeface="Inria Serif"/>
              </a:rPr>
              <a:t> </a:t>
            </a:r>
            <a:r>
              <a:rPr dirty="0" sz="5400">
                <a:latin typeface="Inria Serif"/>
                <a:cs typeface="Inria Serif"/>
              </a:rPr>
              <a:t>MOSTRA</a:t>
            </a:r>
            <a:r>
              <a:rPr dirty="0" sz="5400" spc="-20">
                <a:latin typeface="Inria Serif"/>
                <a:cs typeface="Inria Serif"/>
              </a:rPr>
              <a:t> </a:t>
            </a:r>
            <a:r>
              <a:rPr dirty="0" sz="5400">
                <a:latin typeface="Inria Serif"/>
                <a:cs typeface="Inria Serif"/>
              </a:rPr>
              <a:t>DEL</a:t>
            </a:r>
            <a:r>
              <a:rPr dirty="0" sz="5400" spc="-20">
                <a:latin typeface="Inria Serif"/>
                <a:cs typeface="Inria Serif"/>
              </a:rPr>
              <a:t> 2018</a:t>
            </a:r>
            <a:endParaRPr sz="5400">
              <a:latin typeface="Inria Serif"/>
              <a:cs typeface="Inria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362950" y="0"/>
            <a:ext cx="9925050" cy="10287000"/>
            <a:chOff x="8362950" y="0"/>
            <a:chExt cx="9925050" cy="10287000"/>
          </a:xfrm>
        </p:grpSpPr>
        <p:sp>
          <p:nvSpPr>
            <p:cNvPr id="5" name="object 5"/>
            <p:cNvSpPr/>
            <p:nvPr/>
          </p:nvSpPr>
          <p:spPr>
            <a:xfrm>
              <a:off x="8362950" y="0"/>
              <a:ext cx="9925050" cy="10287000"/>
            </a:xfrm>
            <a:custGeom>
              <a:avLst/>
              <a:gdLst/>
              <a:ahLst/>
              <a:cxnLst/>
              <a:rect l="l" t="t" r="r" b="b"/>
              <a:pathLst>
                <a:path w="9925050" h="10287000">
                  <a:moveTo>
                    <a:pt x="992505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9925050" y="10287000"/>
                  </a:lnTo>
                  <a:lnTo>
                    <a:pt x="9925050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2936" y="2127808"/>
              <a:ext cx="4562436" cy="65177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634846" y="2988652"/>
              <a:ext cx="4235965" cy="47960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3965" y="1761777"/>
            <a:ext cx="17324705" cy="8261984"/>
            <a:chOff x="793965" y="1761777"/>
            <a:chExt cx="17324705" cy="82619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3965" y="1761777"/>
              <a:ext cx="11251882" cy="751122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60042" y="3382467"/>
              <a:ext cx="8758577" cy="664096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97904" y="6059678"/>
            <a:ext cx="3629660" cy="3964304"/>
          </a:xfrm>
          <a:prstGeom prst="rect">
            <a:avLst/>
          </a:prstGeom>
          <a:solidFill>
            <a:srgbClr val="F69500"/>
          </a:solidFill>
        </p:spPr>
        <p:txBody>
          <a:bodyPr wrap="square" lIns="0" tIns="742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85"/>
              </a:spcBef>
            </a:pPr>
            <a:endParaRPr sz="1450">
              <a:latin typeface="Arial Narrow"/>
              <a:cs typeface="Arial Narrow"/>
            </a:endParaRPr>
          </a:p>
          <a:p>
            <a:pPr marL="424180" marR="765175">
              <a:lnSpc>
                <a:spcPct val="110300"/>
              </a:lnSpc>
            </a:pPr>
            <a:r>
              <a:rPr dirty="0" sz="1450" b="1">
                <a:solidFill>
                  <a:srgbClr val="292929"/>
                </a:solidFill>
                <a:latin typeface="Inria Serif"/>
                <a:cs typeface="Inria Serif"/>
              </a:rPr>
              <a:t>Oggetti</a:t>
            </a:r>
            <a:r>
              <a:rPr dirty="0" sz="1450" spc="22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1450" b="1">
                <a:solidFill>
                  <a:srgbClr val="292929"/>
                </a:solidFill>
                <a:latin typeface="Inria Serif"/>
                <a:cs typeface="Inria Serif"/>
              </a:rPr>
              <a:t>che</a:t>
            </a:r>
            <a:r>
              <a:rPr dirty="0" sz="1450" spc="229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1450" spc="50" b="1">
                <a:solidFill>
                  <a:srgbClr val="292929"/>
                </a:solidFill>
                <a:latin typeface="Inria Serif"/>
                <a:cs typeface="Inria Serif"/>
              </a:rPr>
              <a:t>raccontano</a:t>
            </a:r>
            <a:r>
              <a:rPr dirty="0" sz="1450" spc="229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1450" spc="30" b="1">
                <a:solidFill>
                  <a:srgbClr val="292929"/>
                </a:solidFill>
                <a:latin typeface="Inria Serif"/>
                <a:cs typeface="Inria Serif"/>
              </a:rPr>
              <a:t>un </a:t>
            </a:r>
            <a:r>
              <a:rPr dirty="0" sz="1450" spc="-10" b="1">
                <a:solidFill>
                  <a:srgbClr val="292929"/>
                </a:solidFill>
                <a:latin typeface="Inria Serif"/>
                <a:cs typeface="Inria Serif"/>
              </a:rPr>
              <a:t>metodo</a:t>
            </a:r>
            <a:endParaRPr sz="1450">
              <a:latin typeface="Inria Serif"/>
              <a:cs typeface="Inria Serif"/>
            </a:endParaRPr>
          </a:p>
          <a:p>
            <a:pPr algn="just" marL="556895" marR="774065" indent="-133350">
              <a:lnSpc>
                <a:spcPct val="111100"/>
              </a:lnSpc>
              <a:spcBef>
                <a:spcPts val="1180"/>
              </a:spcBef>
              <a:buFont typeface="Times New Roman"/>
              <a:buChar char="•"/>
              <a:tabLst>
                <a:tab pos="556895" algn="l"/>
              </a:tabLst>
            </a:pPr>
            <a:r>
              <a:rPr dirty="0" sz="1200">
                <a:solidFill>
                  <a:srgbClr val="292929"/>
                </a:solidFill>
                <a:latin typeface="Inria Sans Light"/>
                <a:cs typeface="Inria Sans Light"/>
              </a:rPr>
              <a:t>Le</a:t>
            </a:r>
            <a:r>
              <a:rPr dirty="0" sz="1200" spc="2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>
                <a:solidFill>
                  <a:srgbClr val="292929"/>
                </a:solidFill>
                <a:latin typeface="Inria Sans Light"/>
                <a:cs typeface="Inria Sans Light"/>
              </a:rPr>
              <a:t>scatole</a:t>
            </a:r>
            <a:r>
              <a:rPr dirty="0" sz="1200" spc="2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>
                <a:solidFill>
                  <a:srgbClr val="292929"/>
                </a:solidFill>
                <a:latin typeface="Inria Sans Light"/>
                <a:cs typeface="Inria Sans Light"/>
              </a:rPr>
              <a:t>delle</a:t>
            </a:r>
            <a:r>
              <a:rPr dirty="0" sz="1200" spc="26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>
                <a:solidFill>
                  <a:srgbClr val="292929"/>
                </a:solidFill>
                <a:latin typeface="Inria Sans Light"/>
                <a:cs typeface="Inria Sans Light"/>
              </a:rPr>
              <a:t>lastre</a:t>
            </a:r>
            <a:r>
              <a:rPr dirty="0" sz="1200" spc="2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-10">
                <a:solidFill>
                  <a:srgbClr val="292929"/>
                </a:solidFill>
                <a:latin typeface="Inria Sans Light"/>
                <a:cs typeface="Inria Sans Light"/>
              </a:rPr>
              <a:t>mostrano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ordine,</a:t>
            </a:r>
            <a:r>
              <a:rPr dirty="0" sz="12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pazienza</a:t>
            </a:r>
            <a:r>
              <a:rPr dirty="0" sz="1200" spc="2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1200" spc="28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continuità</a:t>
            </a:r>
            <a:r>
              <a:rPr dirty="0" sz="1200" spc="2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-25">
                <a:solidFill>
                  <a:srgbClr val="292929"/>
                </a:solidFill>
                <a:latin typeface="Inria Sans Light"/>
                <a:cs typeface="Inria Sans Light"/>
              </a:rPr>
              <a:t>nel </a:t>
            </a:r>
            <a:r>
              <a:rPr dirty="0" sz="1200" spc="-10">
                <a:solidFill>
                  <a:srgbClr val="292929"/>
                </a:solidFill>
                <a:latin typeface="Inria Sans Light"/>
                <a:cs typeface="Inria Sans Light"/>
              </a:rPr>
              <a:t>lavoro.</a:t>
            </a:r>
            <a:endParaRPr sz="1200">
              <a:latin typeface="Inria Sans Light"/>
              <a:cs typeface="Inria Sans Light"/>
            </a:endParaRPr>
          </a:p>
          <a:p>
            <a:pPr algn="just" marL="556895" marR="520065" indent="-133350">
              <a:lnSpc>
                <a:spcPct val="111100"/>
              </a:lnSpc>
              <a:spcBef>
                <a:spcPts val="310"/>
              </a:spcBef>
              <a:buFont typeface="Times New Roman"/>
              <a:buChar char="•"/>
              <a:tabLst>
                <a:tab pos="556895" algn="l"/>
              </a:tabLst>
            </a:pP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Ogni</a:t>
            </a:r>
            <a:r>
              <a:rPr dirty="0" sz="12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lastra</a:t>
            </a:r>
            <a:r>
              <a:rPr dirty="0" sz="12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custodisce</a:t>
            </a:r>
            <a:r>
              <a:rPr dirty="0" sz="1200" spc="2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un</a:t>
            </a:r>
            <a:r>
              <a:rPr dirty="0" sz="1200" spc="2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-10">
                <a:solidFill>
                  <a:srgbClr val="292929"/>
                </a:solidFill>
                <a:latin typeface="Inria Sans Light"/>
                <a:cs typeface="Inria Sans Light"/>
              </a:rPr>
              <a:t>momento,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pronto</a:t>
            </a:r>
            <a:r>
              <a:rPr dirty="0" sz="1200" spc="2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1200" spc="2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diventare</a:t>
            </a:r>
            <a:r>
              <a:rPr dirty="0" sz="1200" spc="2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-10">
                <a:solidFill>
                  <a:srgbClr val="292929"/>
                </a:solidFill>
                <a:latin typeface="Inria Sans Light"/>
                <a:cs typeface="Inria Sans Light"/>
              </a:rPr>
              <a:t>fotografia.</a:t>
            </a:r>
            <a:endParaRPr sz="12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325"/>
              </a:spcBef>
              <a:buClr>
                <a:srgbClr val="292929"/>
              </a:buClr>
              <a:buFont typeface="Times New Roman"/>
              <a:buChar char="•"/>
            </a:pPr>
            <a:endParaRPr sz="1200">
              <a:latin typeface="Inria Sans Light"/>
              <a:cs typeface="Inria Sans Light"/>
            </a:endParaRPr>
          </a:p>
          <a:p>
            <a:pPr marL="424180">
              <a:lnSpc>
                <a:spcPct val="100000"/>
              </a:lnSpc>
            </a:pPr>
            <a:r>
              <a:rPr dirty="0" sz="1450" b="1">
                <a:solidFill>
                  <a:srgbClr val="292929"/>
                </a:solidFill>
                <a:latin typeface="Inria Serif"/>
                <a:cs typeface="Inria Serif"/>
              </a:rPr>
              <a:t>La</a:t>
            </a:r>
            <a:r>
              <a:rPr dirty="0" sz="1450" spc="30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1450" b="1">
                <a:solidFill>
                  <a:srgbClr val="292929"/>
                </a:solidFill>
                <a:latin typeface="Inria Serif"/>
                <a:cs typeface="Inria Serif"/>
              </a:rPr>
              <a:t>fotograﬁa</a:t>
            </a:r>
            <a:r>
              <a:rPr dirty="0" sz="1450" spc="30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1450" b="1">
                <a:solidFill>
                  <a:srgbClr val="292929"/>
                </a:solidFill>
                <a:latin typeface="Inria Serif"/>
                <a:cs typeface="Inria Serif"/>
              </a:rPr>
              <a:t>come</a:t>
            </a:r>
            <a:r>
              <a:rPr dirty="0" sz="1450" spc="30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1450" spc="-10" b="1">
                <a:solidFill>
                  <a:srgbClr val="292929"/>
                </a:solidFill>
                <a:latin typeface="Inria Serif"/>
                <a:cs typeface="Inria Serif"/>
              </a:rPr>
              <a:t>impegno</a:t>
            </a:r>
            <a:endParaRPr sz="1450">
              <a:latin typeface="Inria Serif"/>
              <a:cs typeface="Inria Serif"/>
            </a:endParaRPr>
          </a:p>
          <a:p>
            <a:pPr marL="556895" marR="992505" indent="-133350">
              <a:lnSpc>
                <a:spcPct val="111100"/>
              </a:lnSpc>
              <a:spcBef>
                <a:spcPts val="1180"/>
              </a:spcBef>
              <a:buFont typeface="Times New Roman"/>
              <a:buChar char="•"/>
              <a:tabLst>
                <a:tab pos="556895" algn="l"/>
              </a:tabLst>
            </a:pP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Scattare</a:t>
            </a:r>
            <a:r>
              <a:rPr dirty="0" sz="12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non</a:t>
            </a:r>
            <a:r>
              <a:rPr dirty="0" sz="1200" spc="23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era</a:t>
            </a:r>
            <a:r>
              <a:rPr dirty="0" sz="1200" spc="229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-10">
                <a:solidFill>
                  <a:srgbClr val="292929"/>
                </a:solidFill>
                <a:latin typeface="Inria Sans Light"/>
                <a:cs typeface="Inria Sans Light"/>
              </a:rPr>
              <a:t>immediato: </a:t>
            </a:r>
            <a:r>
              <a:rPr dirty="0" sz="1200" spc="20">
                <a:solidFill>
                  <a:srgbClr val="292929"/>
                </a:solidFill>
                <a:latin typeface="Inria Sans Light"/>
                <a:cs typeface="Inria Sans Light"/>
              </a:rPr>
              <a:t>servivano</a:t>
            </a:r>
            <a:r>
              <a:rPr dirty="0" sz="12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20">
                <a:solidFill>
                  <a:srgbClr val="292929"/>
                </a:solidFill>
                <a:latin typeface="Inria Sans Light"/>
                <a:cs typeface="Inria Sans Light"/>
              </a:rPr>
              <a:t>tempi,</a:t>
            </a:r>
            <a:r>
              <a:rPr dirty="0" sz="1200" spc="2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20">
                <a:solidFill>
                  <a:srgbClr val="292929"/>
                </a:solidFill>
                <a:latin typeface="Inria Sans Light"/>
                <a:cs typeface="Inria Sans Light"/>
              </a:rPr>
              <a:t>attenzione</a:t>
            </a:r>
            <a:r>
              <a:rPr dirty="0" sz="1200" spc="2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-50">
                <a:solidFill>
                  <a:srgbClr val="292929"/>
                </a:solidFill>
                <a:latin typeface="Inria Sans Light"/>
                <a:cs typeface="Inria Sans Light"/>
              </a:rPr>
              <a:t>e </a:t>
            </a:r>
            <a:r>
              <a:rPr dirty="0" sz="1200" spc="-10">
                <a:solidFill>
                  <a:srgbClr val="292929"/>
                </a:solidFill>
                <a:latin typeface="Inria Sans Light"/>
                <a:cs typeface="Inria Sans Light"/>
              </a:rPr>
              <a:t>precisione.</a:t>
            </a:r>
            <a:endParaRPr sz="1200">
              <a:latin typeface="Inria Sans Light"/>
              <a:cs typeface="Inria Sans Light"/>
            </a:endParaRPr>
          </a:p>
          <a:p>
            <a:pPr marL="556895" indent="-132715">
              <a:lnSpc>
                <a:spcPct val="100000"/>
              </a:lnSpc>
              <a:spcBef>
                <a:spcPts val="465"/>
              </a:spcBef>
              <a:buFont typeface="Times New Roman"/>
              <a:buChar char="•"/>
              <a:tabLst>
                <a:tab pos="556895" algn="l"/>
              </a:tabLst>
            </a:pP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1200" spc="20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cura</a:t>
            </a:r>
            <a:r>
              <a:rPr dirty="0" sz="1200" spc="20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dei</a:t>
            </a:r>
            <a:r>
              <a:rPr dirty="0" sz="1200" spc="20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materiali</a:t>
            </a:r>
            <a:r>
              <a:rPr dirty="0" sz="1200" spc="20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rivela</a:t>
            </a:r>
            <a:r>
              <a:rPr dirty="0" sz="1200" spc="204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10">
                <a:solidFill>
                  <a:srgbClr val="292929"/>
                </a:solidFill>
                <a:latin typeface="Inria Sans Light"/>
                <a:cs typeface="Inria Sans Light"/>
              </a:rPr>
              <a:t>una</a:t>
            </a:r>
            <a:r>
              <a:rPr dirty="0" sz="1200" spc="20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1200" spc="-20">
                <a:solidFill>
                  <a:srgbClr val="292929"/>
                </a:solidFill>
                <a:latin typeface="Inria Sans Light"/>
                <a:cs typeface="Inria Sans Light"/>
              </a:rPr>
              <a:t>vera</a:t>
            </a:r>
            <a:endParaRPr sz="1200">
              <a:latin typeface="Inria Sans Light"/>
              <a:cs typeface="Inria Sans Light"/>
            </a:endParaRPr>
          </a:p>
          <a:p>
            <a:pPr marL="556895">
              <a:lnSpc>
                <a:spcPct val="100000"/>
              </a:lnSpc>
              <a:spcBef>
                <a:spcPts val="160"/>
              </a:spcBef>
            </a:pPr>
            <a:r>
              <a:rPr dirty="0" sz="1200" b="1">
                <a:solidFill>
                  <a:srgbClr val="292929"/>
                </a:solidFill>
                <a:latin typeface="Inria Sans"/>
                <a:cs typeface="Inria Sans"/>
              </a:rPr>
              <a:t>pratica</a:t>
            </a:r>
            <a:r>
              <a:rPr dirty="0" sz="1200" spc="355" b="1">
                <a:solidFill>
                  <a:srgbClr val="292929"/>
                </a:solidFill>
                <a:latin typeface="Inria Sans"/>
                <a:cs typeface="Inria Sans"/>
              </a:rPr>
              <a:t> </a:t>
            </a:r>
            <a:r>
              <a:rPr dirty="0" sz="1200" spc="-10" b="1">
                <a:solidFill>
                  <a:srgbClr val="292929"/>
                </a:solidFill>
                <a:latin typeface="Inria Sans"/>
                <a:cs typeface="Inria Sans"/>
              </a:rPr>
              <a:t>artigianale</a:t>
            </a:r>
            <a:r>
              <a:rPr dirty="0" sz="1200" spc="-10">
                <a:solidFill>
                  <a:srgbClr val="292929"/>
                </a:solidFill>
                <a:latin typeface="Inria Sans Light"/>
                <a:cs typeface="Inria Sans Light"/>
              </a:rPr>
              <a:t>.</a:t>
            </a:r>
            <a:endParaRPr sz="1200">
              <a:latin typeface="Inria Sans Light"/>
              <a:cs typeface="Inria Sans Light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20675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Inria Serif"/>
                <a:cs typeface="Inria Serif"/>
              </a:rPr>
              <a:t>LE LASTRE </a:t>
            </a:r>
            <a:r>
              <a:rPr dirty="0" spc="-10">
                <a:latin typeface="Inria Serif"/>
                <a:cs typeface="Inria Serif"/>
              </a:rPr>
              <a:t>FOTOGRAFICHE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447675"/>
          </a:xfrm>
          <a:custGeom>
            <a:avLst/>
            <a:gdLst/>
            <a:ahLst/>
            <a:cxnLst/>
            <a:rect l="l" t="t" r="r" b="b"/>
            <a:pathLst>
              <a:path w="18288000" h="447675">
                <a:moveTo>
                  <a:pt x="18288000" y="0"/>
                </a:moveTo>
                <a:lnTo>
                  <a:pt x="0" y="0"/>
                </a:lnTo>
                <a:lnTo>
                  <a:pt x="0" y="447332"/>
                </a:lnTo>
                <a:lnTo>
                  <a:pt x="18288000" y="447332"/>
                </a:lnTo>
                <a:lnTo>
                  <a:pt x="1828800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64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Inria Serif"/>
                <a:cs typeface="Inria Serif"/>
              </a:rPr>
              <a:t>UN</a:t>
            </a:r>
            <a:r>
              <a:rPr dirty="0" spc="-135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ARCHIVIO</a:t>
            </a:r>
            <a:r>
              <a:rPr dirty="0" spc="-130">
                <a:latin typeface="Inria Serif"/>
                <a:cs typeface="Inria Serif"/>
              </a:rPr>
              <a:t> </a:t>
            </a:r>
            <a:r>
              <a:rPr dirty="0">
                <a:latin typeface="Inria Serif"/>
                <a:cs typeface="Inria Serif"/>
              </a:rPr>
              <a:t>CHE</a:t>
            </a:r>
            <a:r>
              <a:rPr dirty="0" spc="-135">
                <a:latin typeface="Inria Serif"/>
                <a:cs typeface="Inria Serif"/>
              </a:rPr>
              <a:t> </a:t>
            </a:r>
            <a:r>
              <a:rPr dirty="0" spc="-20">
                <a:latin typeface="Inria Serif"/>
                <a:cs typeface="Inria Serif"/>
              </a:rPr>
              <a:t>RACCONTA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325" y="1894319"/>
            <a:ext cx="10721314" cy="80409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24512" y="1894319"/>
            <a:ext cx="6030747" cy="80410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23850"/>
            <a:ext cx="18288000" cy="9963150"/>
            <a:chOff x="0" y="323850"/>
            <a:chExt cx="18288000" cy="9963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23850"/>
              <a:ext cx="8976211" cy="68030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76106" y="3092869"/>
              <a:ext cx="9311894" cy="673693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9829800"/>
              <a:ext cx="18288000" cy="457200"/>
            </a:xfrm>
            <a:custGeom>
              <a:avLst/>
              <a:gdLst/>
              <a:ahLst/>
              <a:cxnLst/>
              <a:rect l="l" t="t" r="r" b="b"/>
              <a:pathLst>
                <a:path w="18288000" h="457200">
                  <a:moveTo>
                    <a:pt x="18288000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18288000" y="457200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6281" y="1285875"/>
            <a:ext cx="5786463" cy="77152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4151" y="1285875"/>
            <a:ext cx="10286931" cy="771519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0"/>
            <a:ext cx="1225550" cy="1225550"/>
          </a:xfrm>
          <a:custGeom>
            <a:avLst/>
            <a:gdLst/>
            <a:ahLst/>
            <a:cxnLst/>
            <a:rect l="l" t="t" r="r" b="b"/>
            <a:pathLst>
              <a:path w="1225550" h="1225550">
                <a:moveTo>
                  <a:pt x="1225130" y="0"/>
                </a:moveTo>
                <a:lnTo>
                  <a:pt x="0" y="0"/>
                </a:lnTo>
                <a:lnTo>
                  <a:pt x="0" y="1225130"/>
                </a:lnTo>
                <a:lnTo>
                  <a:pt x="122513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999" y="1285873"/>
            <a:ext cx="10655731" cy="77151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15012" y="1285874"/>
            <a:ext cx="5782109" cy="771528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8828176"/>
            <a:ext cx="1459230" cy="1459230"/>
          </a:xfrm>
          <a:custGeom>
            <a:avLst/>
            <a:gdLst/>
            <a:ahLst/>
            <a:cxnLst/>
            <a:rect l="l" t="t" r="r" b="b"/>
            <a:pathLst>
              <a:path w="1459230" h="1459229">
                <a:moveTo>
                  <a:pt x="0" y="0"/>
                </a:moveTo>
                <a:lnTo>
                  <a:pt x="0" y="1458823"/>
                </a:lnTo>
                <a:lnTo>
                  <a:pt x="1458823" y="1458823"/>
                </a:lnTo>
                <a:lnTo>
                  <a:pt x="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035172" y="1285875"/>
            <a:ext cx="5590533" cy="77152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7700" y="1285875"/>
            <a:ext cx="10380662" cy="771519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6900329" y="8899334"/>
            <a:ext cx="1388110" cy="1388110"/>
          </a:xfrm>
          <a:custGeom>
            <a:avLst/>
            <a:gdLst/>
            <a:ahLst/>
            <a:cxnLst/>
            <a:rect l="l" t="t" r="r" b="b"/>
            <a:pathLst>
              <a:path w="1388109" h="1388109">
                <a:moveTo>
                  <a:pt x="1387665" y="0"/>
                </a:moveTo>
                <a:lnTo>
                  <a:pt x="0" y="1387665"/>
                </a:lnTo>
                <a:lnTo>
                  <a:pt x="1387665" y="1387665"/>
                </a:lnTo>
                <a:lnTo>
                  <a:pt x="1387665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9810750"/>
            <a:chOff x="0" y="0"/>
            <a:chExt cx="18288000" cy="98107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83428"/>
              <a:ext cx="9122839" cy="684212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22829" y="3428238"/>
              <a:ext cx="9165076" cy="638245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805706" y="0"/>
              <a:ext cx="1482725" cy="1482725"/>
            </a:xfrm>
            <a:custGeom>
              <a:avLst/>
              <a:gdLst/>
              <a:ahLst/>
              <a:cxnLst/>
              <a:rect l="l" t="t" r="r" b="b"/>
              <a:pathLst>
                <a:path w="1482725" h="1482725">
                  <a:moveTo>
                    <a:pt x="1482293" y="0"/>
                  </a:moveTo>
                  <a:lnTo>
                    <a:pt x="0" y="0"/>
                  </a:lnTo>
                  <a:lnTo>
                    <a:pt x="1482293" y="1482293"/>
                  </a:lnTo>
                  <a:lnTo>
                    <a:pt x="1482293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08190"/>
            <a:ext cx="18288000" cy="9471025"/>
            <a:chOff x="0" y="408190"/>
            <a:chExt cx="18288000" cy="9471025"/>
          </a:xfrm>
        </p:grpSpPr>
        <p:sp>
          <p:nvSpPr>
            <p:cNvPr id="3" name="object 3"/>
            <p:cNvSpPr/>
            <p:nvPr/>
          </p:nvSpPr>
          <p:spPr>
            <a:xfrm>
              <a:off x="0" y="3633787"/>
              <a:ext cx="18288000" cy="3019425"/>
            </a:xfrm>
            <a:custGeom>
              <a:avLst/>
              <a:gdLst/>
              <a:ahLst/>
              <a:cxnLst/>
              <a:rect l="l" t="t" r="r" b="b"/>
              <a:pathLst>
                <a:path w="18288000" h="3019425">
                  <a:moveTo>
                    <a:pt x="18288000" y="0"/>
                  </a:moveTo>
                  <a:lnTo>
                    <a:pt x="0" y="0"/>
                  </a:lnTo>
                  <a:lnTo>
                    <a:pt x="0" y="3019425"/>
                  </a:lnTo>
                  <a:lnTo>
                    <a:pt x="18288000" y="3019425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34600" y="408190"/>
              <a:ext cx="6450974" cy="94706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6786" y="408190"/>
              <a:ext cx="7089089" cy="94706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8125" y="342900"/>
            <a:ext cx="7988622" cy="53107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479538" y="2749677"/>
            <a:ext cx="9594987" cy="719625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7328027"/>
            <a:ext cx="2959100" cy="2959100"/>
          </a:xfrm>
          <a:custGeom>
            <a:avLst/>
            <a:gdLst/>
            <a:ahLst/>
            <a:cxnLst/>
            <a:rect l="l" t="t" r="r" b="b"/>
            <a:pathLst>
              <a:path w="2959100" h="2959100">
                <a:moveTo>
                  <a:pt x="0" y="0"/>
                </a:moveTo>
                <a:lnTo>
                  <a:pt x="0" y="2958973"/>
                </a:lnTo>
                <a:lnTo>
                  <a:pt x="2958973" y="2958973"/>
                </a:lnTo>
                <a:lnTo>
                  <a:pt x="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97104" y="0"/>
            <a:ext cx="11090910" cy="9001125"/>
            <a:chOff x="7197104" y="0"/>
            <a:chExt cx="11090910" cy="9001125"/>
          </a:xfrm>
        </p:grpSpPr>
        <p:sp>
          <p:nvSpPr>
            <p:cNvPr id="3" name="object 3"/>
            <p:cNvSpPr/>
            <p:nvPr/>
          </p:nvSpPr>
          <p:spPr>
            <a:xfrm>
              <a:off x="15728067" y="0"/>
              <a:ext cx="2560320" cy="2560320"/>
            </a:xfrm>
            <a:custGeom>
              <a:avLst/>
              <a:gdLst/>
              <a:ahLst/>
              <a:cxnLst/>
              <a:rect l="l" t="t" r="r" b="b"/>
              <a:pathLst>
                <a:path w="2560319" h="2560320">
                  <a:moveTo>
                    <a:pt x="2559926" y="0"/>
                  </a:moveTo>
                  <a:lnTo>
                    <a:pt x="0" y="0"/>
                  </a:lnTo>
                  <a:lnTo>
                    <a:pt x="2559926" y="2559926"/>
                  </a:lnTo>
                  <a:lnTo>
                    <a:pt x="2559926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7104" y="1285875"/>
              <a:ext cx="10286931" cy="771518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2481" y="1285875"/>
            <a:ext cx="5786463" cy="771528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285875"/>
            <a:ext cx="10286931" cy="771518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765756" y="1285875"/>
            <a:ext cx="6522720" cy="9001125"/>
            <a:chOff x="11765756" y="1285875"/>
            <a:chExt cx="6522720" cy="9001125"/>
          </a:xfrm>
        </p:grpSpPr>
        <p:sp>
          <p:nvSpPr>
            <p:cNvPr id="4" name="object 4"/>
            <p:cNvSpPr/>
            <p:nvPr/>
          </p:nvSpPr>
          <p:spPr>
            <a:xfrm>
              <a:off x="15417138" y="7416139"/>
              <a:ext cx="2871470" cy="2871470"/>
            </a:xfrm>
            <a:custGeom>
              <a:avLst/>
              <a:gdLst/>
              <a:ahLst/>
              <a:cxnLst/>
              <a:rect l="l" t="t" r="r" b="b"/>
              <a:pathLst>
                <a:path w="2871469" h="2871470">
                  <a:moveTo>
                    <a:pt x="2870860" y="0"/>
                  </a:moveTo>
                  <a:lnTo>
                    <a:pt x="0" y="2870860"/>
                  </a:lnTo>
                  <a:lnTo>
                    <a:pt x="2870860" y="2870860"/>
                  </a:lnTo>
                  <a:lnTo>
                    <a:pt x="2870860" y="0"/>
                  </a:lnTo>
                  <a:close/>
                </a:path>
              </a:pathLst>
            </a:custGeom>
            <a:solidFill>
              <a:srgbClr val="F695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65756" y="1285875"/>
              <a:ext cx="5786431" cy="77152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498" rIns="0" bIns="0" rtlCol="0" vert="horz">
            <a:spAutoFit/>
          </a:bodyPr>
          <a:lstStyle/>
          <a:p>
            <a:pPr marL="9518650">
              <a:lnSpc>
                <a:spcPct val="100000"/>
              </a:lnSpc>
              <a:spcBef>
                <a:spcPts val="100"/>
              </a:spcBef>
            </a:pPr>
            <a:r>
              <a:rPr dirty="0"/>
              <a:t>SALUTI</a:t>
            </a:r>
            <a:r>
              <a:rPr dirty="0" spc="-265"/>
              <a:t> </a:t>
            </a:r>
            <a:r>
              <a:rPr dirty="0"/>
              <a:t>DA</a:t>
            </a:r>
            <a:r>
              <a:rPr dirty="0" spc="-265"/>
              <a:t> </a:t>
            </a:r>
            <a:r>
              <a:rPr dirty="0" spc="-10"/>
              <a:t>BAROLO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4048137"/>
            <a:ext cx="18288000" cy="2190750"/>
          </a:xfrm>
          <a:custGeom>
            <a:avLst/>
            <a:gdLst/>
            <a:ahLst/>
            <a:cxnLst/>
            <a:rect l="l" t="t" r="r" b="b"/>
            <a:pathLst>
              <a:path w="18288000" h="2190750">
                <a:moveTo>
                  <a:pt x="18288000" y="0"/>
                </a:moveTo>
                <a:lnTo>
                  <a:pt x="0" y="0"/>
                </a:lnTo>
                <a:lnTo>
                  <a:pt x="0" y="2190737"/>
                </a:lnTo>
                <a:lnTo>
                  <a:pt x="18288000" y="2190737"/>
                </a:lnTo>
                <a:lnTo>
                  <a:pt x="18288000" y="0"/>
                </a:lnTo>
                <a:close/>
              </a:path>
            </a:pathLst>
          </a:custGeom>
          <a:solidFill>
            <a:srgbClr val="F695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0779757" y="2397090"/>
            <a:ext cx="5006340" cy="5438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Un</a:t>
            </a:r>
            <a:r>
              <a:rPr dirty="0" sz="2400" spc="18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55" b="1">
                <a:solidFill>
                  <a:srgbClr val="292929"/>
                </a:solidFill>
                <a:latin typeface="Inria Serif"/>
                <a:cs typeface="Inria Serif"/>
              </a:rPr>
              <a:t>saluto</a:t>
            </a:r>
            <a:r>
              <a:rPr dirty="0" sz="2400" spc="18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che</a:t>
            </a:r>
            <a:r>
              <a:rPr dirty="0" sz="2400" spc="18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55" b="1">
                <a:solidFill>
                  <a:srgbClr val="292929"/>
                </a:solidFill>
                <a:latin typeface="Inria Serif"/>
                <a:cs typeface="Inria Serif"/>
              </a:rPr>
              <a:t>chiude</a:t>
            </a:r>
            <a:r>
              <a:rPr dirty="0" sz="2400" spc="18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il</a:t>
            </a:r>
            <a:r>
              <a:rPr dirty="0" sz="2400" spc="18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60" b="1">
                <a:solidFill>
                  <a:srgbClr val="292929"/>
                </a:solidFill>
                <a:latin typeface="Inria Serif"/>
                <a:cs typeface="Inria Serif"/>
              </a:rPr>
              <a:t>viaggio</a:t>
            </a:r>
            <a:endParaRPr sz="2400">
              <a:latin typeface="Inria Serif"/>
              <a:cs typeface="Inria Serif"/>
            </a:endParaRPr>
          </a:p>
          <a:p>
            <a:pPr marL="12700" marR="5080">
              <a:lnSpc>
                <a:spcPct val="108300"/>
              </a:lnSpc>
              <a:spcBef>
                <a:spcPts val="1920"/>
              </a:spcBef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La</a:t>
            </a:r>
            <a:r>
              <a:rPr dirty="0" sz="20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cartolina</a:t>
            </a:r>
            <a:r>
              <a:rPr dirty="0" sz="20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è</a:t>
            </a:r>
            <a:r>
              <a:rPr dirty="0" sz="200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una</a:t>
            </a:r>
            <a:r>
              <a:rPr dirty="0" sz="20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composizione</a:t>
            </a:r>
            <a:r>
              <a:rPr dirty="0" sz="2000" spc="16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artistica</a:t>
            </a:r>
            <a:r>
              <a:rPr dirty="0" sz="2000" spc="17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-25">
                <a:solidFill>
                  <a:srgbClr val="292929"/>
                </a:solidFill>
                <a:latin typeface="Inria Sans Light"/>
                <a:cs typeface="Inria Sans Light"/>
              </a:rPr>
              <a:t>di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Lorenzo</a:t>
            </a:r>
            <a:r>
              <a:rPr dirty="0" sz="2000" spc="41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Foglio</a:t>
            </a:r>
            <a:endParaRPr sz="20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</a:pPr>
            <a:endParaRPr sz="20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20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Un</a:t>
            </a:r>
            <a:r>
              <a:rPr dirty="0" sz="2400" spc="26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archivio</a:t>
            </a:r>
            <a:r>
              <a:rPr dirty="0" sz="2400" spc="2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che</a:t>
            </a:r>
            <a:r>
              <a:rPr dirty="0" sz="2400" spc="2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45" b="1">
                <a:solidFill>
                  <a:srgbClr val="292929"/>
                </a:solidFill>
                <a:latin typeface="Inria Serif"/>
                <a:cs typeface="Inria Serif"/>
              </a:rPr>
              <a:t>parla</a:t>
            </a:r>
            <a:r>
              <a:rPr dirty="0" sz="2400" spc="2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-10" b="1">
                <a:solidFill>
                  <a:srgbClr val="292929"/>
                </a:solidFill>
                <a:latin typeface="Inria Serif"/>
                <a:cs typeface="Inria Serif"/>
              </a:rPr>
              <a:t>ancora</a:t>
            </a:r>
            <a:endParaRPr sz="2400">
              <a:latin typeface="Inria Serif"/>
              <a:cs typeface="Inria Serif"/>
            </a:endParaRPr>
          </a:p>
          <a:p>
            <a:pPr marL="12700" marR="241935">
              <a:lnSpc>
                <a:spcPct val="108300"/>
              </a:lnSpc>
              <a:spcBef>
                <a:spcPts val="1920"/>
              </a:spcBef>
            </a:pP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Le</a:t>
            </a:r>
            <a:r>
              <a:rPr dirty="0" sz="200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sue</a:t>
            </a:r>
            <a:r>
              <a:rPr dirty="0" sz="200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immagini</a:t>
            </a:r>
            <a:r>
              <a:rPr dirty="0" sz="200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continuano</a:t>
            </a:r>
            <a:r>
              <a:rPr dirty="0" sz="2000" spc="15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a</a:t>
            </a:r>
            <a:r>
              <a:rPr dirty="0" sz="2000" spc="15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35">
                <a:solidFill>
                  <a:srgbClr val="292929"/>
                </a:solidFill>
                <a:latin typeface="Inria Sans Light"/>
                <a:cs typeface="Inria Sans Light"/>
              </a:rPr>
              <a:t>raccontare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volti,</a:t>
            </a:r>
            <a:r>
              <a:rPr dirty="0" sz="2000" spc="2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lavoro</a:t>
            </a:r>
            <a:r>
              <a:rPr dirty="0" sz="2000" spc="2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e</a:t>
            </a:r>
            <a:r>
              <a:rPr dirty="0" sz="2000" spc="29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comunità.</a:t>
            </a:r>
            <a:endParaRPr sz="20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</a:pPr>
            <a:endParaRPr sz="2000">
              <a:latin typeface="Inria Sans Light"/>
              <a:cs typeface="Inria Sans Light"/>
            </a:endParaRPr>
          </a:p>
          <a:p>
            <a:pPr>
              <a:lnSpc>
                <a:spcPct val="100000"/>
              </a:lnSpc>
              <a:spcBef>
                <a:spcPts val="1295"/>
              </a:spcBef>
            </a:pPr>
            <a:endParaRPr sz="2000">
              <a:latin typeface="Inria Sans Light"/>
              <a:cs typeface="Inria Sans Light"/>
            </a:endParaRPr>
          </a:p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Un</a:t>
            </a:r>
            <a:r>
              <a:rPr dirty="0" sz="2400" spc="16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55" b="1">
                <a:solidFill>
                  <a:srgbClr val="292929"/>
                </a:solidFill>
                <a:latin typeface="Inria Serif"/>
                <a:cs typeface="Inria Serif"/>
              </a:rPr>
              <a:t>uomo,</a:t>
            </a:r>
            <a:r>
              <a:rPr dirty="0" sz="2400" spc="160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b="1">
                <a:solidFill>
                  <a:srgbClr val="292929"/>
                </a:solidFill>
                <a:latin typeface="Inria Serif"/>
                <a:cs typeface="Inria Serif"/>
              </a:rPr>
              <a:t>un</a:t>
            </a:r>
            <a:r>
              <a:rPr dirty="0" sz="2400" spc="165" b="1">
                <a:solidFill>
                  <a:srgbClr val="292929"/>
                </a:solidFill>
                <a:latin typeface="Inria Serif"/>
                <a:cs typeface="Inria Serif"/>
              </a:rPr>
              <a:t> </a:t>
            </a:r>
            <a:r>
              <a:rPr dirty="0" sz="2400" spc="35" b="1">
                <a:solidFill>
                  <a:srgbClr val="292929"/>
                </a:solidFill>
                <a:latin typeface="Inria Serif"/>
                <a:cs typeface="Inria Serif"/>
              </a:rPr>
              <a:t>carattere</a:t>
            </a:r>
            <a:endParaRPr sz="2400">
              <a:latin typeface="Inria Serif"/>
              <a:cs typeface="Inria Serif"/>
            </a:endParaRPr>
          </a:p>
          <a:p>
            <a:pPr marL="12700" marR="675005">
              <a:lnSpc>
                <a:spcPct val="108300"/>
              </a:lnSpc>
              <a:spcBef>
                <a:spcPts val="1920"/>
              </a:spcBef>
            </a:pP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Resta</a:t>
            </a:r>
            <a:r>
              <a:rPr dirty="0" sz="2000" spc="17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il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ritratto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di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una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persona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>
                <a:solidFill>
                  <a:srgbClr val="292929"/>
                </a:solidFill>
                <a:latin typeface="Inria Sans Light"/>
                <a:cs typeface="Inria Sans Light"/>
              </a:rPr>
              <a:t>mite</a:t>
            </a:r>
            <a:r>
              <a:rPr dirty="0" sz="2000" spc="18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-50">
                <a:solidFill>
                  <a:srgbClr val="292929"/>
                </a:solidFill>
                <a:latin typeface="Inria Sans Light"/>
                <a:cs typeface="Inria Sans Light"/>
              </a:rPr>
              <a:t>e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rigorosa,</a:t>
            </a:r>
            <a:r>
              <a:rPr dirty="0" sz="2000" spc="140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45">
                <a:solidFill>
                  <a:srgbClr val="292929"/>
                </a:solidFill>
                <a:latin typeface="Inria Sans Light"/>
                <a:cs typeface="Inria Sans Light"/>
              </a:rPr>
              <a:t>anche</a:t>
            </a:r>
            <a:r>
              <a:rPr dirty="0" sz="2000" spc="145">
                <a:solidFill>
                  <a:srgbClr val="292929"/>
                </a:solidFill>
                <a:latin typeface="Inria Sans Light"/>
                <a:cs typeface="Inria Sans Light"/>
              </a:rPr>
              <a:t> </a:t>
            </a:r>
            <a:r>
              <a:rPr dirty="0" sz="2000" spc="50">
                <a:solidFill>
                  <a:srgbClr val="292929"/>
                </a:solidFill>
                <a:latin typeface="Inria Sans Light"/>
                <a:cs typeface="Inria Sans Light"/>
              </a:rPr>
              <a:t>originale.</a:t>
            </a:r>
            <a:endParaRPr sz="2000">
              <a:latin typeface="Inria Sans Light"/>
              <a:cs typeface="Inria Sans Ligh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88858" cy="102805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2026-09-28T08:49:54Z</dcterms:created>
  <dcterms:modified xsi:type="dcterms:W3CDTF">2026-09-28T08:49:54Z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2026-09-28T00:00:00Z</vt:filetime>
  </property>
  <property fmtid="{D5CDD505-2E9C-101B-9397-08002B2CF9AE}" pid="4" name="CreationClient">
    <vt:lpwstr>outline-to-presentation</vt:lpwstr>
  </property>
  <property fmtid="{D5CDD505-2E9C-101B-9397-08002B2CF9AE}" pid="5" name="Creator">
    <vt:lpwstr>Adobe Express</vt:lpwstr>
  </property>
  <property fmtid="{D5CDD505-2E9C-101B-9397-08002B2CF9AE}" pid="6" name="LastSaved">
    <vt:filetime>2026-09-28T00:00:00Z</vt:filetime>
  </property>
  <property fmtid="{D5CDD505-2E9C-101B-9397-08002B2CF9AE}" pid="7" name="Producer">
    <vt:lpwstr>Adobe Express</vt:lpwstr>
  </property>
</Properties>
</file>