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0" d="100"/>
          <a:sy n="30" d="100"/>
        </p:scale>
        <p:origin x="947" y="9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021513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olo">
    <p:spTree>
      <p:nvGrpSpPr>
        <p:cNvPr id="1" name=""/>
        <p:cNvGrpSpPr/>
        <p:nvPr/>
      </p:nvGrpSpPr>
      <p:grpSpPr>
        <a:xfrm>
          <a:off x="0" y="0"/>
          <a:ext cx="0" cy="0"/>
          <a:chOff x="0" y="0"/>
          <a:chExt cx="0" cy="0"/>
        </a:xfrm>
      </p:grpSpPr>
      <p:sp>
        <p:nvSpPr>
          <p:cNvPr id="11" name="Testo titolo"/>
          <p:cNvSpPr txBox="1">
            <a:spLocks noGrp="1"/>
          </p:cNvSpPr>
          <p:nvPr>
            <p:ph type="title"/>
          </p:nvPr>
        </p:nvSpPr>
        <p:spPr>
          <a:xfrm>
            <a:off x="1778000" y="2298700"/>
            <a:ext cx="20828000" cy="4648200"/>
          </a:xfrm>
          <a:prstGeom prst="rect">
            <a:avLst/>
          </a:prstGeom>
        </p:spPr>
        <p:txBody>
          <a:bodyPr anchor="b"/>
          <a:lstStyle/>
          <a:p>
            <a:r>
              <a:t>Testo titolo</a:t>
            </a:r>
          </a:p>
        </p:txBody>
      </p:sp>
      <p:sp>
        <p:nvSpPr>
          <p:cNvPr id="12" name="Corpo livello uno…"/>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Orizzontale">
    <p:spTree>
      <p:nvGrpSpPr>
        <p:cNvPr id="1" name=""/>
        <p:cNvGrpSpPr/>
        <p:nvPr/>
      </p:nvGrpSpPr>
      <p:grpSpPr>
        <a:xfrm>
          <a:off x="0" y="0"/>
          <a:ext cx="0" cy="0"/>
          <a:chOff x="0" y="0"/>
          <a:chExt cx="0" cy="0"/>
        </a:xfrm>
      </p:grpSpPr>
      <p:sp>
        <p:nvSpPr>
          <p:cNvPr id="20" name="Vista della spiaggia e del mare da una duna di sabbia ricca di vegetazio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esto titolo"/>
          <p:cNvSpPr txBox="1">
            <a:spLocks noGrp="1"/>
          </p:cNvSpPr>
          <p:nvPr>
            <p:ph type="title"/>
          </p:nvPr>
        </p:nvSpPr>
        <p:spPr>
          <a:xfrm>
            <a:off x="635000" y="9512300"/>
            <a:ext cx="23114000" cy="2006600"/>
          </a:xfrm>
          <a:prstGeom prst="rect">
            <a:avLst/>
          </a:prstGeom>
        </p:spPr>
        <p:txBody>
          <a:bodyPr anchor="b"/>
          <a:lstStyle/>
          <a:p>
            <a:r>
              <a:t>Testo titolo</a:t>
            </a:r>
          </a:p>
        </p:txBody>
      </p:sp>
      <p:sp>
        <p:nvSpPr>
          <p:cNvPr id="22" name="Corpo livello uno…"/>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Corpo livello uno</a:t>
            </a:r>
          </a:p>
          <a:p>
            <a:pPr lvl="1"/>
            <a:r>
              <a:t>Corpo livello due</a:t>
            </a:r>
          </a:p>
          <a:p>
            <a:pPr lvl="2"/>
            <a:r>
              <a:t>Corpo livello tre</a:t>
            </a:r>
          </a:p>
          <a:p>
            <a:pPr lvl="3"/>
            <a:r>
              <a:t>Corpo livello quattro</a:t>
            </a:r>
          </a:p>
          <a:p>
            <a:pPr lvl="4"/>
            <a:r>
              <a:t>Corpo livello cinque</a:t>
            </a:r>
          </a:p>
        </p:txBody>
      </p:sp>
      <p:sp>
        <p:nvSpPr>
          <p:cNvPr id="2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30" name="Testo titolo"/>
          <p:cNvSpPr txBox="1">
            <a:spLocks noGrp="1"/>
          </p:cNvSpPr>
          <p:nvPr>
            <p:ph type="title"/>
          </p:nvPr>
        </p:nvSpPr>
        <p:spPr>
          <a:xfrm>
            <a:off x="1778000" y="4533900"/>
            <a:ext cx="20828000" cy="4648200"/>
          </a:xfrm>
          <a:prstGeom prst="rect">
            <a:avLst/>
          </a:prstGeom>
        </p:spPr>
        <p:txBody>
          <a:bodyPr/>
          <a:lstStyle/>
          <a:p>
            <a:r>
              <a:t>Testo titolo</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le">
    <p:spTree>
      <p:nvGrpSpPr>
        <p:cNvPr id="1" name=""/>
        <p:cNvGrpSpPr/>
        <p:nvPr/>
      </p:nvGrpSpPr>
      <p:grpSpPr>
        <a:xfrm>
          <a:off x="0" y="0"/>
          <a:ext cx="0" cy="0"/>
          <a:chOff x="0" y="0"/>
          <a:chExt cx="0" cy="0"/>
        </a:xfrm>
      </p:grpSpPr>
      <p:sp>
        <p:nvSpPr>
          <p:cNvPr id="38" name="Airone in volo su una spiaggia con una piccola cancellata sullo sfondo"/>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esto titolo"/>
          <p:cNvSpPr txBox="1">
            <a:spLocks noGrp="1"/>
          </p:cNvSpPr>
          <p:nvPr>
            <p:ph type="title"/>
          </p:nvPr>
        </p:nvSpPr>
        <p:spPr>
          <a:xfrm>
            <a:off x="1651000" y="952500"/>
            <a:ext cx="10223500" cy="5549900"/>
          </a:xfrm>
          <a:prstGeom prst="rect">
            <a:avLst/>
          </a:prstGeom>
        </p:spPr>
        <p:txBody>
          <a:bodyPr anchor="b"/>
          <a:lstStyle>
            <a:lvl1pPr>
              <a:defRPr sz="8400"/>
            </a:lvl1pPr>
          </a:lstStyle>
          <a:p>
            <a:r>
              <a:t>Testo titolo</a:t>
            </a:r>
          </a:p>
        </p:txBody>
      </p:sp>
      <p:sp>
        <p:nvSpPr>
          <p:cNvPr id="40" name="Corpo livello uno…"/>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Corpo livello uno</a:t>
            </a:r>
          </a:p>
          <a:p>
            <a:pPr lvl="1"/>
            <a:r>
              <a:t>Corpo livello due</a:t>
            </a:r>
          </a:p>
          <a:p>
            <a:pPr lvl="2"/>
            <a:r>
              <a:t>Corpo livello tre</a:t>
            </a:r>
          </a:p>
          <a:p>
            <a:pPr lvl="3"/>
            <a:r>
              <a:t>Corpo livello quattro</a:t>
            </a:r>
          </a:p>
          <a:p>
            <a:pPr lvl="4"/>
            <a:r>
              <a:t>Corpo livello cinque</a:t>
            </a:r>
          </a:p>
        </p:txBody>
      </p:sp>
      <p:sp>
        <p:nvSpPr>
          <p:cNvPr id="4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Testo titolo"/>
          <p:cNvSpPr txBox="1">
            <a:spLocks noGrp="1"/>
          </p:cNvSpPr>
          <p:nvPr>
            <p:ph type="title"/>
          </p:nvPr>
        </p:nvSpPr>
        <p:spPr>
          <a:prstGeom prst="rect">
            <a:avLst/>
          </a:prstGeom>
        </p:spPr>
        <p:txBody>
          <a:bodyPr/>
          <a:lstStyle/>
          <a:p>
            <a:r>
              <a:t>Testo titolo</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ed elenco">
    <p:spTree>
      <p:nvGrpSpPr>
        <p:cNvPr id="1" name=""/>
        <p:cNvGrpSpPr/>
        <p:nvPr/>
      </p:nvGrpSpPr>
      <p:grpSpPr>
        <a:xfrm>
          <a:off x="0" y="0"/>
          <a:ext cx="0" cy="0"/>
          <a:chOff x="0" y="0"/>
          <a:chExt cx="0" cy="0"/>
        </a:xfrm>
      </p:grpSpPr>
      <p:sp>
        <p:nvSpPr>
          <p:cNvPr id="56" name="Testo titolo"/>
          <p:cNvSpPr txBox="1">
            <a:spLocks noGrp="1"/>
          </p:cNvSpPr>
          <p:nvPr>
            <p:ph type="title"/>
          </p:nvPr>
        </p:nvSpPr>
        <p:spPr>
          <a:prstGeom prst="rect">
            <a:avLst/>
          </a:prstGeom>
        </p:spPr>
        <p:txBody>
          <a:bodyPr/>
          <a:lstStyle/>
          <a:p>
            <a:r>
              <a:t>Testo titolo</a:t>
            </a:r>
          </a:p>
        </p:txBody>
      </p:sp>
      <p:sp>
        <p:nvSpPr>
          <p:cNvPr id="57" name="Corpo livello uno…"/>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Corpo livello uno</a:t>
            </a:r>
          </a:p>
          <a:p>
            <a:pPr lvl="1"/>
            <a:r>
              <a:t>Corpo livello due</a:t>
            </a:r>
          </a:p>
          <a:p>
            <a:pPr lvl="2"/>
            <a:r>
              <a:t>Corpo livello tre</a:t>
            </a:r>
          </a:p>
          <a:p>
            <a:pPr lvl="3"/>
            <a:r>
              <a:t>Corpo livello quattro</a:t>
            </a:r>
          </a:p>
          <a:p>
            <a:pPr lvl="4"/>
            <a:r>
              <a:t>Corpo livello cinque</a:t>
            </a:r>
          </a:p>
        </p:txBody>
      </p:sp>
      <p:sp>
        <p:nvSpPr>
          <p:cNvPr id="5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olo, elenco e foto">
    <p:spTree>
      <p:nvGrpSpPr>
        <p:cNvPr id="1" name=""/>
        <p:cNvGrpSpPr/>
        <p:nvPr/>
      </p:nvGrpSpPr>
      <p:grpSpPr>
        <a:xfrm>
          <a:off x="0" y="0"/>
          <a:ext cx="0" cy="0"/>
          <a:chOff x="0" y="0"/>
          <a:chExt cx="0" cy="0"/>
        </a:xfrm>
      </p:grpSpPr>
      <p:sp>
        <p:nvSpPr>
          <p:cNvPr id="65" name="Sentiero sabbioso tra due colline che porta all’oceano"/>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esto titolo"/>
          <p:cNvSpPr txBox="1">
            <a:spLocks noGrp="1"/>
          </p:cNvSpPr>
          <p:nvPr>
            <p:ph type="title"/>
          </p:nvPr>
        </p:nvSpPr>
        <p:spPr>
          <a:prstGeom prst="rect">
            <a:avLst/>
          </a:prstGeom>
        </p:spPr>
        <p:txBody>
          <a:bodyPr/>
          <a:lstStyle/>
          <a:p>
            <a:r>
              <a:t>Testo titolo</a:t>
            </a:r>
          </a:p>
        </p:txBody>
      </p:sp>
      <p:sp>
        <p:nvSpPr>
          <p:cNvPr id="67" name="Corpo livello uno…"/>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Corpo livello uno</a:t>
            </a:r>
          </a:p>
          <a:p>
            <a:pPr lvl="1"/>
            <a:r>
              <a:t>Corpo livello due</a:t>
            </a:r>
          </a:p>
          <a:p>
            <a:pPr lvl="2"/>
            <a:r>
              <a:t>Corpo livello tre</a:t>
            </a:r>
          </a:p>
          <a:p>
            <a:pPr lvl="3"/>
            <a:r>
              <a:t>Corpo livello quattro</a:t>
            </a:r>
          </a:p>
          <a:p>
            <a:pPr lvl="4"/>
            <a:r>
              <a:t>Corpo livello cinque</a:t>
            </a:r>
          </a:p>
        </p:txBody>
      </p:sp>
      <p:sp>
        <p:nvSpPr>
          <p:cNvPr id="6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olo, elenco e diretta piccola">
    <p:spTree>
      <p:nvGrpSpPr>
        <p:cNvPr id="1" name=""/>
        <p:cNvGrpSpPr/>
        <p:nvPr/>
      </p:nvGrpSpPr>
      <p:grpSpPr>
        <a:xfrm>
          <a:off x="0" y="0"/>
          <a:ext cx="0" cy="0"/>
          <a:chOff x="0" y="0"/>
          <a:chExt cx="0" cy="0"/>
        </a:xfrm>
      </p:grpSpPr>
      <p:sp>
        <p:nvSpPr>
          <p:cNvPr id="75" name="Testo titolo"/>
          <p:cNvSpPr txBox="1">
            <a:spLocks noGrp="1"/>
          </p:cNvSpPr>
          <p:nvPr>
            <p:ph type="title"/>
          </p:nvPr>
        </p:nvSpPr>
        <p:spPr>
          <a:prstGeom prst="rect">
            <a:avLst/>
          </a:prstGeom>
        </p:spPr>
        <p:txBody>
          <a:bodyPr/>
          <a:lstStyle/>
          <a:p>
            <a:r>
              <a:t>Testo titolo</a:t>
            </a:r>
          </a:p>
        </p:txBody>
      </p:sp>
      <p:sp>
        <p:nvSpPr>
          <p:cNvPr id="76" name="Corpo livello uno…"/>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Corpo livello uno</a:t>
            </a:r>
          </a:p>
          <a:p>
            <a:pPr lvl="1"/>
            <a:r>
              <a:t>Corpo livello due</a:t>
            </a:r>
          </a:p>
          <a:p>
            <a:pPr lvl="2"/>
            <a:r>
              <a:t>Corpo livello tre</a:t>
            </a:r>
          </a:p>
          <a:p>
            <a:pPr lvl="3"/>
            <a:r>
              <a:t>Corpo livello quattro</a:t>
            </a:r>
          </a:p>
          <a:p>
            <a:pPr lvl="4"/>
            <a:r>
              <a:t>Corpo livello cinque</a:t>
            </a:r>
          </a:p>
        </p:txBody>
      </p:sp>
      <p:sp>
        <p:nvSpPr>
          <p:cNvPr id="7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olo, elenco e diretta grande">
    <p:spTree>
      <p:nvGrpSpPr>
        <p:cNvPr id="1" name=""/>
        <p:cNvGrpSpPr/>
        <p:nvPr/>
      </p:nvGrpSpPr>
      <p:grpSpPr>
        <a:xfrm>
          <a:off x="0" y="0"/>
          <a:ext cx="0" cy="0"/>
          <a:chOff x="0" y="0"/>
          <a:chExt cx="0" cy="0"/>
        </a:xfrm>
      </p:grpSpPr>
      <p:sp>
        <p:nvSpPr>
          <p:cNvPr id="84" name="Testo titolo"/>
          <p:cNvSpPr txBox="1">
            <a:spLocks noGrp="1"/>
          </p:cNvSpPr>
          <p:nvPr>
            <p:ph type="title"/>
          </p:nvPr>
        </p:nvSpPr>
        <p:spPr>
          <a:prstGeom prst="rect">
            <a:avLst/>
          </a:prstGeom>
        </p:spPr>
        <p:txBody>
          <a:bodyPr/>
          <a:lstStyle/>
          <a:p>
            <a:r>
              <a:t>Testo titolo</a:t>
            </a:r>
          </a:p>
        </p:txBody>
      </p:sp>
      <p:sp>
        <p:nvSpPr>
          <p:cNvPr id="85" name="Corpo livello uno…"/>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Corpo livello uno</a:t>
            </a:r>
          </a:p>
          <a:p>
            <a:pPr lvl="1"/>
            <a:r>
              <a:t>Corpo livello due</a:t>
            </a:r>
          </a:p>
          <a:p>
            <a:pPr lvl="2"/>
            <a:r>
              <a:t>Corpo livello tre</a:t>
            </a:r>
          </a:p>
          <a:p>
            <a:pPr lvl="3"/>
            <a:r>
              <a:t>Corpo livello quattro</a:t>
            </a:r>
          </a:p>
          <a:p>
            <a:pPr lvl="4"/>
            <a:r>
              <a:t>Corpo livello cinque</a:t>
            </a:r>
          </a:p>
        </p:txBody>
      </p:sp>
      <p:sp>
        <p:nvSpPr>
          <p:cNvPr id="86"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Elenco">
    <p:spTree>
      <p:nvGrpSpPr>
        <p:cNvPr id="1" name=""/>
        <p:cNvGrpSpPr/>
        <p:nvPr/>
      </p:nvGrpSpPr>
      <p:grpSpPr>
        <a:xfrm>
          <a:off x="0" y="0"/>
          <a:ext cx="0" cy="0"/>
          <a:chOff x="0" y="0"/>
          <a:chExt cx="0" cy="0"/>
        </a:xfrm>
      </p:grpSpPr>
      <p:sp>
        <p:nvSpPr>
          <p:cNvPr id="93" name="Corpo livello uno…"/>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101" name="Sentiero sabbioso tra due colline che porta all’oceano"/>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Airone in volo su una spiaggia con una piccola cancellata sullo sfondo"/>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Vista della spiaggia e del mare da una duna di sabbia ricca di vegetazio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111" name="-Giovanni Mela"/>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-Giovanni Mela</a:t>
            </a:r>
          </a:p>
        </p:txBody>
      </p:sp>
      <p:sp>
        <p:nvSpPr>
          <p:cNvPr id="112" name="“Inserisci qui una citazion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“Inserisci qui una citazione”. </a:t>
            </a:r>
          </a:p>
        </p:txBody>
      </p:sp>
      <p:sp>
        <p:nvSpPr>
          <p:cNvPr id="1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20" name="Vista della spiaggia e del mare da una duna di sabbia ricca di vegetazio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2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sto titolo"/>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Testo titolo</a:t>
            </a:r>
          </a:p>
        </p:txBody>
      </p:sp>
      <p:sp>
        <p:nvSpPr>
          <p:cNvPr id="3" name="Corpo livello uno…"/>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4.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1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4.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I Palazzi monumentali…"/>
          <p:cNvSpPr txBox="1">
            <a:spLocks noGrp="1"/>
          </p:cNvSpPr>
          <p:nvPr>
            <p:ph type="ctrTitle"/>
          </p:nvPr>
        </p:nvSpPr>
        <p:spPr>
          <a:xfrm>
            <a:off x="7193045" y="3798291"/>
            <a:ext cx="9997911" cy="2320795"/>
          </a:xfrm>
          <a:prstGeom prst="rect">
            <a:avLst/>
          </a:prstGeom>
        </p:spPr>
        <p:txBody>
          <a:bodyPr/>
          <a:lstStyle/>
          <a:p>
            <a:pPr>
              <a:defRPr sz="6300">
                <a:latin typeface="Helvetica Neue"/>
                <a:ea typeface="Helvetica Neue"/>
                <a:cs typeface="Helvetica Neue"/>
                <a:sym typeface="Helvetica Neue"/>
              </a:defRPr>
            </a:pPr>
            <a:r>
              <a:t>I Palazzi monumentali</a:t>
            </a:r>
          </a:p>
          <a:p>
            <a:pPr>
              <a:defRPr sz="6300">
                <a:latin typeface="Helvetica Neue"/>
                <a:ea typeface="Helvetica Neue"/>
                <a:cs typeface="Helvetica Neue"/>
                <a:sym typeface="Helvetica Neue"/>
              </a:defRPr>
            </a:pPr>
            <a:r>
              <a:t>di Poste Italiane</a:t>
            </a:r>
          </a:p>
        </p:txBody>
      </p:sp>
      <p:pic>
        <p:nvPicPr>
          <p:cNvPr id="138" name="IMG_0833.jpeg" descr="IMG_0833.jpeg"/>
          <p:cNvPicPr>
            <a:picLocks noChangeAspect="1"/>
          </p:cNvPicPr>
          <p:nvPr/>
        </p:nvPicPr>
        <p:blipFill>
          <a:blip r:embed="rId2"/>
          <a:stretch>
            <a:fillRect/>
          </a:stretch>
        </p:blipFill>
        <p:spPr>
          <a:xfrm>
            <a:off x="1330413" y="3686097"/>
            <a:ext cx="5335961" cy="4001970"/>
          </a:xfrm>
          <a:prstGeom prst="rect">
            <a:avLst/>
          </a:prstGeom>
          <a:ln w="12700">
            <a:miter lim="400000"/>
          </a:ln>
        </p:spPr>
      </p:pic>
      <p:pic>
        <p:nvPicPr>
          <p:cNvPr id="139" name="IMG_0832.jpeg" descr="IMG_0832.jpeg"/>
          <p:cNvPicPr>
            <a:picLocks noChangeAspect="1"/>
          </p:cNvPicPr>
          <p:nvPr/>
        </p:nvPicPr>
        <p:blipFill>
          <a:blip r:embed="rId3"/>
          <a:stretch>
            <a:fillRect/>
          </a:stretch>
        </p:blipFill>
        <p:spPr>
          <a:xfrm>
            <a:off x="2843473" y="8667298"/>
            <a:ext cx="5143850" cy="3857887"/>
          </a:xfrm>
          <a:prstGeom prst="rect">
            <a:avLst/>
          </a:prstGeom>
          <a:ln w="12700">
            <a:miter lim="400000"/>
          </a:ln>
        </p:spPr>
      </p:pic>
      <p:pic>
        <p:nvPicPr>
          <p:cNvPr id="140" name="IMG_0834.jpeg" descr="IMG_0834.jpeg"/>
          <p:cNvPicPr>
            <a:picLocks noChangeAspect="1"/>
          </p:cNvPicPr>
          <p:nvPr/>
        </p:nvPicPr>
        <p:blipFill>
          <a:blip r:embed="rId4"/>
          <a:srcRect r="10756"/>
          <a:stretch>
            <a:fillRect/>
          </a:stretch>
        </p:blipFill>
        <p:spPr>
          <a:xfrm>
            <a:off x="10331887" y="7802657"/>
            <a:ext cx="5015658" cy="4215129"/>
          </a:xfrm>
          <a:prstGeom prst="rect">
            <a:avLst/>
          </a:prstGeom>
          <a:ln w="12700">
            <a:miter lim="400000"/>
          </a:ln>
        </p:spPr>
      </p:pic>
      <p:pic>
        <p:nvPicPr>
          <p:cNvPr id="141" name="IMG_0836.jpeg" descr="IMG_0836.jpeg"/>
          <p:cNvPicPr>
            <a:picLocks noChangeAspect="1"/>
          </p:cNvPicPr>
          <p:nvPr/>
        </p:nvPicPr>
        <p:blipFill>
          <a:blip r:embed="rId5"/>
          <a:stretch>
            <a:fillRect/>
          </a:stretch>
        </p:blipFill>
        <p:spPr>
          <a:xfrm>
            <a:off x="17939830" y="4765270"/>
            <a:ext cx="5130238" cy="6840317"/>
          </a:xfrm>
          <a:prstGeom prst="rect">
            <a:avLst/>
          </a:prstGeom>
          <a:ln w="12700">
            <a:miter lim="400000"/>
          </a:ln>
        </p:spPr>
      </p:pic>
      <p:sp>
        <p:nvSpPr>
          <p:cNvPr id="142"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a:p>
        </p:txBody>
      </p:sp>
      <p:sp>
        <p:nvSpPr>
          <p:cNvPr id="143" name="Architetture tra lettere e pacchi"/>
          <p:cNvSpPr txBox="1">
            <a:spLocks noGrp="1"/>
          </p:cNvSpPr>
          <p:nvPr>
            <p:ph type="subTitle" sz="quarter" idx="1"/>
          </p:nvPr>
        </p:nvSpPr>
        <p:spPr>
          <a:xfrm>
            <a:off x="1778000" y="1010280"/>
            <a:ext cx="20828000" cy="2069637"/>
          </a:xfrm>
          <a:prstGeom prst="rect">
            <a:avLst/>
          </a:prstGeom>
        </p:spPr>
        <p:txBody>
          <a:bodyPr/>
          <a:lstStyle>
            <a:lvl1pPr>
              <a:defRPr sz="10000" i="1">
                <a:solidFill>
                  <a:srgbClr val="B51A00"/>
                </a:solidFill>
              </a:defRPr>
            </a:lvl1pPr>
          </a:lstStyle>
          <a:p>
            <a:r>
              <a:t>Architetture tra lettere e pacchi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pic>
        <p:nvPicPr>
          <p:cNvPr id="146" name="IMG_0846.jpeg" descr="IMG_0846.jpeg"/>
          <p:cNvPicPr>
            <a:picLocks noChangeAspect="1"/>
          </p:cNvPicPr>
          <p:nvPr/>
        </p:nvPicPr>
        <p:blipFill>
          <a:blip r:embed="rId2"/>
          <a:stretch>
            <a:fillRect/>
          </a:stretch>
        </p:blipFill>
        <p:spPr>
          <a:xfrm>
            <a:off x="14333067" y="3801154"/>
            <a:ext cx="3171488" cy="4228651"/>
          </a:xfrm>
          <a:prstGeom prst="rect">
            <a:avLst/>
          </a:prstGeom>
          <a:ln w="12700">
            <a:miter lim="400000"/>
          </a:ln>
        </p:spPr>
      </p:pic>
      <p:pic>
        <p:nvPicPr>
          <p:cNvPr id="147" name="IMG_0854.jpeg" descr="IMG_0854.jpeg"/>
          <p:cNvPicPr>
            <a:picLocks noChangeAspect="1"/>
          </p:cNvPicPr>
          <p:nvPr/>
        </p:nvPicPr>
        <p:blipFill>
          <a:blip r:embed="rId3"/>
          <a:stretch>
            <a:fillRect/>
          </a:stretch>
        </p:blipFill>
        <p:spPr>
          <a:xfrm>
            <a:off x="18551919" y="7797155"/>
            <a:ext cx="3614661" cy="4819548"/>
          </a:xfrm>
          <a:prstGeom prst="rect">
            <a:avLst/>
          </a:prstGeom>
          <a:ln w="12700">
            <a:miter lim="400000"/>
          </a:ln>
        </p:spPr>
      </p:pic>
      <p:pic>
        <p:nvPicPr>
          <p:cNvPr id="148" name="IMG_0859.jpeg" descr="IMG_0859.jpeg"/>
          <p:cNvPicPr>
            <a:picLocks noChangeAspect="1"/>
          </p:cNvPicPr>
          <p:nvPr/>
        </p:nvPicPr>
        <p:blipFill>
          <a:blip r:embed="rId4"/>
          <a:stretch>
            <a:fillRect/>
          </a:stretch>
        </p:blipFill>
        <p:spPr>
          <a:xfrm>
            <a:off x="14298527" y="8608078"/>
            <a:ext cx="3900354" cy="3197701"/>
          </a:xfrm>
          <a:prstGeom prst="rect">
            <a:avLst/>
          </a:prstGeom>
          <a:ln w="12700">
            <a:miter lim="400000"/>
          </a:ln>
        </p:spPr>
      </p:pic>
      <p:sp>
        <p:nvSpPr>
          <p:cNvPr id="149" name="L’importanza dei Palazzi di Poste nella costruzione del nuovo Stato Italiano"/>
          <p:cNvSpPr txBox="1">
            <a:spLocks noGrp="1"/>
          </p:cNvSpPr>
          <p:nvPr>
            <p:ph type="title" idx="4294967295"/>
          </p:nvPr>
        </p:nvSpPr>
        <p:spPr>
          <a:xfrm>
            <a:off x="1689100" y="1585472"/>
            <a:ext cx="21005800" cy="2233888"/>
          </a:xfrm>
          <a:prstGeom prst="rect">
            <a:avLst/>
          </a:prstGeom>
        </p:spPr>
        <p:txBody>
          <a:bodyPr/>
          <a:lstStyle>
            <a:lvl1pPr>
              <a:defRPr sz="5400" b="1" i="1">
                <a:latin typeface="Helvetica Neue"/>
                <a:ea typeface="Helvetica Neue"/>
                <a:cs typeface="Helvetica Neue"/>
                <a:sym typeface="Helvetica Neue"/>
              </a:defRPr>
            </a:lvl1pPr>
          </a:lstStyle>
          <a:p>
            <a:r>
              <a:t>L’importanza dei Palazzi di Poste nella costruzione del nuovo Stato Italiano</a:t>
            </a:r>
          </a:p>
        </p:txBody>
      </p:sp>
      <p:sp>
        <p:nvSpPr>
          <p:cNvPr id="150" name="Gli edifici sedi centrali delle Poste, sorti per prestare un nuovo servizio ai cittadini, volevano, attraverso la loro monumentalità, costituire un simbolo della presenza dello Stato su tutto il territorio.…"/>
          <p:cNvSpPr txBox="1">
            <a:spLocks noGrp="1"/>
          </p:cNvSpPr>
          <p:nvPr>
            <p:ph type="body" sz="half" idx="4294967295"/>
          </p:nvPr>
        </p:nvSpPr>
        <p:spPr>
          <a:xfrm>
            <a:off x="1826310" y="4165294"/>
            <a:ext cx="11841752" cy="8045160"/>
          </a:xfrm>
          <a:prstGeom prst="rect">
            <a:avLst/>
          </a:prstGeom>
        </p:spPr>
        <p:txBody>
          <a:bodyPr/>
          <a:lstStyle/>
          <a:p>
            <a:pPr marL="328083" indent="-328083" defTabSz="660400">
              <a:spcBef>
                <a:spcPts val="3600"/>
              </a:spcBef>
              <a:defRPr sz="2480"/>
            </a:pPr>
            <a:r>
              <a:t>Gli </a:t>
            </a:r>
            <a:r>
              <a:rPr b="1">
                <a:solidFill>
                  <a:srgbClr val="B51A00"/>
                </a:solidFill>
              </a:rPr>
              <a:t>edifici sedi centrali delle Poste</a:t>
            </a:r>
            <a:r>
              <a:rPr b="1"/>
              <a:t>, </a:t>
            </a:r>
            <a:r>
              <a:t>sorti per prestare un nuovo servizio ai cittadini, volevano, attraverso la loro monumentalità, costituire </a:t>
            </a:r>
            <a:r>
              <a:rPr u="sng"/>
              <a:t>un simbolo della presenza dello Stato su tutto il territorio.</a:t>
            </a:r>
          </a:p>
          <a:p>
            <a:pPr marL="328083" indent="-328083" defTabSz="660400">
              <a:spcBef>
                <a:spcPts val="3600"/>
              </a:spcBef>
              <a:defRPr sz="2480"/>
            </a:pPr>
            <a:r>
              <a:t>A tal fine, gli </a:t>
            </a:r>
            <a:r>
              <a:rPr b="1">
                <a:solidFill>
                  <a:srgbClr val="B51A00"/>
                </a:solidFill>
              </a:rPr>
              <a:t>edifici</a:t>
            </a:r>
            <a:r>
              <a:t> dovettero rispondere sia ad esigenze pratiche di funzionamento sia al ruolo di rappresentatività della nuova amministrazione mediante </a:t>
            </a:r>
            <a:r>
              <a:rPr u="sng"/>
              <a:t>un aspetto imponente e solenne </a:t>
            </a:r>
          </a:p>
          <a:p>
            <a:pPr marL="328083" indent="-328083" defTabSz="660400">
              <a:spcBef>
                <a:spcPts val="3600"/>
              </a:spcBef>
              <a:defRPr sz="2480"/>
            </a:pPr>
            <a:r>
              <a:rPr b="1">
                <a:solidFill>
                  <a:srgbClr val="B51A00"/>
                </a:solidFill>
              </a:rPr>
              <a:t>L’efficenza dello Stato</a:t>
            </a:r>
            <a:r>
              <a:t> veniva messa in  evidenza dalla presenza, nelle nuove strutture, di </a:t>
            </a:r>
            <a:r>
              <a:rPr u="sng"/>
              <a:t>servizi tecnologicamente avanzat</a:t>
            </a:r>
            <a:r>
              <a:t>i come i telegrafi ed i primi telefoni pubblici</a:t>
            </a:r>
          </a:p>
          <a:p>
            <a:pPr marL="328083" indent="-328083" defTabSz="660400">
              <a:spcBef>
                <a:spcPts val="3600"/>
              </a:spcBef>
              <a:defRPr sz="2480"/>
            </a:pPr>
            <a:r>
              <a:rPr b="1">
                <a:solidFill>
                  <a:srgbClr val="B51A00"/>
                </a:solidFill>
              </a:rPr>
              <a:t>L’istituzione delle Casse di Risparmio Postali,</a:t>
            </a:r>
            <a:r>
              <a:t>  nel 1875, costituì un ulteriore elemento di unificazione </a:t>
            </a:r>
            <a:r>
              <a:rPr u="sng"/>
              <a:t>per la partecipazione dei cittadini</a:t>
            </a:r>
            <a:r>
              <a:t> </a:t>
            </a:r>
            <a:r>
              <a:rPr u="sng"/>
              <a:t>al finanziamento </a:t>
            </a:r>
            <a:r>
              <a:t>indiretto  -mediante ii depositi di denaro- </a:t>
            </a:r>
            <a:r>
              <a:rPr u="sng"/>
              <a:t>delle opere pubbliche dello Stato</a:t>
            </a:r>
          </a:p>
          <a:p>
            <a:pPr marL="328083" indent="-328083" defTabSz="660400">
              <a:spcBef>
                <a:spcPts val="3600"/>
              </a:spcBef>
              <a:defRPr sz="2480"/>
            </a:pPr>
            <a:r>
              <a:rPr b="1"/>
              <a:t>I </a:t>
            </a:r>
            <a:r>
              <a:rPr b="1">
                <a:solidFill>
                  <a:srgbClr val="B51A00"/>
                </a:solidFill>
              </a:rPr>
              <a:t>Palazzi delle Poste</a:t>
            </a:r>
            <a:r>
              <a:rPr b="1"/>
              <a:t> </a:t>
            </a:r>
            <a:r>
              <a:t>venivano costruiti in aree centrali delle città e sovente costituirono l’occasione per </a:t>
            </a:r>
            <a:r>
              <a:rPr u="sng"/>
              <a:t>interventi urbanistici di sventramento</a:t>
            </a:r>
            <a:r>
              <a:t> e </a:t>
            </a:r>
            <a:r>
              <a:rPr u="sng"/>
              <a:t>riqualificazione</a:t>
            </a:r>
            <a:r>
              <a:t> della zona in cui dovevano sorgere, seguiti da ampliamenti di strade e piazze </a:t>
            </a:r>
            <a:r>
              <a:rPr u="sng"/>
              <a:t>divenendo</a:t>
            </a:r>
            <a:r>
              <a:t>, in tal modo, </a:t>
            </a:r>
            <a:r>
              <a:rPr u="sng"/>
              <a:t>il fulcro delle attività economiche </a:t>
            </a:r>
          </a:p>
        </p:txBody>
      </p:sp>
      <p:pic>
        <p:nvPicPr>
          <p:cNvPr id="151" name="IMG_0871.jpeg" descr="IMG_0871.jpeg"/>
          <p:cNvPicPr>
            <a:picLocks noChangeAspect="1"/>
          </p:cNvPicPr>
          <p:nvPr/>
        </p:nvPicPr>
        <p:blipFill>
          <a:blip r:embed="rId5"/>
          <a:stretch>
            <a:fillRect/>
          </a:stretch>
        </p:blipFill>
        <p:spPr>
          <a:xfrm>
            <a:off x="18193328" y="4130014"/>
            <a:ext cx="4064215" cy="304816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154" name="I Palazzi di Poste Italiane specchio dell’architettura di mezzo secolo"/>
          <p:cNvSpPr txBox="1">
            <a:spLocks noGrp="1"/>
          </p:cNvSpPr>
          <p:nvPr>
            <p:ph type="title" idx="4294967295"/>
          </p:nvPr>
        </p:nvSpPr>
        <p:spPr>
          <a:xfrm>
            <a:off x="2360108" y="990530"/>
            <a:ext cx="19330259" cy="2286001"/>
          </a:xfrm>
          <a:prstGeom prst="rect">
            <a:avLst/>
          </a:prstGeom>
        </p:spPr>
        <p:txBody>
          <a:bodyPr/>
          <a:lstStyle>
            <a:lvl1pPr>
              <a:defRPr sz="5400" b="1" i="1">
                <a:latin typeface="Helvetica Neue"/>
                <a:ea typeface="Helvetica Neue"/>
                <a:cs typeface="Helvetica Neue"/>
                <a:sym typeface="Helvetica Neue"/>
              </a:defRPr>
            </a:lvl1pPr>
          </a:lstStyle>
          <a:p>
            <a:r>
              <a:t>I Palazzi di Poste Italiane specchio dell’architettura di mezzo secolo</a:t>
            </a:r>
          </a:p>
        </p:txBody>
      </p:sp>
      <p:sp>
        <p:nvSpPr>
          <p:cNvPr id="155" name="Dal primo, edificato in piazza San Silvestro a Roma, i Palazzi delle Poste interpretano gli stili architettonici del momento storico in cui vengono edificati e ne costituiscono una simbolica rassegna…"/>
          <p:cNvSpPr txBox="1">
            <a:spLocks noGrp="1"/>
          </p:cNvSpPr>
          <p:nvPr>
            <p:ph type="body" sz="half" idx="4294967295"/>
          </p:nvPr>
        </p:nvSpPr>
        <p:spPr>
          <a:xfrm>
            <a:off x="5643089" y="3614890"/>
            <a:ext cx="12159784" cy="10905424"/>
          </a:xfrm>
          <a:prstGeom prst="rect">
            <a:avLst/>
          </a:prstGeom>
        </p:spPr>
        <p:txBody>
          <a:bodyPr/>
          <a:lstStyle/>
          <a:p>
            <a:pPr marL="381396" indent="-381396" defTabSz="767715">
              <a:spcBef>
                <a:spcPts val="5400"/>
              </a:spcBef>
              <a:defRPr sz="2883"/>
            </a:pPr>
            <a:r>
              <a:rPr dirty="0"/>
              <a:t>Dal primo, </a:t>
            </a:r>
            <a:r>
              <a:rPr dirty="0" err="1"/>
              <a:t>edificato</a:t>
            </a:r>
            <a:r>
              <a:rPr dirty="0"/>
              <a:t> in piazza San Silvestro a Roma, i Palazzi delle Poste </a:t>
            </a:r>
            <a:r>
              <a:rPr dirty="0" err="1"/>
              <a:t>interpretano</a:t>
            </a:r>
            <a:r>
              <a:rPr dirty="0"/>
              <a:t> </a:t>
            </a:r>
            <a:r>
              <a:rPr dirty="0" err="1"/>
              <a:t>gli</a:t>
            </a:r>
            <a:r>
              <a:rPr dirty="0"/>
              <a:t> </a:t>
            </a:r>
            <a:r>
              <a:rPr dirty="0" err="1"/>
              <a:t>stili</a:t>
            </a:r>
            <a:r>
              <a:rPr dirty="0"/>
              <a:t> </a:t>
            </a:r>
            <a:r>
              <a:rPr dirty="0" err="1"/>
              <a:t>architettonici</a:t>
            </a:r>
            <a:r>
              <a:rPr dirty="0"/>
              <a:t> del </a:t>
            </a:r>
            <a:r>
              <a:rPr dirty="0" err="1"/>
              <a:t>momento</a:t>
            </a:r>
            <a:r>
              <a:rPr dirty="0"/>
              <a:t> storico in cui </a:t>
            </a:r>
            <a:r>
              <a:rPr dirty="0" err="1"/>
              <a:t>vengono</a:t>
            </a:r>
            <a:r>
              <a:rPr dirty="0"/>
              <a:t> </a:t>
            </a:r>
            <a:r>
              <a:rPr dirty="0" err="1"/>
              <a:t>edificati</a:t>
            </a:r>
            <a:r>
              <a:rPr dirty="0"/>
              <a:t> e ne </a:t>
            </a:r>
            <a:r>
              <a:rPr dirty="0" err="1"/>
              <a:t>costituiscono</a:t>
            </a:r>
            <a:r>
              <a:rPr dirty="0"/>
              <a:t> </a:t>
            </a:r>
            <a:r>
              <a:rPr dirty="0" err="1"/>
              <a:t>una</a:t>
            </a:r>
            <a:r>
              <a:rPr dirty="0"/>
              <a:t> </a:t>
            </a:r>
            <a:r>
              <a:rPr dirty="0" err="1"/>
              <a:t>simbolica</a:t>
            </a:r>
            <a:r>
              <a:rPr dirty="0"/>
              <a:t> </a:t>
            </a:r>
            <a:r>
              <a:rPr dirty="0" err="1"/>
              <a:t>rassegna</a:t>
            </a:r>
            <a:endParaRPr dirty="0"/>
          </a:p>
          <a:p>
            <a:pPr marL="381396" indent="-381396" defTabSz="767715">
              <a:spcBef>
                <a:spcPts val="5400"/>
              </a:spcBef>
              <a:defRPr sz="2883"/>
            </a:pPr>
            <a:r>
              <a:rPr dirty="0" err="1"/>
              <a:t>Neorinascimento</a:t>
            </a:r>
            <a:r>
              <a:rPr dirty="0"/>
              <a:t>, </a:t>
            </a:r>
            <a:r>
              <a:rPr dirty="0" err="1"/>
              <a:t>Neoclassicismo</a:t>
            </a:r>
            <a:r>
              <a:rPr dirty="0"/>
              <a:t>, </a:t>
            </a:r>
            <a:r>
              <a:rPr dirty="0" err="1"/>
              <a:t>Novecentismo</a:t>
            </a:r>
            <a:r>
              <a:rPr dirty="0"/>
              <a:t>, </a:t>
            </a:r>
            <a:r>
              <a:rPr dirty="0" err="1"/>
              <a:t>Eclettismo</a:t>
            </a:r>
            <a:r>
              <a:rPr dirty="0"/>
              <a:t>, Liberty, </a:t>
            </a:r>
            <a:r>
              <a:rPr dirty="0" err="1"/>
              <a:t>Futurismo</a:t>
            </a:r>
            <a:r>
              <a:rPr dirty="0"/>
              <a:t>, </a:t>
            </a:r>
            <a:r>
              <a:rPr dirty="0" err="1"/>
              <a:t>Razionalismo</a:t>
            </a:r>
            <a:r>
              <a:rPr dirty="0"/>
              <a:t> </a:t>
            </a:r>
            <a:r>
              <a:rPr dirty="0" err="1"/>
              <a:t>sono</a:t>
            </a:r>
            <a:r>
              <a:rPr dirty="0"/>
              <a:t> i </a:t>
            </a:r>
            <a:r>
              <a:rPr dirty="0" err="1"/>
              <a:t>principali</a:t>
            </a:r>
            <a:r>
              <a:rPr dirty="0"/>
              <a:t> </a:t>
            </a:r>
            <a:r>
              <a:rPr dirty="0" err="1"/>
              <a:t>stili</a:t>
            </a:r>
            <a:r>
              <a:rPr dirty="0"/>
              <a:t> </a:t>
            </a:r>
            <a:r>
              <a:rPr dirty="0" err="1"/>
              <a:t>architettonici</a:t>
            </a:r>
            <a:r>
              <a:rPr dirty="0"/>
              <a:t> secondo i cui </a:t>
            </a:r>
            <a:r>
              <a:rPr dirty="0" err="1"/>
              <a:t>canoni</a:t>
            </a:r>
            <a:r>
              <a:rPr dirty="0"/>
              <a:t> i Palazzi di Poste </a:t>
            </a:r>
            <a:r>
              <a:rPr dirty="0" err="1"/>
              <a:t>sono</a:t>
            </a:r>
            <a:r>
              <a:rPr dirty="0"/>
              <a:t> </a:t>
            </a:r>
            <a:r>
              <a:rPr dirty="0" err="1"/>
              <a:t>progettati</a:t>
            </a:r>
            <a:r>
              <a:rPr dirty="0"/>
              <a:t> e </a:t>
            </a:r>
            <a:r>
              <a:rPr dirty="0" err="1"/>
              <a:t>realizzati</a:t>
            </a:r>
            <a:r>
              <a:rPr dirty="0"/>
              <a:t> </a:t>
            </a:r>
            <a:r>
              <a:rPr dirty="0" err="1"/>
              <a:t>tra</a:t>
            </a:r>
            <a:r>
              <a:rPr dirty="0"/>
              <a:t> il 1879 e </a:t>
            </a:r>
            <a:r>
              <a:rPr dirty="0" err="1"/>
              <a:t>gli</a:t>
            </a:r>
            <a:r>
              <a:rPr dirty="0"/>
              <a:t> </a:t>
            </a:r>
            <a:r>
              <a:rPr dirty="0" err="1"/>
              <a:t>ultimi</a:t>
            </a:r>
            <a:r>
              <a:rPr dirty="0"/>
              <a:t> anni Quaranta. </a:t>
            </a:r>
          </a:p>
          <a:p>
            <a:pPr marL="381396" indent="-381396" defTabSz="767715">
              <a:spcBef>
                <a:spcPts val="5400"/>
              </a:spcBef>
              <a:defRPr sz="2883"/>
            </a:pPr>
            <a:r>
              <a:rPr dirty="0"/>
              <a:t>Tra i </a:t>
            </a:r>
            <a:r>
              <a:rPr dirty="0" err="1"/>
              <a:t>principali</a:t>
            </a:r>
            <a:r>
              <a:rPr dirty="0"/>
              <a:t> </a:t>
            </a:r>
            <a:r>
              <a:rPr dirty="0" err="1"/>
              <a:t>progettisti</a:t>
            </a:r>
            <a:r>
              <a:rPr dirty="0"/>
              <a:t> cui </a:t>
            </a:r>
            <a:r>
              <a:rPr dirty="0" err="1"/>
              <a:t>si</a:t>
            </a:r>
            <a:r>
              <a:rPr dirty="0"/>
              <a:t> </a:t>
            </a:r>
            <a:r>
              <a:rPr dirty="0" err="1"/>
              <a:t>devono</a:t>
            </a:r>
            <a:r>
              <a:rPr dirty="0"/>
              <a:t>  </a:t>
            </a:r>
            <a:r>
              <a:rPr dirty="0" err="1"/>
              <a:t>gli</a:t>
            </a:r>
            <a:r>
              <a:rPr dirty="0"/>
              <a:t> </a:t>
            </a:r>
            <a:r>
              <a:rPr dirty="0" err="1"/>
              <a:t>oltre</a:t>
            </a:r>
            <a:r>
              <a:rPr dirty="0"/>
              <a:t> 150 Palazzi </a:t>
            </a:r>
            <a:r>
              <a:rPr dirty="0" err="1"/>
              <a:t>monumentali</a:t>
            </a:r>
            <a:r>
              <a:rPr dirty="0"/>
              <a:t> present </a:t>
            </a:r>
            <a:r>
              <a:rPr dirty="0" err="1"/>
              <a:t>sul</a:t>
            </a:r>
            <a:r>
              <a:rPr dirty="0"/>
              <a:t> </a:t>
            </a:r>
            <a:r>
              <a:rPr dirty="0" err="1"/>
              <a:t>territorio</a:t>
            </a:r>
            <a:r>
              <a:rPr dirty="0"/>
              <a:t> </a:t>
            </a:r>
            <a:r>
              <a:rPr dirty="0" err="1"/>
              <a:t>nazionale</a:t>
            </a:r>
            <a:r>
              <a:rPr dirty="0"/>
              <a:t> </a:t>
            </a:r>
            <a:r>
              <a:rPr dirty="0" err="1"/>
              <a:t>spiccano</a:t>
            </a:r>
            <a:r>
              <a:rPr dirty="0"/>
              <a:t> Angiolo Mazzoni del Grande, </a:t>
            </a:r>
            <a:r>
              <a:rPr dirty="0" err="1"/>
              <a:t>che</a:t>
            </a:r>
            <a:r>
              <a:rPr dirty="0"/>
              <a:t> </a:t>
            </a:r>
            <a:r>
              <a:rPr dirty="0" err="1"/>
              <a:t>interpretò</a:t>
            </a:r>
            <a:r>
              <a:rPr dirty="0"/>
              <a:t> </a:t>
            </a:r>
            <a:r>
              <a:rPr dirty="0" err="1"/>
              <a:t>trasversalmente</a:t>
            </a:r>
            <a:r>
              <a:rPr dirty="0"/>
              <a:t> </a:t>
            </a:r>
            <a:r>
              <a:rPr dirty="0" err="1"/>
              <a:t>diversi</a:t>
            </a:r>
            <a:r>
              <a:rPr dirty="0"/>
              <a:t> </a:t>
            </a:r>
            <a:r>
              <a:rPr dirty="0" err="1"/>
              <a:t>stili</a:t>
            </a:r>
            <a:r>
              <a:rPr dirty="0"/>
              <a:t>, </a:t>
            </a:r>
            <a:r>
              <a:rPr dirty="0" err="1"/>
              <a:t>realizzandone</a:t>
            </a:r>
            <a:r>
              <a:rPr dirty="0"/>
              <a:t> </a:t>
            </a:r>
            <a:r>
              <a:rPr dirty="0" err="1"/>
              <a:t>una</a:t>
            </a:r>
            <a:r>
              <a:rPr dirty="0"/>
              <a:t> </a:t>
            </a:r>
            <a:r>
              <a:rPr dirty="0" err="1"/>
              <a:t>innovativa</a:t>
            </a:r>
            <a:r>
              <a:rPr dirty="0"/>
              <a:t> </a:t>
            </a:r>
            <a:r>
              <a:rPr dirty="0" err="1"/>
              <a:t>sintesi</a:t>
            </a:r>
            <a:r>
              <a:rPr dirty="0"/>
              <a:t>, Marcello Piacentini, </a:t>
            </a:r>
            <a:r>
              <a:rPr dirty="0" err="1"/>
              <a:t>importante</a:t>
            </a:r>
            <a:r>
              <a:rPr dirty="0"/>
              <a:t> </a:t>
            </a:r>
            <a:r>
              <a:rPr dirty="0" err="1"/>
              <a:t>figura</a:t>
            </a:r>
            <a:r>
              <a:rPr dirty="0"/>
              <a:t> di </a:t>
            </a:r>
            <a:r>
              <a:rPr dirty="0" err="1"/>
              <a:t>architetto</a:t>
            </a:r>
            <a:r>
              <a:rPr dirty="0"/>
              <a:t> e </a:t>
            </a:r>
            <a:r>
              <a:rPr dirty="0" err="1"/>
              <a:t>urbanista</a:t>
            </a:r>
            <a:r>
              <a:rPr dirty="0"/>
              <a:t> </a:t>
            </a:r>
            <a:r>
              <a:rPr dirty="0" err="1"/>
              <a:t>particolarmente</a:t>
            </a:r>
            <a:r>
              <a:rPr dirty="0"/>
              <a:t> </a:t>
            </a:r>
            <a:r>
              <a:rPr dirty="0" err="1"/>
              <a:t>vicino</a:t>
            </a:r>
            <a:r>
              <a:rPr dirty="0"/>
              <a:t> al Regime, Giuseppe Vaccaro, Francesco La Grassa </a:t>
            </a:r>
            <a:r>
              <a:rPr dirty="0" err="1"/>
              <a:t>attivo</a:t>
            </a:r>
            <a:r>
              <a:rPr dirty="0"/>
              <a:t> in Sicilia e a Roma, Roberto Narducci </a:t>
            </a:r>
            <a:r>
              <a:rPr dirty="0" err="1"/>
              <a:t>prolifico</a:t>
            </a:r>
            <a:r>
              <a:rPr dirty="0"/>
              <a:t> </a:t>
            </a:r>
            <a:r>
              <a:rPr dirty="0" err="1"/>
              <a:t>autore</a:t>
            </a:r>
            <a:r>
              <a:rPr dirty="0"/>
              <a:t> di progetti di </a:t>
            </a:r>
            <a:r>
              <a:rPr dirty="0" err="1"/>
              <a:t>architetture</a:t>
            </a:r>
            <a:r>
              <a:rPr dirty="0"/>
              <a:t> a carattere </a:t>
            </a:r>
            <a:r>
              <a:rPr dirty="0" err="1"/>
              <a:t>pubblico</a:t>
            </a:r>
            <a:r>
              <a:rPr dirty="0"/>
              <a:t> (Palazzi delle Poste e </a:t>
            </a:r>
            <a:r>
              <a:rPr dirty="0" err="1"/>
              <a:t>stazioni</a:t>
            </a:r>
            <a:r>
              <a:rPr dirty="0"/>
              <a:t> </a:t>
            </a:r>
            <a:r>
              <a:rPr dirty="0" err="1"/>
              <a:t>ferroviarie</a:t>
            </a:r>
            <a:r>
              <a:rPr dirty="0"/>
              <a:t>), Franco Petrucci, Mario Ridolfi, Adalberto Libera</a:t>
            </a:r>
          </a:p>
          <a:p>
            <a:pPr marL="381396" indent="-381396" defTabSz="767715">
              <a:spcBef>
                <a:spcPts val="5400"/>
              </a:spcBef>
              <a:defRPr sz="2883"/>
            </a:pPr>
            <a:endParaRPr dirty="0"/>
          </a:p>
        </p:txBody>
      </p:sp>
      <p:pic>
        <p:nvPicPr>
          <p:cNvPr id="156" name="IMG_0863.jpeg" descr="IMG_0863.jpeg"/>
          <p:cNvPicPr>
            <a:picLocks noChangeAspect="1"/>
          </p:cNvPicPr>
          <p:nvPr/>
        </p:nvPicPr>
        <p:blipFill>
          <a:blip r:embed="rId2"/>
          <a:stretch>
            <a:fillRect/>
          </a:stretch>
        </p:blipFill>
        <p:spPr>
          <a:xfrm>
            <a:off x="17511424" y="2730526"/>
            <a:ext cx="4506428" cy="2703858"/>
          </a:xfrm>
          <a:prstGeom prst="rect">
            <a:avLst/>
          </a:prstGeom>
          <a:ln w="12700">
            <a:miter lim="400000"/>
          </a:ln>
        </p:spPr>
      </p:pic>
      <p:pic>
        <p:nvPicPr>
          <p:cNvPr id="157" name="IMG_0864.jpeg" descr="IMG_0864.jpeg"/>
          <p:cNvPicPr>
            <a:picLocks noChangeAspect="1"/>
          </p:cNvPicPr>
          <p:nvPr/>
        </p:nvPicPr>
        <p:blipFill>
          <a:blip r:embed="rId3"/>
          <a:stretch>
            <a:fillRect/>
          </a:stretch>
        </p:blipFill>
        <p:spPr>
          <a:xfrm>
            <a:off x="852989" y="3787904"/>
            <a:ext cx="4339250" cy="3254437"/>
          </a:xfrm>
          <a:prstGeom prst="rect">
            <a:avLst/>
          </a:prstGeom>
          <a:ln w="12700">
            <a:miter lim="400000"/>
          </a:ln>
        </p:spPr>
      </p:pic>
      <p:pic>
        <p:nvPicPr>
          <p:cNvPr id="158" name="IMG_0866.jpeg" descr="IMG_0866.jpeg"/>
          <p:cNvPicPr>
            <a:picLocks noChangeAspect="1"/>
          </p:cNvPicPr>
          <p:nvPr/>
        </p:nvPicPr>
        <p:blipFill>
          <a:blip r:embed="rId4"/>
          <a:stretch>
            <a:fillRect/>
          </a:stretch>
        </p:blipFill>
        <p:spPr>
          <a:xfrm>
            <a:off x="18490279" y="6280168"/>
            <a:ext cx="4663928" cy="6218571"/>
          </a:xfrm>
          <a:prstGeom prst="rect">
            <a:avLst/>
          </a:prstGeom>
          <a:ln w="12700">
            <a:miter lim="400000"/>
          </a:ln>
        </p:spPr>
      </p:pic>
      <p:pic>
        <p:nvPicPr>
          <p:cNvPr id="159" name="IMG_0870.jpeg" descr="IMG_0870.jpeg"/>
          <p:cNvPicPr>
            <a:picLocks noChangeAspect="1"/>
          </p:cNvPicPr>
          <p:nvPr/>
        </p:nvPicPr>
        <p:blipFill>
          <a:blip r:embed="rId5"/>
          <a:stretch>
            <a:fillRect/>
          </a:stretch>
        </p:blipFill>
        <p:spPr>
          <a:xfrm>
            <a:off x="1151164" y="9251825"/>
            <a:ext cx="4460762" cy="334557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
        <p:nvSpPr>
          <p:cNvPr id="162" name="I Palazzi di Poste elencati e descritti…"/>
          <p:cNvSpPr txBox="1">
            <a:spLocks noGrp="1"/>
          </p:cNvSpPr>
          <p:nvPr>
            <p:ph type="title" idx="4294967295"/>
          </p:nvPr>
        </p:nvSpPr>
        <p:spPr>
          <a:xfrm>
            <a:off x="884749" y="431007"/>
            <a:ext cx="20942962" cy="2286001"/>
          </a:xfrm>
          <a:prstGeom prst="rect">
            <a:avLst/>
          </a:prstGeom>
        </p:spPr>
        <p:txBody>
          <a:bodyPr/>
          <a:lstStyle/>
          <a:p>
            <a:pPr>
              <a:defRPr sz="5400" b="1" i="1">
                <a:latin typeface="Helvetica Neue"/>
                <a:ea typeface="Helvetica Neue"/>
                <a:cs typeface="Helvetica Neue"/>
                <a:sym typeface="Helvetica Neue"/>
              </a:defRPr>
            </a:pPr>
            <a:r>
              <a:t>I Palazzi di Poste elencati e descritti </a:t>
            </a:r>
          </a:p>
          <a:p>
            <a:pPr>
              <a:defRPr sz="4500" b="1" i="1">
                <a:solidFill>
                  <a:srgbClr val="B51A00"/>
                </a:solidFill>
                <a:latin typeface="Helvetica Neue"/>
                <a:ea typeface="Helvetica Neue"/>
                <a:cs typeface="Helvetica Neue"/>
                <a:sym typeface="Helvetica Neue"/>
              </a:defRPr>
            </a:pPr>
            <a:r>
              <a:t>Il progetto del Tavolo dei Postali                                       </a:t>
            </a:r>
          </a:p>
          <a:p>
            <a:pPr>
              <a:defRPr sz="4000" b="1" i="1">
                <a:solidFill>
                  <a:srgbClr val="0061FE"/>
                </a:solidFill>
                <a:latin typeface="Helvetica Neue"/>
                <a:ea typeface="Helvetica Neue"/>
                <a:cs typeface="Helvetica Neue"/>
                <a:sym typeface="Helvetica Neue"/>
              </a:defRPr>
            </a:pPr>
            <a:r>
              <a:t>https://www.issp.po.it/tavolo-dei-postali/</a:t>
            </a:r>
          </a:p>
        </p:txBody>
      </p:sp>
      <p:sp>
        <p:nvSpPr>
          <p:cNvPr id="163" name="Raccolta e descrizione immaginata a disposizione del turista “postale” e “filatelico” che, trovandosi in una determinata zona geografica italiana, possa disporre degli elementi-base per decidere una visita ad un Palazzo storico di Poste a prossimità, o c"/>
          <p:cNvSpPr txBox="1">
            <a:spLocks noGrp="1"/>
          </p:cNvSpPr>
          <p:nvPr>
            <p:ph type="body" sz="half" idx="4294967295"/>
          </p:nvPr>
        </p:nvSpPr>
        <p:spPr>
          <a:xfrm>
            <a:off x="1066994" y="3078199"/>
            <a:ext cx="22250012" cy="4009399"/>
          </a:xfrm>
          <a:prstGeom prst="rect">
            <a:avLst/>
          </a:prstGeom>
        </p:spPr>
        <p:txBody>
          <a:bodyPr/>
          <a:lstStyle/>
          <a:p>
            <a:pPr marL="497681" indent="-497681" defTabSz="817244">
              <a:spcBef>
                <a:spcPts val="4400"/>
              </a:spcBef>
              <a:defRPr sz="3762"/>
            </a:pPr>
            <a:r>
              <a:rPr b="1" dirty="0">
                <a:solidFill>
                  <a:srgbClr val="B51A00"/>
                </a:solidFill>
              </a:rPr>
              <a:t>Raccolta e </a:t>
            </a:r>
            <a:r>
              <a:rPr b="1" dirty="0" err="1">
                <a:solidFill>
                  <a:srgbClr val="B51A00"/>
                </a:solidFill>
              </a:rPr>
              <a:t>descrizione</a:t>
            </a:r>
            <a:r>
              <a:rPr dirty="0"/>
              <a:t> </a:t>
            </a:r>
            <a:r>
              <a:rPr dirty="0" err="1"/>
              <a:t>immaginata</a:t>
            </a:r>
            <a:r>
              <a:rPr dirty="0"/>
              <a:t> a </a:t>
            </a:r>
            <a:r>
              <a:rPr dirty="0" err="1"/>
              <a:t>disposizione</a:t>
            </a:r>
            <a:r>
              <a:rPr dirty="0"/>
              <a:t> del turista “postale” e “</a:t>
            </a:r>
            <a:r>
              <a:rPr dirty="0" err="1"/>
              <a:t>filatelico</a:t>
            </a:r>
            <a:r>
              <a:rPr dirty="0"/>
              <a:t>” </a:t>
            </a:r>
            <a:r>
              <a:rPr dirty="0" err="1"/>
              <a:t>che</a:t>
            </a:r>
            <a:r>
              <a:rPr dirty="0"/>
              <a:t>, </a:t>
            </a:r>
            <a:r>
              <a:rPr dirty="0" err="1"/>
              <a:t>trovandosi</a:t>
            </a:r>
            <a:r>
              <a:rPr dirty="0"/>
              <a:t> in </a:t>
            </a:r>
            <a:r>
              <a:rPr dirty="0" err="1"/>
              <a:t>una</a:t>
            </a:r>
            <a:r>
              <a:rPr dirty="0"/>
              <a:t> </a:t>
            </a:r>
            <a:r>
              <a:rPr dirty="0" err="1"/>
              <a:t>determinata</a:t>
            </a:r>
            <a:r>
              <a:rPr dirty="0"/>
              <a:t> zona </a:t>
            </a:r>
            <a:r>
              <a:rPr dirty="0" err="1"/>
              <a:t>geografica</a:t>
            </a:r>
            <a:r>
              <a:rPr dirty="0"/>
              <a:t> italiana, </a:t>
            </a:r>
            <a:r>
              <a:rPr dirty="0" err="1"/>
              <a:t>possa</a:t>
            </a:r>
            <a:r>
              <a:rPr dirty="0"/>
              <a:t> </a:t>
            </a:r>
            <a:r>
              <a:rPr dirty="0" err="1"/>
              <a:t>disporre</a:t>
            </a:r>
            <a:r>
              <a:rPr dirty="0"/>
              <a:t> degli </a:t>
            </a:r>
            <a:r>
              <a:rPr dirty="0" err="1"/>
              <a:t>elementi</a:t>
            </a:r>
            <a:r>
              <a:rPr dirty="0"/>
              <a:t>-base per </a:t>
            </a:r>
            <a:r>
              <a:rPr dirty="0" err="1"/>
              <a:t>decidere</a:t>
            </a:r>
            <a:r>
              <a:rPr dirty="0"/>
              <a:t> </a:t>
            </a:r>
            <a:r>
              <a:rPr dirty="0" err="1"/>
              <a:t>una</a:t>
            </a:r>
            <a:r>
              <a:rPr dirty="0"/>
              <a:t> visita ad un Palazzo storico di Poste a </a:t>
            </a:r>
            <a:r>
              <a:rPr dirty="0" err="1"/>
              <a:t>prossimità</a:t>
            </a:r>
            <a:r>
              <a:rPr dirty="0"/>
              <a:t>, o come </a:t>
            </a:r>
            <a:r>
              <a:rPr dirty="0" err="1"/>
              <a:t>supporto</a:t>
            </a:r>
            <a:r>
              <a:rPr dirty="0"/>
              <a:t> ad un </a:t>
            </a:r>
            <a:r>
              <a:rPr dirty="0" err="1"/>
              <a:t>lavoro</a:t>
            </a:r>
            <a:r>
              <a:rPr dirty="0"/>
              <a:t> di </a:t>
            </a:r>
            <a:r>
              <a:rPr dirty="0" err="1"/>
              <a:t>ricerca</a:t>
            </a:r>
            <a:r>
              <a:rPr dirty="0"/>
              <a:t> </a:t>
            </a:r>
            <a:r>
              <a:rPr dirty="0" err="1"/>
              <a:t>nel</a:t>
            </a:r>
            <a:r>
              <a:rPr dirty="0"/>
              <a:t> </a:t>
            </a:r>
            <a:r>
              <a:rPr dirty="0" err="1"/>
              <a:t>settore</a:t>
            </a:r>
            <a:r>
              <a:rPr dirty="0"/>
              <a:t>                                                                                                                               </a:t>
            </a:r>
          </a:p>
          <a:p>
            <a:pPr marL="497681" indent="-497681" defTabSz="817244">
              <a:spcBef>
                <a:spcPts val="4400"/>
              </a:spcBef>
              <a:defRPr sz="3762"/>
            </a:pPr>
            <a:r>
              <a:rPr dirty="0"/>
              <a:t>Di </a:t>
            </a:r>
            <a:r>
              <a:rPr dirty="0" err="1"/>
              <a:t>rapida</a:t>
            </a:r>
            <a:r>
              <a:rPr dirty="0"/>
              <a:t> </a:t>
            </a:r>
            <a:r>
              <a:rPr dirty="0" err="1"/>
              <a:t>consultazione</a:t>
            </a:r>
            <a:r>
              <a:rPr dirty="0"/>
              <a:t> e </a:t>
            </a:r>
            <a:r>
              <a:rPr dirty="0" err="1"/>
              <a:t>immediato</a:t>
            </a:r>
            <a:r>
              <a:rPr dirty="0"/>
              <a:t> </a:t>
            </a:r>
            <a:r>
              <a:rPr dirty="0" err="1"/>
              <a:t>reperimento</a:t>
            </a:r>
            <a:r>
              <a:rPr dirty="0"/>
              <a:t> </a:t>
            </a:r>
            <a:r>
              <a:rPr dirty="0" err="1"/>
              <a:t>perché</a:t>
            </a:r>
            <a:r>
              <a:rPr dirty="0"/>
              <a:t> </a:t>
            </a:r>
            <a:r>
              <a:rPr dirty="0" err="1"/>
              <a:t>reperibile</a:t>
            </a:r>
            <a:r>
              <a:rPr dirty="0"/>
              <a:t> </a:t>
            </a:r>
            <a:r>
              <a:rPr dirty="0" err="1"/>
              <a:t>su</a:t>
            </a:r>
            <a:r>
              <a:rPr dirty="0"/>
              <a:t> di </a:t>
            </a:r>
            <a:r>
              <a:rPr dirty="0" err="1"/>
              <a:t>una</a:t>
            </a:r>
            <a:r>
              <a:rPr dirty="0"/>
              <a:t> </a:t>
            </a:r>
            <a:r>
              <a:rPr b="1" dirty="0" err="1">
                <a:solidFill>
                  <a:srgbClr val="B51A00"/>
                </a:solidFill>
              </a:rPr>
              <a:t>mappa</a:t>
            </a:r>
            <a:r>
              <a:rPr b="1" dirty="0">
                <a:solidFill>
                  <a:srgbClr val="B51A00"/>
                </a:solidFill>
              </a:rPr>
              <a:t> </a:t>
            </a:r>
            <a:r>
              <a:rPr b="1" dirty="0" err="1">
                <a:solidFill>
                  <a:srgbClr val="B51A00"/>
                </a:solidFill>
              </a:rPr>
              <a:t>digitale</a:t>
            </a:r>
            <a:r>
              <a:rPr b="1" dirty="0">
                <a:solidFill>
                  <a:srgbClr val="B51A00"/>
                </a:solidFill>
              </a:rPr>
              <a:t> </a:t>
            </a:r>
            <a:r>
              <a:rPr i="1" u="sng" dirty="0" err="1"/>
              <a:t>mediante</a:t>
            </a:r>
            <a:r>
              <a:rPr i="1" u="sng" dirty="0"/>
              <a:t> i </a:t>
            </a:r>
            <a:r>
              <a:rPr i="1" u="sng" dirty="0" err="1"/>
              <a:t>rispettivi</a:t>
            </a:r>
            <a:r>
              <a:rPr i="1" u="sng" dirty="0"/>
              <a:t> </a:t>
            </a:r>
            <a:r>
              <a:rPr i="1" u="sng" dirty="0" err="1"/>
              <a:t>segnaposto</a:t>
            </a:r>
            <a:r>
              <a:rPr i="1" u="sng" dirty="0"/>
              <a:t> </a:t>
            </a:r>
            <a:r>
              <a:rPr i="1" u="sng" dirty="0" err="1"/>
              <a:t>circolari</a:t>
            </a:r>
            <a:r>
              <a:rPr dirty="0"/>
              <a:t> cliccando sui </a:t>
            </a:r>
            <a:r>
              <a:rPr dirty="0" err="1"/>
              <a:t>quali</a:t>
            </a:r>
            <a:r>
              <a:rPr dirty="0"/>
              <a:t> </a:t>
            </a:r>
            <a:r>
              <a:rPr dirty="0" err="1"/>
              <a:t>si</a:t>
            </a:r>
            <a:r>
              <a:rPr dirty="0"/>
              <a:t> accede ai </a:t>
            </a:r>
            <a:r>
              <a:rPr dirty="0" err="1"/>
              <a:t>contenuti</a:t>
            </a:r>
            <a:endParaRPr dirty="0"/>
          </a:p>
        </p:txBody>
      </p:sp>
      <p:pic>
        <p:nvPicPr>
          <p:cNvPr id="164" name="IMG_0932.jpeg" descr="IMG_0932.jpeg"/>
          <p:cNvPicPr>
            <a:picLocks noChangeAspect="1"/>
          </p:cNvPicPr>
          <p:nvPr/>
        </p:nvPicPr>
        <p:blipFill>
          <a:blip r:embed="rId2"/>
          <a:stretch>
            <a:fillRect/>
          </a:stretch>
        </p:blipFill>
        <p:spPr>
          <a:xfrm>
            <a:off x="6478289" y="7334701"/>
            <a:ext cx="10946456" cy="5100601"/>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
        <p:nvSpPr>
          <p:cNvPr id="167" name="Individuazione , regione per regione, dei palazzi monumentali di Poste Italiane con relativa descrizione delle loro principali caratteristiche…"/>
          <p:cNvSpPr txBox="1">
            <a:spLocks noGrp="1"/>
          </p:cNvSpPr>
          <p:nvPr>
            <p:ph type="body" sz="half" idx="4294967295"/>
          </p:nvPr>
        </p:nvSpPr>
        <p:spPr>
          <a:xfrm>
            <a:off x="714753" y="6224418"/>
            <a:ext cx="12878370" cy="8556502"/>
          </a:xfrm>
          <a:prstGeom prst="rect">
            <a:avLst/>
          </a:prstGeom>
        </p:spPr>
        <p:txBody>
          <a:bodyPr/>
          <a:lstStyle/>
          <a:p>
            <a:pPr marL="370416" indent="-370416" defTabSz="330200">
              <a:spcBef>
                <a:spcPts val="2300"/>
              </a:spcBef>
              <a:defRPr sz="2800"/>
            </a:pPr>
            <a:r>
              <a:rPr b="1" i="1" dirty="0" err="1">
                <a:solidFill>
                  <a:srgbClr val="B51A00"/>
                </a:solidFill>
              </a:rPr>
              <a:t>Individuazione</a:t>
            </a:r>
            <a:r>
              <a:rPr dirty="0"/>
              <a:t> , </a:t>
            </a:r>
            <a:r>
              <a:rPr dirty="0" err="1"/>
              <a:t>regione</a:t>
            </a:r>
            <a:r>
              <a:rPr dirty="0"/>
              <a:t> per </a:t>
            </a:r>
            <a:r>
              <a:rPr dirty="0" err="1"/>
              <a:t>regione</a:t>
            </a:r>
            <a:r>
              <a:rPr dirty="0"/>
              <a:t>, dei palazzi </a:t>
            </a:r>
            <a:r>
              <a:rPr dirty="0" err="1"/>
              <a:t>monumentali</a:t>
            </a:r>
            <a:r>
              <a:rPr dirty="0"/>
              <a:t> di Poste Italiane con </a:t>
            </a:r>
            <a:r>
              <a:rPr dirty="0" err="1"/>
              <a:t>relativa</a:t>
            </a:r>
            <a:r>
              <a:rPr dirty="0"/>
              <a:t> </a:t>
            </a:r>
            <a:r>
              <a:rPr dirty="0" err="1"/>
              <a:t>descrizione</a:t>
            </a:r>
            <a:r>
              <a:rPr dirty="0"/>
              <a:t> delle loro </a:t>
            </a:r>
            <a:r>
              <a:rPr dirty="0" err="1"/>
              <a:t>principali</a:t>
            </a:r>
            <a:r>
              <a:rPr dirty="0"/>
              <a:t> </a:t>
            </a:r>
            <a:r>
              <a:rPr dirty="0" err="1"/>
              <a:t>caratteristiche</a:t>
            </a:r>
            <a:endParaRPr dirty="0"/>
          </a:p>
          <a:p>
            <a:pPr marL="370416" indent="-370416" defTabSz="330200">
              <a:spcBef>
                <a:spcPts val="2300"/>
              </a:spcBef>
              <a:defRPr sz="2800"/>
            </a:pPr>
            <a:r>
              <a:rPr b="1" i="1" dirty="0" err="1">
                <a:solidFill>
                  <a:srgbClr val="B51A00"/>
                </a:solidFill>
              </a:rPr>
              <a:t>Obiettivo</a:t>
            </a:r>
            <a:r>
              <a:rPr b="1" i="1" dirty="0">
                <a:solidFill>
                  <a:srgbClr val="B51A00"/>
                </a:solidFill>
              </a:rPr>
              <a:t> del </a:t>
            </a:r>
            <a:r>
              <a:rPr b="1" i="1" dirty="0" err="1">
                <a:solidFill>
                  <a:srgbClr val="B51A00"/>
                </a:solidFill>
              </a:rPr>
              <a:t>lavoro</a:t>
            </a:r>
            <a:r>
              <a:rPr b="1" i="1" dirty="0">
                <a:solidFill>
                  <a:srgbClr val="B51A00"/>
                </a:solidFill>
              </a:rPr>
              <a:t>:</a:t>
            </a:r>
            <a:r>
              <a:rPr dirty="0"/>
              <a:t>  </a:t>
            </a:r>
            <a:r>
              <a:rPr dirty="0" err="1"/>
              <a:t>costituire</a:t>
            </a:r>
            <a:r>
              <a:rPr dirty="0"/>
              <a:t>  un </a:t>
            </a:r>
            <a:r>
              <a:rPr dirty="0" err="1"/>
              <a:t>riferimento</a:t>
            </a:r>
            <a:r>
              <a:rPr dirty="0"/>
              <a:t> </a:t>
            </a:r>
            <a:r>
              <a:rPr dirty="0" err="1"/>
              <a:t>descrittivo</a:t>
            </a:r>
            <a:r>
              <a:rPr dirty="0"/>
              <a:t>, di facile </a:t>
            </a:r>
            <a:r>
              <a:rPr dirty="0" err="1"/>
              <a:t>consultazione</a:t>
            </a:r>
            <a:r>
              <a:rPr dirty="0"/>
              <a:t>, degli </a:t>
            </a:r>
            <a:r>
              <a:rPr dirty="0" err="1"/>
              <a:t>edifici</a:t>
            </a:r>
            <a:r>
              <a:rPr dirty="0"/>
              <a:t> di </a:t>
            </a:r>
            <a:r>
              <a:rPr dirty="0" err="1"/>
              <a:t>valore</a:t>
            </a:r>
            <a:r>
              <a:rPr dirty="0"/>
              <a:t> storico-</a:t>
            </a:r>
            <a:r>
              <a:rPr dirty="0" err="1"/>
              <a:t>artistico</a:t>
            </a:r>
            <a:r>
              <a:rPr dirty="0"/>
              <a:t> </a:t>
            </a:r>
            <a:r>
              <a:rPr dirty="0" err="1"/>
              <a:t>presenti</a:t>
            </a:r>
            <a:r>
              <a:rPr dirty="0"/>
              <a:t> </a:t>
            </a:r>
            <a:r>
              <a:rPr dirty="0" err="1"/>
              <a:t>sul</a:t>
            </a:r>
            <a:r>
              <a:rPr dirty="0"/>
              <a:t> </a:t>
            </a:r>
            <a:r>
              <a:rPr dirty="0" err="1"/>
              <a:t>territorio</a:t>
            </a:r>
            <a:r>
              <a:rPr dirty="0"/>
              <a:t> </a:t>
            </a:r>
            <a:r>
              <a:rPr dirty="0" err="1"/>
              <a:t>italiano</a:t>
            </a:r>
            <a:endParaRPr dirty="0"/>
          </a:p>
          <a:p>
            <a:pPr marL="370416" indent="-370416" defTabSz="330200">
              <a:spcBef>
                <a:spcPts val="2300"/>
              </a:spcBef>
              <a:defRPr sz="2800"/>
            </a:pPr>
            <a:r>
              <a:rPr b="1" i="1" dirty="0">
                <a:solidFill>
                  <a:srgbClr val="B51A00"/>
                </a:solidFill>
              </a:rPr>
              <a:t>Quali </a:t>
            </a:r>
            <a:r>
              <a:rPr b="1" i="1" dirty="0" err="1">
                <a:solidFill>
                  <a:srgbClr val="B51A00"/>
                </a:solidFill>
              </a:rPr>
              <a:t>edifici</a:t>
            </a:r>
            <a:r>
              <a:rPr b="1" i="1" dirty="0">
                <a:solidFill>
                  <a:srgbClr val="B51A00"/>
                </a:solidFill>
              </a:rPr>
              <a:t> </a:t>
            </a:r>
            <a:r>
              <a:rPr dirty="0" err="1"/>
              <a:t>sono</a:t>
            </a:r>
            <a:r>
              <a:rPr dirty="0"/>
              <a:t> </a:t>
            </a:r>
            <a:r>
              <a:rPr dirty="0" err="1"/>
              <a:t>presi</a:t>
            </a:r>
            <a:r>
              <a:rPr dirty="0"/>
              <a:t> in </a:t>
            </a:r>
            <a:r>
              <a:rPr dirty="0" err="1"/>
              <a:t>considerazione</a:t>
            </a:r>
            <a:r>
              <a:rPr dirty="0"/>
              <a:t>?</a:t>
            </a:r>
          </a:p>
          <a:p>
            <a:pPr marL="518583" indent="-518583" defTabSz="330200">
              <a:spcBef>
                <a:spcPts val="2300"/>
              </a:spcBef>
              <a:buSzPct val="100000"/>
              <a:buAutoNum type="alphaUcPeriod"/>
              <a:defRPr sz="2800"/>
            </a:pPr>
            <a:r>
              <a:rPr i="1" dirty="0" err="1"/>
              <a:t>Gli</a:t>
            </a:r>
            <a:r>
              <a:rPr i="1" dirty="0"/>
              <a:t> </a:t>
            </a:r>
            <a:r>
              <a:rPr i="1" u="sng" dirty="0" err="1"/>
              <a:t>edifici</a:t>
            </a:r>
            <a:r>
              <a:rPr i="1" u="sng" dirty="0"/>
              <a:t> postali </a:t>
            </a:r>
            <a:r>
              <a:rPr i="1" u="sng" dirty="0" err="1"/>
              <a:t>monumentali</a:t>
            </a:r>
            <a:r>
              <a:rPr i="1" u="sng" dirty="0"/>
              <a:t> </a:t>
            </a:r>
            <a:r>
              <a:rPr i="1" u="sng" dirty="0" err="1"/>
              <a:t>edificati</a:t>
            </a:r>
            <a:r>
              <a:rPr i="1" u="sng" dirty="0"/>
              <a:t> </a:t>
            </a:r>
            <a:r>
              <a:rPr i="1" u="sng" dirty="0" err="1"/>
              <a:t>dagli</a:t>
            </a:r>
            <a:r>
              <a:rPr i="1" u="sng" dirty="0"/>
              <a:t> </a:t>
            </a:r>
            <a:r>
              <a:rPr i="1" u="sng" dirty="0" err="1"/>
              <a:t>ultimi</a:t>
            </a:r>
            <a:r>
              <a:rPr i="1" u="sng" dirty="0"/>
              <a:t> </a:t>
            </a:r>
            <a:r>
              <a:rPr i="1" u="sng" dirty="0" err="1"/>
              <a:t>decenni</a:t>
            </a:r>
            <a:r>
              <a:rPr i="1" u="sng" dirty="0"/>
              <a:t> </a:t>
            </a:r>
            <a:r>
              <a:rPr i="1" u="sng" dirty="0" err="1"/>
              <a:t>dell’Ottocento</a:t>
            </a:r>
            <a:r>
              <a:rPr i="1" u="sng" dirty="0"/>
              <a:t> alla </a:t>
            </a:r>
            <a:r>
              <a:rPr i="1" u="sng" dirty="0" err="1"/>
              <a:t>metà</a:t>
            </a:r>
            <a:r>
              <a:rPr i="1" u="sng" dirty="0"/>
              <a:t> degli anni Quaranta </a:t>
            </a:r>
            <a:r>
              <a:rPr i="1" u="sng" dirty="0" err="1"/>
              <a:t>nei</a:t>
            </a:r>
            <a:r>
              <a:rPr i="1" u="sng" dirty="0"/>
              <a:t> </a:t>
            </a:r>
            <a:r>
              <a:rPr i="1" u="sng" dirty="0" err="1"/>
              <a:t>capoluoghi</a:t>
            </a:r>
            <a:r>
              <a:rPr i="1" u="sng" dirty="0"/>
              <a:t> di </a:t>
            </a:r>
            <a:r>
              <a:rPr i="1" u="sng" dirty="0" err="1"/>
              <a:t>provincia</a:t>
            </a:r>
            <a:r>
              <a:rPr i="1" u="sng" dirty="0"/>
              <a:t> e </a:t>
            </a:r>
            <a:r>
              <a:rPr i="1" u="sng" dirty="0" err="1"/>
              <a:t>tuttora</a:t>
            </a:r>
            <a:r>
              <a:rPr i="1" u="sng" dirty="0"/>
              <a:t> </a:t>
            </a:r>
            <a:r>
              <a:rPr i="1" u="sng" dirty="0" err="1"/>
              <a:t>attivi</a:t>
            </a:r>
            <a:r>
              <a:rPr i="1" u="sng" dirty="0"/>
              <a:t> come tali </a:t>
            </a:r>
            <a:r>
              <a:rPr i="1" dirty="0"/>
              <a:t>e, in </a:t>
            </a:r>
            <a:r>
              <a:rPr i="1" dirty="0" err="1"/>
              <a:t>qualche</a:t>
            </a:r>
            <a:r>
              <a:rPr i="1" dirty="0"/>
              <a:t> </a:t>
            </a:r>
            <a:r>
              <a:rPr i="1" dirty="0" err="1"/>
              <a:t>caso</a:t>
            </a:r>
            <a:r>
              <a:rPr i="1" dirty="0"/>
              <a:t> di </a:t>
            </a:r>
            <a:r>
              <a:rPr i="1" dirty="0" err="1"/>
              <a:t>particolare</a:t>
            </a:r>
            <a:r>
              <a:rPr i="1" dirty="0"/>
              <a:t> interesse, </a:t>
            </a:r>
            <a:r>
              <a:rPr i="1" dirty="0" err="1"/>
              <a:t>anche</a:t>
            </a:r>
            <a:r>
              <a:rPr i="1" dirty="0"/>
              <a:t> in </a:t>
            </a:r>
            <a:r>
              <a:rPr i="1" dirty="0" err="1"/>
              <a:t>luoghi</a:t>
            </a:r>
            <a:r>
              <a:rPr i="1" dirty="0"/>
              <a:t> di minor rilievo </a:t>
            </a:r>
            <a:r>
              <a:rPr i="1" dirty="0" err="1"/>
              <a:t>amministrativo</a:t>
            </a:r>
            <a:r>
              <a:rPr i="1" dirty="0"/>
              <a:t>; </a:t>
            </a:r>
            <a:r>
              <a:rPr i="1" dirty="0" err="1"/>
              <a:t>alcuni</a:t>
            </a:r>
            <a:r>
              <a:rPr i="1" dirty="0"/>
              <a:t> palazzi di </a:t>
            </a:r>
            <a:r>
              <a:rPr i="1" dirty="0" err="1"/>
              <a:t>notevole</a:t>
            </a:r>
            <a:r>
              <a:rPr i="1" dirty="0"/>
              <a:t> </a:t>
            </a:r>
            <a:r>
              <a:rPr i="1" dirty="0" err="1"/>
              <a:t>valore</a:t>
            </a:r>
            <a:r>
              <a:rPr i="1" dirty="0"/>
              <a:t> </a:t>
            </a:r>
            <a:r>
              <a:rPr i="1" dirty="0" err="1"/>
              <a:t>artistico</a:t>
            </a:r>
            <a:r>
              <a:rPr i="1" dirty="0"/>
              <a:t> </a:t>
            </a:r>
            <a:r>
              <a:rPr i="1" dirty="0" err="1"/>
              <a:t>edificati</a:t>
            </a:r>
            <a:r>
              <a:rPr i="1" dirty="0"/>
              <a:t> </a:t>
            </a:r>
            <a:r>
              <a:rPr i="1" dirty="0" err="1"/>
              <a:t>successivamente</a:t>
            </a:r>
            <a:r>
              <a:rPr i="1" dirty="0"/>
              <a:t>.   </a:t>
            </a:r>
            <a:r>
              <a:rPr dirty="0"/>
              <a:t>                                                                                                                                            </a:t>
            </a:r>
          </a:p>
          <a:p>
            <a:pPr marL="518583" indent="-518583" defTabSz="330200">
              <a:spcBef>
                <a:spcPts val="2300"/>
              </a:spcBef>
              <a:buSzPct val="100000"/>
              <a:buAutoNum type="alphaUcPeriod"/>
              <a:defRPr sz="2800" i="1"/>
            </a:pPr>
            <a:r>
              <a:rPr dirty="0"/>
              <a:t>Ultimata </a:t>
            </a:r>
            <a:r>
              <a:rPr dirty="0" err="1"/>
              <a:t>questa</a:t>
            </a:r>
            <a:r>
              <a:rPr dirty="0"/>
              <a:t> prima </a:t>
            </a:r>
            <a:r>
              <a:rPr dirty="0" err="1"/>
              <a:t>classificazione</a:t>
            </a:r>
            <a:r>
              <a:rPr dirty="0"/>
              <a:t>, </a:t>
            </a:r>
            <a:r>
              <a:rPr dirty="0" err="1"/>
              <a:t>saranno</a:t>
            </a:r>
            <a:r>
              <a:rPr dirty="0"/>
              <a:t> </a:t>
            </a:r>
            <a:r>
              <a:rPr dirty="0" err="1"/>
              <a:t>presi</a:t>
            </a:r>
            <a:r>
              <a:rPr dirty="0"/>
              <a:t> in </a:t>
            </a:r>
            <a:r>
              <a:rPr dirty="0" err="1"/>
              <a:t>considerazione</a:t>
            </a:r>
            <a:r>
              <a:rPr dirty="0"/>
              <a:t> i </a:t>
            </a:r>
            <a:r>
              <a:rPr u="sng" dirty="0"/>
              <a:t>Palazzi </a:t>
            </a:r>
            <a:r>
              <a:rPr u="sng" dirty="0" err="1"/>
              <a:t>monumentali</a:t>
            </a:r>
            <a:r>
              <a:rPr u="sng" dirty="0"/>
              <a:t>, </a:t>
            </a:r>
            <a:r>
              <a:rPr u="sng" dirty="0" err="1"/>
              <a:t>inizialmente</a:t>
            </a:r>
            <a:r>
              <a:rPr u="sng" dirty="0"/>
              <a:t> ad </a:t>
            </a:r>
            <a:r>
              <a:rPr u="sng" dirty="0" err="1"/>
              <a:t>uso</a:t>
            </a:r>
            <a:r>
              <a:rPr u="sng" dirty="0"/>
              <a:t>  postale e </a:t>
            </a:r>
            <a:r>
              <a:rPr u="sng" dirty="0" err="1"/>
              <a:t>successivamente</a:t>
            </a:r>
            <a:r>
              <a:rPr u="sng" dirty="0"/>
              <a:t> dismessi da tale </a:t>
            </a:r>
            <a:r>
              <a:rPr u="sng" dirty="0" err="1"/>
              <a:t>funzione</a:t>
            </a:r>
            <a:r>
              <a:rPr u="sng" dirty="0"/>
              <a:t> e </a:t>
            </a:r>
            <a:r>
              <a:rPr u="sng" dirty="0" err="1"/>
              <a:t>ceduti</a:t>
            </a:r>
            <a:r>
              <a:rPr u="sng" dirty="0"/>
              <a:t> o </a:t>
            </a:r>
            <a:r>
              <a:rPr u="sng" dirty="0" err="1"/>
              <a:t>venduti</a:t>
            </a:r>
            <a:r>
              <a:rPr u="sng" dirty="0"/>
              <a:t> </a:t>
            </a:r>
            <a:r>
              <a:rPr dirty="0"/>
              <a:t>a </a:t>
            </a:r>
            <a:r>
              <a:rPr dirty="0" err="1"/>
              <a:t>differenti</a:t>
            </a:r>
            <a:r>
              <a:rPr dirty="0"/>
              <a:t> </a:t>
            </a:r>
            <a:r>
              <a:rPr dirty="0" err="1"/>
              <a:t>Istituzioni</a:t>
            </a:r>
            <a:r>
              <a:rPr dirty="0"/>
              <a:t> </a:t>
            </a:r>
            <a:r>
              <a:rPr dirty="0" err="1"/>
              <a:t>pubbliche</a:t>
            </a:r>
            <a:r>
              <a:rPr dirty="0"/>
              <a:t> o private.</a:t>
            </a:r>
          </a:p>
          <a:p>
            <a:pPr marL="370416" indent="-370416" defTabSz="330200">
              <a:spcBef>
                <a:spcPts val="2300"/>
              </a:spcBef>
              <a:defRPr sz="2800"/>
            </a:pPr>
            <a:endParaRPr dirty="0"/>
          </a:p>
          <a:p>
            <a:pPr marL="254000" indent="-254000" defTabSz="330200">
              <a:spcBef>
                <a:spcPts val="2300"/>
              </a:spcBef>
              <a:defRPr sz="1920"/>
            </a:pPr>
            <a:endParaRPr dirty="0"/>
          </a:p>
          <a:p>
            <a:pPr marL="254000" indent="-254000" defTabSz="330200">
              <a:spcBef>
                <a:spcPts val="2300"/>
              </a:spcBef>
              <a:defRPr sz="1920"/>
            </a:pPr>
            <a:endParaRPr dirty="0"/>
          </a:p>
          <a:p>
            <a:pPr marL="254000" indent="-254000" defTabSz="330200">
              <a:spcBef>
                <a:spcPts val="2300"/>
              </a:spcBef>
              <a:defRPr sz="1920"/>
            </a:pPr>
            <a:endParaRPr dirty="0"/>
          </a:p>
          <a:p>
            <a:pPr marL="254000" indent="-254000" defTabSz="330200">
              <a:spcBef>
                <a:spcPts val="2300"/>
              </a:spcBef>
              <a:defRPr sz="1920"/>
            </a:pPr>
            <a:endParaRPr dirty="0"/>
          </a:p>
          <a:p>
            <a:pPr marL="254000" indent="-254000" defTabSz="330200">
              <a:spcBef>
                <a:spcPts val="2300"/>
              </a:spcBef>
              <a:defRPr sz="1920"/>
            </a:pPr>
            <a:endParaRPr dirty="0"/>
          </a:p>
          <a:p>
            <a:pPr marL="254000" indent="-254000" defTabSz="330200">
              <a:spcBef>
                <a:spcPts val="2300"/>
              </a:spcBef>
              <a:defRPr sz="1920"/>
            </a:pPr>
            <a:endParaRPr dirty="0"/>
          </a:p>
          <a:p>
            <a:pPr marL="254000" indent="-254000" defTabSz="330200">
              <a:spcBef>
                <a:spcPts val="2300"/>
              </a:spcBef>
              <a:defRPr sz="1920"/>
            </a:pPr>
            <a:endParaRPr dirty="0"/>
          </a:p>
        </p:txBody>
      </p:sp>
      <p:pic>
        <p:nvPicPr>
          <p:cNvPr id="168" name="IMG_0845.jpeg" descr="IMG_0845.jpeg"/>
          <p:cNvPicPr>
            <a:picLocks noChangeAspect="1"/>
          </p:cNvPicPr>
          <p:nvPr/>
        </p:nvPicPr>
        <p:blipFill>
          <a:blip r:embed="rId2"/>
          <a:stretch>
            <a:fillRect/>
          </a:stretch>
        </p:blipFill>
        <p:spPr>
          <a:xfrm rot="619497">
            <a:off x="15106908" y="3570631"/>
            <a:ext cx="7631509" cy="8943740"/>
          </a:xfrm>
          <a:prstGeom prst="rect">
            <a:avLst/>
          </a:prstGeom>
          <a:ln w="12700">
            <a:miter lim="400000"/>
          </a:ln>
        </p:spPr>
      </p:pic>
      <p:sp>
        <p:nvSpPr>
          <p:cNvPr id="169" name="Reperimento geografico dei Palazzi di Poste e loro descrizione"/>
          <p:cNvSpPr txBox="1">
            <a:spLocks noGrp="1"/>
          </p:cNvSpPr>
          <p:nvPr>
            <p:ph type="title" idx="4294967295"/>
          </p:nvPr>
        </p:nvSpPr>
        <p:spPr>
          <a:xfrm>
            <a:off x="1689100" y="1154978"/>
            <a:ext cx="21005800" cy="1660641"/>
          </a:xfrm>
          <a:prstGeom prst="rect">
            <a:avLst/>
          </a:prstGeom>
        </p:spPr>
        <p:txBody>
          <a:bodyPr/>
          <a:lstStyle>
            <a:lvl1pPr>
              <a:defRPr sz="5400" b="1" i="1">
                <a:latin typeface="Helvetica Neue"/>
                <a:ea typeface="Helvetica Neue"/>
                <a:cs typeface="Helvetica Neue"/>
                <a:sym typeface="Helvetica Neue"/>
              </a:defRPr>
            </a:lvl1pPr>
          </a:lstStyle>
          <a:p>
            <a:r>
              <a:t>Reperimento geografico dei Palazzi di Poste e loro descrizione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La mappa"/>
          <p:cNvSpPr txBox="1">
            <a:spLocks noGrp="1"/>
          </p:cNvSpPr>
          <p:nvPr>
            <p:ph type="title" idx="4294967295"/>
          </p:nvPr>
        </p:nvSpPr>
        <p:spPr>
          <a:xfrm>
            <a:off x="142954" y="280207"/>
            <a:ext cx="8027972" cy="2286001"/>
          </a:xfrm>
          <a:prstGeom prst="rect">
            <a:avLst/>
          </a:prstGeom>
        </p:spPr>
        <p:txBody>
          <a:bodyPr/>
          <a:lstStyle>
            <a:lvl1pPr>
              <a:defRPr sz="5400" b="1" i="1">
                <a:latin typeface="Helvetica Neue"/>
                <a:ea typeface="Helvetica Neue"/>
                <a:cs typeface="Helvetica Neue"/>
                <a:sym typeface="Helvetica Neue"/>
              </a:defRPr>
            </a:lvl1pPr>
          </a:lstStyle>
          <a:p>
            <a:r>
              <a:t>La mappa </a:t>
            </a:r>
          </a:p>
        </p:txBody>
      </p:sp>
      <p:pic>
        <p:nvPicPr>
          <p:cNvPr id="172" name="IMG_0933.jpeg" descr="IMG_0933.jpeg"/>
          <p:cNvPicPr>
            <a:picLocks noChangeAspect="1"/>
          </p:cNvPicPr>
          <p:nvPr/>
        </p:nvPicPr>
        <p:blipFill>
          <a:blip r:embed="rId2"/>
          <a:stretch>
            <a:fillRect/>
          </a:stretch>
        </p:blipFill>
        <p:spPr>
          <a:xfrm>
            <a:off x="11975839" y="1335925"/>
            <a:ext cx="11313569" cy="9699628"/>
          </a:xfrm>
          <a:prstGeom prst="rect">
            <a:avLst/>
          </a:prstGeom>
          <a:ln w="12700">
            <a:miter lim="400000"/>
          </a:ln>
        </p:spPr>
      </p:pic>
      <p:sp>
        <p:nvSpPr>
          <p:cNvPr id="173"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pic>
        <p:nvPicPr>
          <p:cNvPr id="174" name="IMG_0954.jpeg" descr="IMG_0954.jpeg"/>
          <p:cNvPicPr>
            <a:picLocks noChangeAspect="1"/>
          </p:cNvPicPr>
          <p:nvPr/>
        </p:nvPicPr>
        <p:blipFill>
          <a:blip r:embed="rId3"/>
          <a:stretch>
            <a:fillRect/>
          </a:stretch>
        </p:blipFill>
        <p:spPr>
          <a:xfrm>
            <a:off x="1652810" y="3166653"/>
            <a:ext cx="8737934" cy="8661016"/>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
        <p:nvSpPr>
          <p:cNvPr id="177" name="I contenuti - 1"/>
          <p:cNvSpPr txBox="1">
            <a:spLocks noGrp="1"/>
          </p:cNvSpPr>
          <p:nvPr>
            <p:ph type="title" idx="4294967295"/>
          </p:nvPr>
        </p:nvSpPr>
        <p:spPr>
          <a:xfrm>
            <a:off x="188238" y="355600"/>
            <a:ext cx="8903449" cy="2286000"/>
          </a:xfrm>
          <a:prstGeom prst="rect">
            <a:avLst/>
          </a:prstGeom>
        </p:spPr>
        <p:txBody>
          <a:bodyPr/>
          <a:lstStyle>
            <a:lvl1pPr>
              <a:defRPr sz="5400" b="1" i="1">
                <a:latin typeface="Helvetica Neue"/>
                <a:ea typeface="Helvetica Neue"/>
                <a:cs typeface="Helvetica Neue"/>
                <a:sym typeface="Helvetica Neue"/>
              </a:defRPr>
            </a:lvl1pPr>
          </a:lstStyle>
          <a:p>
            <a:r>
              <a:t>I contenuti - 1</a:t>
            </a:r>
          </a:p>
        </p:txBody>
      </p:sp>
      <p:pic>
        <p:nvPicPr>
          <p:cNvPr id="178" name="IMG_0939.jpeg" descr="IMG_0939.jpeg"/>
          <p:cNvPicPr>
            <a:picLocks noChangeAspect="1"/>
          </p:cNvPicPr>
          <p:nvPr/>
        </p:nvPicPr>
        <p:blipFill>
          <a:blip r:embed="rId2"/>
          <a:stretch>
            <a:fillRect/>
          </a:stretch>
        </p:blipFill>
        <p:spPr>
          <a:xfrm rot="7031">
            <a:off x="8469645" y="2498987"/>
            <a:ext cx="12952467" cy="9265506"/>
          </a:xfrm>
          <a:prstGeom prst="rect">
            <a:avLst/>
          </a:prstGeom>
          <a:ln w="12700">
            <a:miter lim="400000"/>
          </a:ln>
        </p:spPr>
      </p:pic>
      <p:sp>
        <p:nvSpPr>
          <p:cNvPr id="179" name="Gli elementi-base sintetici:…"/>
          <p:cNvSpPr txBox="1">
            <a:spLocks noGrp="1"/>
          </p:cNvSpPr>
          <p:nvPr>
            <p:ph type="body" sz="quarter" idx="4294967295"/>
          </p:nvPr>
        </p:nvSpPr>
        <p:spPr>
          <a:xfrm>
            <a:off x="1537996" y="2391884"/>
            <a:ext cx="5861888" cy="8932232"/>
          </a:xfrm>
          <a:prstGeom prst="rect">
            <a:avLst/>
          </a:prstGeom>
        </p:spPr>
        <p:txBody>
          <a:bodyPr/>
          <a:lstStyle/>
          <a:p>
            <a:pPr marL="502708" indent="-502708">
              <a:spcBef>
                <a:spcPts val="4500"/>
              </a:spcBef>
              <a:defRPr sz="3800" b="1">
                <a:solidFill>
                  <a:srgbClr val="B51A00"/>
                </a:solidFill>
              </a:defRPr>
            </a:pPr>
            <a:r>
              <a:t>Gli elementi-base sintetici:</a:t>
            </a:r>
          </a:p>
          <a:p>
            <a:pPr marL="0" indent="0">
              <a:spcBef>
                <a:spcPts val="4500"/>
              </a:spcBef>
              <a:buSzTx/>
              <a:buNone/>
              <a:defRPr sz="3800"/>
            </a:pPr>
            <a:r>
              <a:t>L’immagine                        Il nome                     L’indirizzo                           Il progettista                     La data di inaugurazione    Lo stile architettonico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
        <p:nvSpPr>
          <p:cNvPr id="182" name="I contenuti - 2"/>
          <p:cNvSpPr txBox="1">
            <a:spLocks noGrp="1"/>
          </p:cNvSpPr>
          <p:nvPr>
            <p:ph type="title" idx="4294967295"/>
          </p:nvPr>
        </p:nvSpPr>
        <p:spPr>
          <a:xfrm>
            <a:off x="104951" y="111884"/>
            <a:ext cx="8713421" cy="2803896"/>
          </a:xfrm>
          <a:prstGeom prst="rect">
            <a:avLst/>
          </a:prstGeom>
        </p:spPr>
        <p:txBody>
          <a:bodyPr/>
          <a:lstStyle>
            <a:lvl1pPr>
              <a:defRPr sz="5400" b="1" i="1">
                <a:latin typeface="Helvetica Neue"/>
                <a:ea typeface="Helvetica Neue"/>
                <a:cs typeface="Helvetica Neue"/>
                <a:sym typeface="Helvetica Neue"/>
              </a:defRPr>
            </a:lvl1pPr>
          </a:lstStyle>
          <a:p>
            <a:r>
              <a:t>  I contenuti - 2</a:t>
            </a:r>
          </a:p>
        </p:txBody>
      </p:sp>
      <p:sp>
        <p:nvSpPr>
          <p:cNvPr id="183" name="La descrizione delle caratteristiche esterne ed interne dello stabile…"/>
          <p:cNvSpPr txBox="1">
            <a:spLocks noGrp="1"/>
          </p:cNvSpPr>
          <p:nvPr>
            <p:ph type="body" sz="quarter" idx="4294967295"/>
          </p:nvPr>
        </p:nvSpPr>
        <p:spPr>
          <a:xfrm>
            <a:off x="1024078" y="4075454"/>
            <a:ext cx="8696650" cy="4647899"/>
          </a:xfrm>
          <a:prstGeom prst="rect">
            <a:avLst/>
          </a:prstGeom>
        </p:spPr>
        <p:txBody>
          <a:bodyPr/>
          <a:lstStyle/>
          <a:p>
            <a:pPr marL="492654" indent="-492654" defTabSz="808990">
              <a:spcBef>
                <a:spcPts val="4400"/>
              </a:spcBef>
              <a:defRPr sz="3724" b="1">
                <a:solidFill>
                  <a:srgbClr val="B51A00"/>
                </a:solidFill>
              </a:defRPr>
            </a:pPr>
            <a:r>
              <a:t>La descrizione delle caratteristiche esterne ed interne dello stabile</a:t>
            </a:r>
          </a:p>
          <a:p>
            <a:pPr marL="0" indent="0" defTabSz="808990">
              <a:spcBef>
                <a:spcPts val="4400"/>
              </a:spcBef>
              <a:buSzTx/>
              <a:buNone/>
              <a:defRPr sz="3724" b="1">
                <a:solidFill>
                  <a:srgbClr val="B51A00"/>
                </a:solidFill>
              </a:defRPr>
            </a:pPr>
            <a:endParaRPr/>
          </a:p>
          <a:p>
            <a:pPr marL="492654" indent="-492654" defTabSz="808990">
              <a:spcBef>
                <a:spcPts val="4400"/>
              </a:spcBef>
              <a:defRPr sz="3724" b="1">
                <a:solidFill>
                  <a:srgbClr val="B51A00"/>
                </a:solidFill>
              </a:defRPr>
            </a:pPr>
            <a:r>
              <a:t>Le note:  </a:t>
            </a:r>
            <a:r>
              <a:rPr b="0">
                <a:solidFill>
                  <a:srgbClr val="000000"/>
                </a:solidFill>
              </a:rPr>
              <a:t>se presenti, vengono annotati elementi particolari o curiosità relativi all’edificio</a:t>
            </a:r>
          </a:p>
        </p:txBody>
      </p:sp>
      <p:pic>
        <p:nvPicPr>
          <p:cNvPr id="184" name="IMG_0945.jpeg" descr="IMG_0945.jpeg"/>
          <p:cNvPicPr>
            <a:picLocks noChangeAspect="1"/>
          </p:cNvPicPr>
          <p:nvPr/>
        </p:nvPicPr>
        <p:blipFill>
          <a:blip r:embed="rId2"/>
          <a:stretch>
            <a:fillRect/>
          </a:stretch>
        </p:blipFill>
        <p:spPr>
          <a:xfrm>
            <a:off x="10507800" y="1378611"/>
            <a:ext cx="11989740" cy="11700025"/>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Il Palazzo delle Poste di Livorno - 1"/>
          <p:cNvSpPr txBox="1">
            <a:spLocks noGrp="1"/>
          </p:cNvSpPr>
          <p:nvPr>
            <p:ph type="title" idx="4294967295"/>
          </p:nvPr>
        </p:nvSpPr>
        <p:spPr>
          <a:xfrm>
            <a:off x="-3733561" y="264206"/>
            <a:ext cx="21005801" cy="2286001"/>
          </a:xfrm>
          <a:prstGeom prst="rect">
            <a:avLst/>
          </a:prstGeom>
        </p:spPr>
        <p:txBody>
          <a:bodyPr/>
          <a:lstStyle>
            <a:lvl1pPr>
              <a:defRPr sz="5400" b="1" i="1">
                <a:latin typeface="Helvetica Neue"/>
                <a:ea typeface="Helvetica Neue"/>
                <a:cs typeface="Helvetica Neue"/>
                <a:sym typeface="Helvetica Neue"/>
              </a:defRPr>
            </a:lvl1pPr>
          </a:lstStyle>
          <a:p>
            <a:r>
              <a:t>Il Palazzo delle Poste di Livorno - 1</a:t>
            </a:r>
          </a:p>
        </p:txBody>
      </p:sp>
      <p:sp>
        <p:nvSpPr>
          <p:cNvPr id="187" name="Livorno Centro                                                                                                                                        Via Cairoli 12                                                                                          "/>
          <p:cNvSpPr txBox="1">
            <a:spLocks noGrp="1"/>
          </p:cNvSpPr>
          <p:nvPr>
            <p:ph type="body" sz="half" idx="4294967295"/>
          </p:nvPr>
        </p:nvSpPr>
        <p:spPr>
          <a:xfrm>
            <a:off x="1199234" y="8202859"/>
            <a:ext cx="21985532" cy="5755897"/>
          </a:xfrm>
          <a:prstGeom prst="rect">
            <a:avLst/>
          </a:prstGeom>
        </p:spPr>
        <p:txBody>
          <a:bodyPr/>
          <a:lstStyle>
            <a:lvl1pPr marL="0" indent="0">
              <a:spcBef>
                <a:spcPts val="4500"/>
              </a:spcBef>
              <a:buSzTx/>
              <a:buNone/>
              <a:defRPr sz="3800"/>
            </a:lvl1pPr>
          </a:lstStyle>
          <a:p>
            <a:r>
              <a:rPr dirty="0"/>
              <a:t>Liv</a:t>
            </a:r>
            <a:r>
              <a:rPr lang="it-IT" dirty="0"/>
              <a:t>o</a:t>
            </a:r>
            <a:r>
              <a:rPr dirty="0" err="1"/>
              <a:t>rno</a:t>
            </a:r>
            <a:r>
              <a:rPr dirty="0"/>
              <a:t> Centro                                                                                                                                        Via Cairoli 12                                                                                                                                         Progetto </a:t>
            </a:r>
            <a:r>
              <a:rPr dirty="0" err="1"/>
              <a:t>dell’Ufficio</a:t>
            </a:r>
            <a:r>
              <a:rPr dirty="0"/>
              <a:t> </a:t>
            </a:r>
            <a:r>
              <a:rPr dirty="0" err="1"/>
              <a:t>Tecnico</a:t>
            </a:r>
            <a:r>
              <a:rPr dirty="0"/>
              <a:t> del Comune di Livorno in </a:t>
            </a:r>
            <a:r>
              <a:rPr dirty="0" err="1"/>
              <a:t>collaborazione</a:t>
            </a:r>
            <a:r>
              <a:rPr dirty="0"/>
              <a:t> con </a:t>
            </a:r>
            <a:r>
              <a:rPr dirty="0" err="1"/>
              <a:t>l’architetto</a:t>
            </a:r>
            <a:r>
              <a:rPr dirty="0"/>
              <a:t> Luigi Pastore, </a:t>
            </a:r>
            <a:r>
              <a:rPr dirty="0" err="1"/>
              <a:t>attivo</a:t>
            </a:r>
            <a:r>
              <a:rPr dirty="0"/>
              <a:t> a Livorno </a:t>
            </a:r>
            <a:r>
              <a:rPr dirty="0" err="1"/>
              <a:t>nella</a:t>
            </a:r>
            <a:r>
              <a:rPr dirty="0"/>
              <a:t> prima </a:t>
            </a:r>
            <a:r>
              <a:rPr dirty="0" err="1"/>
              <a:t>metà</a:t>
            </a:r>
            <a:r>
              <a:rPr dirty="0"/>
              <a:t> del Novecento                                                                                    </a:t>
            </a:r>
            <a:r>
              <a:rPr dirty="0" err="1"/>
              <a:t>Inaugurazione</a:t>
            </a:r>
            <a:r>
              <a:rPr dirty="0"/>
              <a:t> 22 </a:t>
            </a:r>
            <a:r>
              <a:rPr dirty="0" err="1"/>
              <a:t>agosto</a:t>
            </a:r>
            <a:r>
              <a:rPr dirty="0"/>
              <a:t> 1927                                                                                                             Stile </a:t>
            </a:r>
            <a:r>
              <a:rPr dirty="0" err="1"/>
              <a:t>Neorinascimento</a:t>
            </a:r>
            <a:r>
              <a:rPr dirty="0"/>
              <a:t>                                                                                                                                                                                   </a:t>
            </a:r>
          </a:p>
        </p:txBody>
      </p:sp>
      <p:pic>
        <p:nvPicPr>
          <p:cNvPr id="188" name="IMG_0874.jpeg" descr="IMG_0874.jpeg"/>
          <p:cNvPicPr>
            <a:picLocks noChangeAspect="1"/>
          </p:cNvPicPr>
          <p:nvPr/>
        </p:nvPicPr>
        <p:blipFill>
          <a:blip r:embed="rId3"/>
          <a:stretch>
            <a:fillRect/>
          </a:stretch>
        </p:blipFill>
        <p:spPr>
          <a:xfrm>
            <a:off x="8054008" y="3042363"/>
            <a:ext cx="8158651" cy="6118988"/>
          </a:xfrm>
          <a:prstGeom prst="rect">
            <a:avLst/>
          </a:prstGeom>
          <a:ln w="12700">
            <a:miter lim="400000"/>
          </a:ln>
        </p:spPr>
      </p:pic>
      <p:pic>
        <p:nvPicPr>
          <p:cNvPr id="189" name="IMG_0898.jpeg" descr="IMG_0898.jpeg"/>
          <p:cNvPicPr>
            <a:picLocks noChangeAspect="1"/>
          </p:cNvPicPr>
          <p:nvPr/>
        </p:nvPicPr>
        <p:blipFill>
          <a:blip r:embed="rId4"/>
          <a:stretch>
            <a:fillRect/>
          </a:stretch>
        </p:blipFill>
        <p:spPr>
          <a:xfrm>
            <a:off x="1092814" y="3221672"/>
            <a:ext cx="5982768" cy="4487077"/>
          </a:xfrm>
          <a:prstGeom prst="rect">
            <a:avLst/>
          </a:prstGeom>
          <a:ln w="12700">
            <a:miter lim="400000"/>
          </a:ln>
        </p:spPr>
      </p:pic>
      <p:pic>
        <p:nvPicPr>
          <p:cNvPr id="190" name="IMG_0886.jpeg" descr="IMG_0886.jpeg"/>
          <p:cNvPicPr>
            <a:picLocks noChangeAspect="1"/>
          </p:cNvPicPr>
          <p:nvPr/>
        </p:nvPicPr>
        <p:blipFill>
          <a:blip r:embed="rId5"/>
          <a:stretch>
            <a:fillRect/>
          </a:stretch>
        </p:blipFill>
        <p:spPr>
          <a:xfrm>
            <a:off x="17323500" y="1720718"/>
            <a:ext cx="6438413" cy="4828810"/>
          </a:xfrm>
          <a:prstGeom prst="rect">
            <a:avLst/>
          </a:prstGeom>
          <a:ln w="12700">
            <a:miter lim="400000"/>
          </a:ln>
        </p:spPr>
      </p:pic>
      <p:sp>
        <p:nvSpPr>
          <p:cNvPr id="191" name="Numero diapositiva"/>
          <p:cNvSpPr txBox="1">
            <a:spLocks noGrp="1"/>
          </p:cNvSpPr>
          <p:nvPr>
            <p:ph type="sldNum" sz="quarter" idx="4294967295"/>
          </p:nvPr>
        </p:nvSpPr>
        <p:spPr>
          <a:xfrm>
            <a:off x="12043765" y="13081000"/>
            <a:ext cx="283770" cy="4610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Il Palazzo delle Poste di Livorno - 2"/>
          <p:cNvSpPr txBox="1">
            <a:spLocks noGrp="1"/>
          </p:cNvSpPr>
          <p:nvPr>
            <p:ph type="title" idx="4294967295"/>
          </p:nvPr>
        </p:nvSpPr>
        <p:spPr>
          <a:xfrm>
            <a:off x="836097" y="355600"/>
            <a:ext cx="13191685" cy="2286000"/>
          </a:xfrm>
          <a:prstGeom prst="rect">
            <a:avLst/>
          </a:prstGeom>
        </p:spPr>
        <p:txBody>
          <a:bodyPr/>
          <a:lstStyle>
            <a:lvl1pPr>
              <a:defRPr sz="5400" b="1" i="1">
                <a:latin typeface="Helvetica Neue"/>
                <a:ea typeface="Helvetica Neue"/>
                <a:cs typeface="Helvetica Neue"/>
                <a:sym typeface="Helvetica Neue"/>
              </a:defRPr>
            </a:lvl1pPr>
          </a:lstStyle>
          <a:p>
            <a:r>
              <a:t>Il Palazzo delle Poste di Livorno - 2 </a:t>
            </a:r>
          </a:p>
        </p:txBody>
      </p:sp>
      <p:sp>
        <p:nvSpPr>
          <p:cNvPr id="194" name="Caratteristiche esterne:  l’edificio occupa un intero isolato, il piano terreno è interamente rivestito in bugnato, la facciata su via Cairoli presenta un corpo centrale aggettante costituito da colonne che sostengono la balconata del primo piano, inquad"/>
          <p:cNvSpPr txBox="1">
            <a:spLocks noGrp="1"/>
          </p:cNvSpPr>
          <p:nvPr>
            <p:ph type="body" sz="half" idx="4294967295"/>
          </p:nvPr>
        </p:nvSpPr>
        <p:spPr>
          <a:xfrm>
            <a:off x="835766" y="2627019"/>
            <a:ext cx="8432964" cy="12050907"/>
          </a:xfrm>
          <a:prstGeom prst="rect">
            <a:avLst/>
          </a:prstGeom>
        </p:spPr>
        <p:txBody>
          <a:bodyPr/>
          <a:lstStyle/>
          <a:p>
            <a:pPr marL="447410" indent="-447410" defTabSz="734694">
              <a:spcBef>
                <a:spcPts val="4000"/>
              </a:spcBef>
              <a:defRPr sz="3382"/>
            </a:pPr>
            <a:r>
              <a:rPr b="1">
                <a:solidFill>
                  <a:srgbClr val="B51A00"/>
                </a:solidFill>
              </a:rPr>
              <a:t>Caratteristiche esterne:</a:t>
            </a:r>
            <a:r>
              <a:t>  l’edificio occupa un intero isolato, il piano terreno è interamente rivestito in bugnato, la facciata su via Cairoli presenta un corpo centrale aggettante costituito da colonne che sostengono la balconata del primo piano, inquadrando i portali d’ingresso e proseguendo, come lesene, sino alla sommità. Le decorazioni sono realizzate in stucchi secondo lo stile rinascimentale fiorentino, le finestre dei piani superiori sono ampie e circondate da elaborate modanature, in particolare quelle del primo piano, sopra la balconata, sono strutturate a serliana.  </a:t>
            </a:r>
          </a:p>
          <a:p>
            <a:pPr marL="447410" indent="-447410" defTabSz="734694">
              <a:spcBef>
                <a:spcPts val="4000"/>
              </a:spcBef>
              <a:defRPr sz="3382"/>
            </a:pPr>
            <a:endParaRPr/>
          </a:p>
          <a:p>
            <a:pPr marL="447410" indent="-447410" defTabSz="734694">
              <a:spcBef>
                <a:spcPts val="4000"/>
              </a:spcBef>
              <a:defRPr sz="3382"/>
            </a:pPr>
            <a:endParaRPr/>
          </a:p>
          <a:p>
            <a:pPr marL="447410" indent="-447410" defTabSz="734694">
              <a:spcBef>
                <a:spcPts val="4000"/>
              </a:spcBef>
              <a:defRPr sz="3382"/>
            </a:pPr>
            <a:endParaRPr/>
          </a:p>
          <a:p>
            <a:pPr marL="447410" indent="-447410" defTabSz="734694">
              <a:spcBef>
                <a:spcPts val="4000"/>
              </a:spcBef>
              <a:defRPr sz="3382"/>
            </a:pPr>
            <a:r>
              <a:t> </a:t>
            </a:r>
          </a:p>
        </p:txBody>
      </p:sp>
      <p:pic>
        <p:nvPicPr>
          <p:cNvPr id="195" name="IMG_0875.jpeg" descr="IMG_0875.jpeg"/>
          <p:cNvPicPr>
            <a:picLocks noChangeAspect="1"/>
          </p:cNvPicPr>
          <p:nvPr/>
        </p:nvPicPr>
        <p:blipFill>
          <a:blip r:embed="rId2"/>
          <a:stretch>
            <a:fillRect/>
          </a:stretch>
        </p:blipFill>
        <p:spPr>
          <a:xfrm>
            <a:off x="16274136" y="677265"/>
            <a:ext cx="6478437" cy="4858827"/>
          </a:xfrm>
          <a:prstGeom prst="rect">
            <a:avLst/>
          </a:prstGeom>
          <a:ln w="12700">
            <a:miter lim="400000"/>
          </a:ln>
        </p:spPr>
      </p:pic>
      <p:pic>
        <p:nvPicPr>
          <p:cNvPr id="196" name="IMG_0885.jpeg" descr="IMG_0885.jpeg"/>
          <p:cNvPicPr>
            <a:picLocks noChangeAspect="1"/>
          </p:cNvPicPr>
          <p:nvPr/>
        </p:nvPicPr>
        <p:blipFill>
          <a:blip r:embed="rId3"/>
          <a:stretch>
            <a:fillRect/>
          </a:stretch>
        </p:blipFill>
        <p:spPr>
          <a:xfrm>
            <a:off x="11609490" y="9912361"/>
            <a:ext cx="10364299" cy="2745383"/>
          </a:xfrm>
          <a:prstGeom prst="rect">
            <a:avLst/>
          </a:prstGeom>
          <a:ln w="12700">
            <a:miter lim="400000"/>
          </a:ln>
        </p:spPr>
      </p:pic>
      <p:pic>
        <p:nvPicPr>
          <p:cNvPr id="197" name="IMG_0876.jpeg" descr="IMG_0876.jpeg"/>
          <p:cNvPicPr>
            <a:picLocks noChangeAspect="1"/>
          </p:cNvPicPr>
          <p:nvPr/>
        </p:nvPicPr>
        <p:blipFill>
          <a:blip r:embed="rId4"/>
          <a:stretch>
            <a:fillRect/>
          </a:stretch>
        </p:blipFill>
        <p:spPr>
          <a:xfrm>
            <a:off x="9801912" y="4219627"/>
            <a:ext cx="5868323" cy="4401243"/>
          </a:xfrm>
          <a:prstGeom prst="rect">
            <a:avLst/>
          </a:prstGeom>
          <a:ln w="12700">
            <a:miter lim="400000"/>
          </a:ln>
        </p:spPr>
      </p:pic>
      <p:sp>
        <p:nvSpPr>
          <p:cNvPr id="198" name="Numero diapositiva"/>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Caratteristiche interne:  l’altro di accesso al salone per il pubblico costituisce un tutt’uno con il salone stesso da cui è solo idealmente saparato mediante gruppi di quattro colonne, ciascuno a base unica, che delimitano i varchi per lo spazio di spor"/>
          <p:cNvSpPr txBox="1">
            <a:spLocks noGrp="1"/>
          </p:cNvSpPr>
          <p:nvPr>
            <p:ph type="body" sz="half" idx="4294967295"/>
          </p:nvPr>
        </p:nvSpPr>
        <p:spPr>
          <a:xfrm>
            <a:off x="799052" y="2490340"/>
            <a:ext cx="8230919" cy="11680149"/>
          </a:xfrm>
          <a:prstGeom prst="rect">
            <a:avLst/>
          </a:prstGeom>
        </p:spPr>
        <p:txBody>
          <a:bodyPr/>
          <a:lstStyle/>
          <a:p>
            <a:pPr marL="336814" indent="-336814" defTabSz="553084">
              <a:spcBef>
                <a:spcPts val="3000"/>
              </a:spcBef>
              <a:defRPr sz="2546"/>
            </a:pPr>
            <a:r>
              <a:rPr b="1">
                <a:solidFill>
                  <a:srgbClr val="B51A00"/>
                </a:solidFill>
              </a:rPr>
              <a:t>Caratteristiche interne</a:t>
            </a:r>
            <a:r>
              <a:rPr>
                <a:solidFill>
                  <a:srgbClr val="B51A00"/>
                </a:solidFill>
              </a:rPr>
              <a:t>: </a:t>
            </a:r>
            <a:r>
              <a:t> l’altro di accesso al salone per il pubblico costituisce un tutt’uno con il salone stesso da cui è solo idealmente saparato mediante gruppi di quattro colonne, ciascuno a base unica, che delimitano i varchi per lo spazio di sportelleria. Come in uso in molti grandi edifici del primo Novecento, non esiste soluzione di continuità tra il locale di comunicazione con l’esterno e quello propriamente adibito ai servizi al pubblico.  Le colonne, che continuano delimitando il perimetro del salone su cui si aprono gli sportelli, conferendo al locale un forte slancio verso l’alto, sono realizzate in marmi policromi prevalentemente rossi e rosati.  Le vetrate a piombo decorate retrostanti gli sportelli e le porte di comunicazione interne sono sormontate da lunotti della stessa larghezza, anch’essi variamente istoriati. Lateralmente a destra, il vano si apre su un’ulteriore saletta,  originariamente destinata all’accettazione telefonica, in cui lo zoccolo delle pareti e le cornici dei vani sono realizzati in marmi chiatri al fine di riflettere al massimo la luce delle finestre e dell’illuminazione artificiale.   Nelle intenzioni dei progettisti, l’arredo e le porte delle cabine telefoniche, realizzati in legno massiccio scuro, riprendevano Il modello della Cappella Pazzi di Firenze, creando un effetto chiaroscurale tipico del Rinascimento toscano.</a:t>
            </a:r>
          </a:p>
          <a:p>
            <a:pPr marL="336814" indent="-336814" defTabSz="553084">
              <a:spcBef>
                <a:spcPts val="3000"/>
              </a:spcBef>
              <a:defRPr sz="2546"/>
            </a:pPr>
            <a:endParaRPr/>
          </a:p>
        </p:txBody>
      </p:sp>
      <p:pic>
        <p:nvPicPr>
          <p:cNvPr id="201" name="IMG_0886.jpeg" descr="IMG_0886.jpeg"/>
          <p:cNvPicPr>
            <a:picLocks noChangeAspect="1"/>
          </p:cNvPicPr>
          <p:nvPr/>
        </p:nvPicPr>
        <p:blipFill>
          <a:blip r:embed="rId2"/>
          <a:srcRect l="31994" t="732" b="21644"/>
          <a:stretch>
            <a:fillRect/>
          </a:stretch>
        </p:blipFill>
        <p:spPr>
          <a:xfrm>
            <a:off x="10247462" y="2653640"/>
            <a:ext cx="3889076" cy="3329291"/>
          </a:xfrm>
          <a:prstGeom prst="rect">
            <a:avLst/>
          </a:prstGeom>
          <a:ln w="12700">
            <a:miter lim="400000"/>
          </a:ln>
        </p:spPr>
      </p:pic>
      <p:pic>
        <p:nvPicPr>
          <p:cNvPr id="202" name="IMG_0887.jpeg" descr="IMG_0887.jpeg"/>
          <p:cNvPicPr>
            <a:picLocks noChangeAspect="1"/>
          </p:cNvPicPr>
          <p:nvPr/>
        </p:nvPicPr>
        <p:blipFill>
          <a:blip r:embed="rId3"/>
          <a:stretch>
            <a:fillRect/>
          </a:stretch>
        </p:blipFill>
        <p:spPr>
          <a:xfrm>
            <a:off x="18118987" y="1265707"/>
            <a:ext cx="5596688" cy="7462251"/>
          </a:xfrm>
          <a:prstGeom prst="rect">
            <a:avLst/>
          </a:prstGeom>
          <a:ln w="12700">
            <a:miter lim="400000"/>
          </a:ln>
        </p:spPr>
      </p:pic>
      <p:pic>
        <p:nvPicPr>
          <p:cNvPr id="203" name="IMG_0888.jpeg" descr="IMG_0888.jpeg"/>
          <p:cNvPicPr>
            <a:picLocks noChangeAspect="1"/>
          </p:cNvPicPr>
          <p:nvPr/>
        </p:nvPicPr>
        <p:blipFill>
          <a:blip r:embed="rId4"/>
          <a:stretch>
            <a:fillRect/>
          </a:stretch>
        </p:blipFill>
        <p:spPr>
          <a:xfrm>
            <a:off x="13027170" y="6145925"/>
            <a:ext cx="4245099" cy="3183824"/>
          </a:xfrm>
          <a:prstGeom prst="rect">
            <a:avLst/>
          </a:prstGeom>
          <a:ln w="12700">
            <a:miter lim="400000"/>
          </a:ln>
        </p:spPr>
      </p:pic>
      <p:pic>
        <p:nvPicPr>
          <p:cNvPr id="204" name="IMG_0896.jpeg" descr="IMG_0896.jpeg"/>
          <p:cNvPicPr>
            <a:picLocks noChangeAspect="1"/>
          </p:cNvPicPr>
          <p:nvPr/>
        </p:nvPicPr>
        <p:blipFill>
          <a:blip r:embed="rId5"/>
          <a:stretch>
            <a:fillRect/>
          </a:stretch>
        </p:blipFill>
        <p:spPr>
          <a:xfrm>
            <a:off x="17325613" y="9201039"/>
            <a:ext cx="5401825" cy="4051369"/>
          </a:xfrm>
          <a:prstGeom prst="rect">
            <a:avLst/>
          </a:prstGeom>
          <a:ln w="12700">
            <a:miter lim="400000"/>
          </a:ln>
        </p:spPr>
      </p:pic>
      <p:pic>
        <p:nvPicPr>
          <p:cNvPr id="205" name="IMG_0891.jpeg" descr="IMG_0891.jpeg"/>
          <p:cNvPicPr>
            <a:picLocks noChangeAspect="1"/>
          </p:cNvPicPr>
          <p:nvPr/>
        </p:nvPicPr>
        <p:blipFill>
          <a:blip r:embed="rId6"/>
          <a:stretch>
            <a:fillRect/>
          </a:stretch>
        </p:blipFill>
        <p:spPr>
          <a:xfrm>
            <a:off x="10787721" y="9725335"/>
            <a:ext cx="4759225" cy="3569419"/>
          </a:xfrm>
          <a:prstGeom prst="rect">
            <a:avLst/>
          </a:prstGeom>
          <a:ln w="12700">
            <a:miter lim="400000"/>
          </a:ln>
        </p:spPr>
      </p:pic>
      <p:sp>
        <p:nvSpPr>
          <p:cNvPr id="206" name="Il Palazzo delle Poste di Livorno - 3"/>
          <p:cNvSpPr txBox="1">
            <a:spLocks noGrp="1"/>
          </p:cNvSpPr>
          <p:nvPr>
            <p:ph type="title" idx="4294967295"/>
          </p:nvPr>
        </p:nvSpPr>
        <p:spPr>
          <a:xfrm>
            <a:off x="1272146" y="498302"/>
            <a:ext cx="13263322" cy="1566838"/>
          </a:xfrm>
          <a:prstGeom prst="rect">
            <a:avLst/>
          </a:prstGeom>
        </p:spPr>
        <p:txBody>
          <a:bodyPr/>
          <a:lstStyle>
            <a:lvl1pPr>
              <a:defRPr sz="5400" b="1" i="1">
                <a:latin typeface="Helvetica Neue"/>
                <a:ea typeface="Helvetica Neue"/>
                <a:cs typeface="Helvetica Neue"/>
                <a:sym typeface="Helvetica Neue"/>
              </a:defRPr>
            </a:lvl1pPr>
          </a:lstStyle>
          <a:p>
            <a:r>
              <a:t>Il Palazzo delle Poste di Livorno - 3</a:t>
            </a:r>
          </a:p>
        </p:txBody>
      </p:sp>
      <p:sp>
        <p:nvSpPr>
          <p:cNvPr id="207" name="Numero diapositiva"/>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Numero diapositiva"/>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
        <p:nvSpPr>
          <p:cNvPr id="210" name="Il Palazzo delle Poste di Livorno - 4"/>
          <p:cNvSpPr txBox="1">
            <a:spLocks noGrp="1"/>
          </p:cNvSpPr>
          <p:nvPr>
            <p:ph type="title" idx="4294967295"/>
          </p:nvPr>
        </p:nvSpPr>
        <p:spPr>
          <a:xfrm>
            <a:off x="-2545450" y="264206"/>
            <a:ext cx="21005801" cy="2286001"/>
          </a:xfrm>
          <a:prstGeom prst="rect">
            <a:avLst/>
          </a:prstGeom>
        </p:spPr>
        <p:txBody>
          <a:bodyPr/>
          <a:lstStyle>
            <a:lvl1pPr>
              <a:defRPr sz="5400" b="1" i="1">
                <a:latin typeface="Helvetica Neue"/>
                <a:ea typeface="Helvetica Neue"/>
                <a:cs typeface="Helvetica Neue"/>
                <a:sym typeface="Helvetica Neue"/>
              </a:defRPr>
            </a:lvl1pPr>
          </a:lstStyle>
          <a:p>
            <a:r>
              <a:t>Il Palazzo delle Poste di Livorno - 4</a:t>
            </a:r>
          </a:p>
        </p:txBody>
      </p:sp>
      <p:sp>
        <p:nvSpPr>
          <p:cNvPr id="211" name="Note:  come numerosi Palazzi delle Poste centrali dell’epoca, l’edificio di Livorno fu dotato di un impianto di posta pneumatica interna"/>
          <p:cNvSpPr txBox="1">
            <a:spLocks noGrp="1"/>
          </p:cNvSpPr>
          <p:nvPr>
            <p:ph type="body" sz="half" idx="4294967295"/>
          </p:nvPr>
        </p:nvSpPr>
        <p:spPr>
          <a:xfrm>
            <a:off x="1188812" y="-540019"/>
            <a:ext cx="10041173" cy="9296401"/>
          </a:xfrm>
          <a:prstGeom prst="rect">
            <a:avLst/>
          </a:prstGeom>
        </p:spPr>
        <p:txBody>
          <a:bodyPr/>
          <a:lstStyle/>
          <a:p>
            <a:pPr marL="502708" indent="-502708">
              <a:spcBef>
                <a:spcPts val="4500"/>
              </a:spcBef>
              <a:defRPr sz="3800"/>
            </a:pPr>
            <a:r>
              <a:rPr b="1">
                <a:solidFill>
                  <a:srgbClr val="B51A00"/>
                </a:solidFill>
              </a:rPr>
              <a:t>Note</a:t>
            </a:r>
            <a:r>
              <a:t>:  come numerosi Palazzi delle Poste centrali dell’epoca, l’edificio di Livorno fu dotato di un impianto di posta pneumatica interna </a:t>
            </a:r>
          </a:p>
        </p:txBody>
      </p:sp>
      <p:pic>
        <p:nvPicPr>
          <p:cNvPr id="212" name="IMG_0950.jpeg" descr="IMG_0950.jpeg"/>
          <p:cNvPicPr>
            <a:picLocks noChangeAspect="1"/>
          </p:cNvPicPr>
          <p:nvPr/>
        </p:nvPicPr>
        <p:blipFill>
          <a:blip r:embed="rId2"/>
          <a:stretch>
            <a:fillRect/>
          </a:stretch>
        </p:blipFill>
        <p:spPr>
          <a:xfrm>
            <a:off x="18454503" y="1184663"/>
            <a:ext cx="5339254" cy="9424633"/>
          </a:xfrm>
          <a:prstGeom prst="rect">
            <a:avLst/>
          </a:prstGeom>
          <a:ln w="12700">
            <a:miter lim="400000"/>
          </a:ln>
        </p:spPr>
      </p:pic>
      <p:pic>
        <p:nvPicPr>
          <p:cNvPr id="213" name="IMG_0953.jpeg" descr="IMG_0953.jpeg"/>
          <p:cNvPicPr>
            <a:picLocks noChangeAspect="1"/>
          </p:cNvPicPr>
          <p:nvPr/>
        </p:nvPicPr>
        <p:blipFill>
          <a:blip r:embed="rId3"/>
          <a:stretch>
            <a:fillRect/>
          </a:stretch>
        </p:blipFill>
        <p:spPr>
          <a:xfrm>
            <a:off x="10413911" y="5356727"/>
            <a:ext cx="6727781" cy="6328161"/>
          </a:xfrm>
          <a:prstGeom prst="rect">
            <a:avLst/>
          </a:prstGeom>
          <a:ln w="12700">
            <a:miter lim="400000"/>
          </a:ln>
        </p:spPr>
      </p:pic>
      <p:pic>
        <p:nvPicPr>
          <p:cNvPr id="214" name="IMG_0949.jpeg" descr="IMG_0949.jpeg"/>
          <p:cNvPicPr>
            <a:picLocks noChangeAspect="1"/>
          </p:cNvPicPr>
          <p:nvPr/>
        </p:nvPicPr>
        <p:blipFill>
          <a:blip r:embed="rId4"/>
          <a:stretch>
            <a:fillRect/>
          </a:stretch>
        </p:blipFill>
        <p:spPr>
          <a:xfrm>
            <a:off x="976667" y="6196746"/>
            <a:ext cx="8269860" cy="653183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1073</Words>
  <Application>Microsoft Office PowerPoint</Application>
  <PresentationFormat>Personalizzato</PresentationFormat>
  <Paragraphs>62</Paragraphs>
  <Slides>12</Slides>
  <Notes>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Helvetica Neue</vt:lpstr>
      <vt:lpstr>Helvetica Neue Light</vt:lpstr>
      <vt:lpstr>Helvetica Neue Medium</vt:lpstr>
      <vt:lpstr>White</vt:lpstr>
      <vt:lpstr>I Palazzi monumentali di Poste Italiane</vt:lpstr>
      <vt:lpstr>L’importanza dei Palazzi di Poste nella costruzione del nuovo Stato Italiano</vt:lpstr>
      <vt:lpstr>I Palazzi di Poste Italiane specchio dell’architettura di mezzo secolo</vt:lpstr>
      <vt:lpstr>I Palazzi di Poste elencati e descritti  Il progetto del Tavolo dei Postali                                        https://www.issp.po.it/tavolo-dei-postali/</vt:lpstr>
      <vt:lpstr>Reperimento geografico dei Palazzi di Poste e loro descrizione </vt:lpstr>
      <vt:lpstr>La mappa </vt:lpstr>
      <vt:lpstr>I contenuti - 1</vt:lpstr>
      <vt:lpstr>  I contenuti - 2</vt:lpstr>
      <vt:lpstr>Il Palazzo delle Poste di Livorno - 1</vt:lpstr>
      <vt:lpstr>Il Palazzo delle Poste di Livorno - 2 </vt:lpstr>
      <vt:lpstr>Il Palazzo delle Poste di Livorno - 3</vt:lpstr>
      <vt:lpstr>Il Palazzo delle Poste di Livorno - 4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Fabio</dc:creator>
  <cp:lastModifiedBy>Fabio Bonacina</cp:lastModifiedBy>
  <cp:revision>1</cp:revision>
  <dcterms:modified xsi:type="dcterms:W3CDTF">2026-09-27T08:19:36Z</dcterms:modified>
</cp:coreProperties>
</file>