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61" r:id="rId5"/>
    <p:sldId id="262" r:id="rId6"/>
    <p:sldId id="263" r:id="rId7"/>
    <p:sldId id="257" r:id="rId8"/>
    <p:sldId id="272" r:id="rId9"/>
    <p:sldId id="267" r:id="rId10"/>
    <p:sldId id="273" r:id="rId11"/>
    <p:sldId id="274" r:id="rId12"/>
    <p:sldId id="275" r:id="rId13"/>
    <p:sldId id="276" r:id="rId14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91" autoAdjust="0"/>
    <p:restoredTop sz="94660"/>
  </p:normalViewPr>
  <p:slideViewPr>
    <p:cSldViewPr snapToGrid="0">
      <p:cViewPr varScale="1">
        <p:scale>
          <a:sx n="152" d="100"/>
          <a:sy n="152" d="100"/>
        </p:scale>
        <p:origin x="272" y="1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2914F21-930A-ECDF-CC39-33B8C30E51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020C1F8B-BB27-7EE0-8A91-C2307431D3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6142142-3B5C-2EE7-A930-8F38229DAF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D80E5-7CCA-4C09-85C9-2A87FADCABA3}" type="datetimeFigureOut">
              <a:rPr lang="it-IT" smtClean="0"/>
              <a:t>27/09/2026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58833A9-3113-6AB8-2FB6-330FEC56AC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22C699B-16AC-0E8D-A2BA-CDD3F65674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EEABB-D4CE-4F23-BC8D-33CCC9D6897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228398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8CC051B-21CB-AB80-3C6A-BD5EBB65A7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44AE11A-C1E8-120C-2A65-F0F33160B8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B4A0376-D68F-E745-240C-BA5910B0D3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D80E5-7CCA-4C09-85C9-2A87FADCABA3}" type="datetimeFigureOut">
              <a:rPr lang="it-IT" smtClean="0"/>
              <a:t>27/09/2026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A252BB4-1123-A46C-190B-BD04872046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AF7D941-EAFE-6BEF-EC7A-9A8EE83268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EEABB-D4CE-4F23-BC8D-33CCC9D6897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647730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A460D9E-B12A-38E3-DE28-AA2ED16F58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4076FF70-080D-92BB-40C7-A32935DA09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278DCED-B9F5-8516-5AE9-1CFFF3B754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D80E5-7CCA-4C09-85C9-2A87FADCABA3}" type="datetimeFigureOut">
              <a:rPr lang="it-IT" smtClean="0"/>
              <a:t>27/09/2026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C604E53-58D9-B46F-5334-B4E1E11EB6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D902969-0C3A-EBE8-F047-8ADBE5CC94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EEABB-D4CE-4F23-BC8D-33CCC9D6897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324056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474D284-BEC1-5B3B-2ADC-DF29B11BC7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938DB62-BC6A-A4F6-5370-5B678629581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9DC20379-6EFF-BAB8-10E3-1FC844871F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63C0806A-A7FC-BAC1-6705-7567D7E1B7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D80E5-7CCA-4C09-85C9-2A87FADCABA3}" type="datetimeFigureOut">
              <a:rPr lang="it-IT" smtClean="0"/>
              <a:t>27/09/2026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91F602A4-31B9-CCA3-D7B8-1C499D1A53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FDAA6CF2-D51F-4F6D-500B-33914B6DED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EEABB-D4CE-4F23-BC8D-33CCC9D6897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303893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002E09A-DC33-1561-8DB6-BDCCB36A49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E186A333-BA02-0EB1-0ED4-3B063E6853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CC99ED1F-E5F0-8374-CAD4-E03BF26635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9FAAEDDE-4E87-DD59-7085-5288D7CB3A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10530FF1-300D-0E88-8025-FAD34693B16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3D568D68-9AED-6BD9-8B36-082B1AFD92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D80E5-7CCA-4C09-85C9-2A87FADCABA3}" type="datetimeFigureOut">
              <a:rPr lang="it-IT" smtClean="0"/>
              <a:t>27/09/2026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1B9080F8-6C31-898C-730E-FF31F145AA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F7010C69-5758-322E-A44E-BD76D4BC88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EEABB-D4CE-4F23-BC8D-33CCC9D6897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673256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C4CDF9D-ABE0-F817-D3B5-6F5C341D13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140E8547-2A7D-966F-125D-355DC6CB8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D80E5-7CCA-4C09-85C9-2A87FADCABA3}" type="datetimeFigureOut">
              <a:rPr lang="it-IT" smtClean="0"/>
              <a:t>27/09/2026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1DCA0B65-CCBD-EA8C-06E7-DE57D90B3A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FC43DD6F-9C46-747F-CB46-E2E72AA45E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EEABB-D4CE-4F23-BC8D-33CCC9D6897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164052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257A0CA1-47B2-DD3A-7551-63A2BAF7B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D80E5-7CCA-4C09-85C9-2A87FADCABA3}" type="datetimeFigureOut">
              <a:rPr lang="it-IT" smtClean="0"/>
              <a:t>27/09/2026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61C27692-D9CF-323D-1D69-A581804095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68788C38-39B7-6B9F-9E4C-0B9296446A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EEABB-D4CE-4F23-BC8D-33CCC9D6897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052893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A05FDF2-92DF-0566-5A8E-9E36A1856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2B05B17-1966-7211-DA12-A70F61BF76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4FDBCD9C-6737-E50D-D36E-7442802044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10385B52-EE19-900C-EF79-76CD61D82B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D80E5-7CCA-4C09-85C9-2A87FADCABA3}" type="datetimeFigureOut">
              <a:rPr lang="it-IT" smtClean="0"/>
              <a:t>27/09/2026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6294B73F-E931-DD79-3CF8-21F5143C1E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7DAB9013-AF46-656D-C580-4F3D7DF88D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EEABB-D4CE-4F23-BC8D-33CCC9D6897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406347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C3B7AF7-5004-F397-D471-53ADDBAF1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76D24990-3AE9-802C-2FF9-55329647D23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6C805631-699B-8C49-302A-F7D6141F22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FF97D160-5B9A-017E-CE28-46AF424492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D80E5-7CCA-4C09-85C9-2A87FADCABA3}" type="datetimeFigureOut">
              <a:rPr lang="it-IT" smtClean="0"/>
              <a:t>27/09/2026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AD63E6C3-9348-A601-7445-FD403BBC88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89431BC1-0AA6-81AF-B0C2-D547B986AF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EEABB-D4CE-4F23-BC8D-33CCC9D6897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686690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7AC1C17-393E-2F25-E9C3-80E88DB9AC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AB6A5797-4A2A-7269-F43A-6778AD3074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852FC09-DFA2-B2B0-492A-FF98893F26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D80E5-7CCA-4C09-85C9-2A87FADCABA3}" type="datetimeFigureOut">
              <a:rPr lang="it-IT" smtClean="0"/>
              <a:t>27/09/2026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E02A371-3B89-9BED-FBFE-DE11BBB1C4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2E5FCFE-BCC4-6A00-1B51-EC220EC41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EEABB-D4CE-4F23-BC8D-33CCC9D6897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778856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663C64D3-009B-403B-0D95-85D98D54F99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74A5FF8A-B79C-BC11-63D0-571A81C84C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0E517A7-CD69-8345-7126-8D3DD8CD44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D80E5-7CCA-4C09-85C9-2A87FADCABA3}" type="datetimeFigureOut">
              <a:rPr lang="it-IT" smtClean="0"/>
              <a:t>27/09/2026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213E1FF-3189-85DF-316F-C8D0C6190C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32EA0E9-E1DD-FDA7-F9C6-4578DF078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EEABB-D4CE-4F23-BC8D-33CCC9D6897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893392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9F895646-F385-8442-C43C-C3A7C11AE7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172AED2-FF1D-7B1D-2F10-159348F327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7024E66-6013-CBBD-C1A7-18418B759B1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9D80E5-7CCA-4C09-85C9-2A87FADCABA3}" type="datetimeFigureOut">
              <a:rPr lang="it-IT" smtClean="0"/>
              <a:t>27/09/2026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C538411-CB2D-3585-9F8F-62C66725C42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407916C-9F6F-07D0-3938-8A53ACA82B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AEEABB-D4CE-4F23-BC8D-33CCC9D6897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353159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6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Relationship Id="rId1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31B4D1A6-003E-4F04-9F3A-9543FDD10C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8948" y="5255587"/>
            <a:ext cx="1639972" cy="1281228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B9C9F97F-0457-8231-9408-B8B3C37F58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60643" y="251671"/>
            <a:ext cx="5471552" cy="4103664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5A20580C-1B48-275B-81B4-F69FAF1353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1525" y="4144842"/>
            <a:ext cx="1992402" cy="2289514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3E8E38A7-EC73-176E-6D92-F1BA98CAEE1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47632" y="4163578"/>
            <a:ext cx="2548331" cy="2384510"/>
          </a:xfrm>
          <a:prstGeom prst="rect">
            <a:avLst/>
          </a:prstGeom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11F9F474-C974-996A-243F-86D91AB7B308}"/>
              </a:ext>
            </a:extLst>
          </p:cNvPr>
          <p:cNvSpPr txBox="1"/>
          <p:nvPr/>
        </p:nvSpPr>
        <p:spPr>
          <a:xfrm>
            <a:off x="201336" y="3057798"/>
            <a:ext cx="1170683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CONOSCERE E CONDIVIDERE L’ARTE FILATELICA: </a:t>
            </a:r>
          </a:p>
          <a:p>
            <a:pPr algn="ctr"/>
            <a:r>
              <a:rPr lang="it-IT" sz="2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L’ESPERIENZA INFERMIERISTICA</a:t>
            </a:r>
          </a:p>
        </p:txBody>
      </p:sp>
    </p:spTree>
    <p:extLst>
      <p:ext uri="{BB962C8B-B14F-4D97-AF65-F5344CB8AC3E}">
        <p14:creationId xmlns:p14="http://schemas.microsoft.com/office/powerpoint/2010/main" val="9002782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7E271B9A-5085-3452-C534-6EE007EF8C77}"/>
              </a:ext>
            </a:extLst>
          </p:cNvPr>
          <p:cNvSpPr txBox="1"/>
          <p:nvPr/>
        </p:nvSpPr>
        <p:spPr>
          <a:xfrm>
            <a:off x="549479" y="672460"/>
            <a:ext cx="10951828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it-IT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Il “Museo dell'Arte Filatelica Infermieristica” è una iniziativa prima </a:t>
            </a:r>
          </a:p>
          <a:p>
            <a:pPr algn="r"/>
            <a:endParaRPr lang="it-IT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r"/>
            <a:r>
              <a:rPr lang="it-IT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 mondo nel suo genere, e documenta nel Sulcis-Iglesiente </a:t>
            </a:r>
          </a:p>
          <a:p>
            <a:pPr algn="r"/>
            <a:endParaRPr lang="it-IT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r"/>
            <a:r>
              <a:rPr lang="it-IT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il percorso e l’impatto storico,  grafico, artistico e culturale </a:t>
            </a:r>
          </a:p>
          <a:p>
            <a:pPr algn="r"/>
            <a:endParaRPr lang="it-IT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r"/>
            <a:r>
              <a:rPr lang="it-IT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dei francobolli emessi e dedicati in  tutti i Continenti al nursing e al suo protagonista</a:t>
            </a:r>
          </a:p>
          <a:p>
            <a:pPr algn="r"/>
            <a:endParaRPr lang="it-IT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it-IT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IL GESTO  ASSISTENZIALE</a:t>
            </a:r>
          </a:p>
          <a:p>
            <a:pPr algn="r"/>
            <a:endParaRPr lang="it-IT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r"/>
            <a:r>
              <a:rPr lang="it-IT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universalmente  riconosciuto per distinguere  l'identità infermieristica </a:t>
            </a:r>
          </a:p>
          <a:p>
            <a:pPr algn="r"/>
            <a:endParaRPr lang="it-IT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r"/>
            <a:r>
              <a:rPr lang="it-IT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 altre azioni di cura di altri professionisti della salute.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FCB48844-FEB1-ECDF-C51A-1E5F29E7CE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616" y="788565"/>
            <a:ext cx="2272588" cy="1707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46746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76D667CC-AC0B-13AC-5E79-D7E3155DB5A4}"/>
              </a:ext>
            </a:extLst>
          </p:cNvPr>
          <p:cNvSpPr txBox="1"/>
          <p:nvPr/>
        </p:nvSpPr>
        <p:spPr>
          <a:xfrm>
            <a:off x="708870" y="545285"/>
            <a:ext cx="9915788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COSA CUSTODIAMO?</a:t>
            </a:r>
          </a:p>
          <a:p>
            <a:pPr algn="ctr"/>
            <a:endParaRPr lang="it-IT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it-I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Oltre 1600 opere dedicate al Nursing </a:t>
            </a:r>
          </a:p>
          <a:p>
            <a:pPr algn="ctr"/>
            <a:endParaRPr lang="it-IT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it-I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nella sua accezione più alta, completa e complessiva possibile </a:t>
            </a:r>
          </a:p>
          <a:p>
            <a:pPr algn="ctr"/>
            <a:endParaRPr lang="it-IT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it-I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 che costituiscono un elaborato culturale e materiale</a:t>
            </a:r>
          </a:p>
          <a:p>
            <a:pPr algn="ctr"/>
            <a:endParaRPr lang="it-IT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it-I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realizzato e reso disponibile solo con originali </a:t>
            </a:r>
          </a:p>
          <a:p>
            <a:pPr algn="ctr"/>
            <a:endParaRPr lang="it-IT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it-I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numero importante tra francobolli, buste, cartoline, annulli.</a:t>
            </a:r>
            <a:endParaRPr lang="it-IT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ABBD6A6E-23A8-5B57-63A0-D2ACA36364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1022" y="4700269"/>
            <a:ext cx="2627372" cy="1912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42185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9569C0F5-5806-5038-7EF0-AB229EB0A8A8}"/>
              </a:ext>
            </a:extLst>
          </p:cNvPr>
          <p:cNvSpPr txBox="1"/>
          <p:nvPr/>
        </p:nvSpPr>
        <p:spPr>
          <a:xfrm>
            <a:off x="653293" y="370537"/>
            <a:ext cx="9975558" cy="60631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 DOVE SIAMO PARTITI?</a:t>
            </a:r>
            <a:endParaRPr lang="it-IT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it-I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Dall’evidenza che :</a:t>
            </a:r>
          </a:p>
          <a:p>
            <a:endParaRPr lang="it-IT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it-I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filatelia è esperienza storica, sociale, culturale ed estetica</a:t>
            </a:r>
          </a:p>
          <a:p>
            <a:endParaRPr lang="it-IT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it-I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filatelia è intrattenimento e gusto della ricerca</a:t>
            </a:r>
          </a:p>
          <a:p>
            <a:endParaRPr lang="it-IT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it-I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 emissioni rappresentano la considerazione, l’attenzione, </a:t>
            </a:r>
          </a:p>
          <a:p>
            <a:endParaRPr lang="it-IT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it-I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il riconoscimento,  l’interesse e l’approfondimento di uno stato, </a:t>
            </a:r>
          </a:p>
          <a:p>
            <a:endParaRPr lang="it-IT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it-I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 una società, di una comunità  politica  per un concetto </a:t>
            </a:r>
          </a:p>
          <a:p>
            <a:endParaRPr lang="it-IT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it-I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 su avvenimenti speciali</a:t>
            </a:r>
          </a:p>
          <a:p>
            <a:endParaRPr lang="it-IT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it-IT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ASSISTERE E CURARE È SEMPRE UN AVVENIMENTO SPECIALE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368F2B01-E2D8-0462-117E-B9620A04B1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40904" y="1744909"/>
            <a:ext cx="2216990" cy="3780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41034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823C0735-5963-DAE7-00D9-10D237B92FE9}"/>
              </a:ext>
            </a:extLst>
          </p:cNvPr>
          <p:cNvSpPr txBox="1"/>
          <p:nvPr/>
        </p:nvSpPr>
        <p:spPr>
          <a:xfrm>
            <a:off x="668323" y="171975"/>
            <a:ext cx="10855354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COSA SIAMO</a:t>
            </a:r>
          </a:p>
          <a:p>
            <a:endParaRPr lang="it-IT" sz="2400" dirty="0"/>
          </a:p>
          <a:p>
            <a:pPr algn="r"/>
            <a:r>
              <a:rPr lang="it-I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Documentiamo l’evoluzione e lo status quo, </a:t>
            </a:r>
          </a:p>
          <a:p>
            <a:pPr algn="r"/>
            <a:endParaRPr lang="it-IT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r"/>
            <a:r>
              <a:rPr lang="it-I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narrazione e la suggestione, la modernità e la dimensione </a:t>
            </a:r>
          </a:p>
          <a:p>
            <a:pPr algn="r"/>
            <a:endParaRPr lang="it-IT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r"/>
            <a:r>
              <a:rPr lang="it-I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della professione infermieristica attraverso l’autorevolezza </a:t>
            </a:r>
          </a:p>
          <a:p>
            <a:pPr algn="r"/>
            <a:endParaRPr lang="it-IT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r"/>
            <a:r>
              <a:rPr lang="it-I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 immagini ed istantanee di piccole-grandi opere d’arte </a:t>
            </a:r>
          </a:p>
          <a:p>
            <a:pPr algn="r"/>
            <a:endParaRPr lang="it-IT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r"/>
            <a:r>
              <a:rPr lang="it-I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che vanno a comporre il mosaico più ampio che </a:t>
            </a:r>
            <a:r>
              <a:rPr lang="it-IT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e’</a:t>
            </a:r>
            <a:r>
              <a:rPr lang="it-I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il </a:t>
            </a:r>
            <a:r>
              <a:rPr lang="it-IT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PRENDERSI CURA DEGLI ALTRI </a:t>
            </a:r>
          </a:p>
          <a:p>
            <a:pPr algn="r"/>
            <a:endParaRPr lang="it-IT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r"/>
            <a:r>
              <a:rPr lang="it-I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tutti i continenti, in una infinità di situazioni, </a:t>
            </a:r>
          </a:p>
          <a:p>
            <a:pPr algn="r"/>
            <a:endParaRPr lang="it-IT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r"/>
            <a:r>
              <a:rPr lang="it-I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miniature di pochi centimetri quadrati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B5696BC3-DD8C-6FB1-0DB0-977431BA93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142" y="1564547"/>
            <a:ext cx="3068447" cy="2146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28194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5D473E4F-9DEA-E9EE-A406-13DC1038F88C}"/>
              </a:ext>
            </a:extLst>
          </p:cNvPr>
          <p:cNvSpPr txBox="1"/>
          <p:nvPr/>
        </p:nvSpPr>
        <p:spPr>
          <a:xfrm>
            <a:off x="1778465" y="515923"/>
            <a:ext cx="7865727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Una sfida di alto impatto culturale </a:t>
            </a:r>
          </a:p>
          <a:p>
            <a:pPr algn="ctr"/>
            <a:endParaRPr lang="it-IT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it-I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 respiro internazionale</a:t>
            </a:r>
          </a:p>
          <a:p>
            <a:pPr algn="ctr"/>
            <a:endParaRPr lang="it-IT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it-I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 la prospettiva che il Museo  produca </a:t>
            </a:r>
          </a:p>
          <a:p>
            <a:pPr algn="ctr"/>
            <a:endParaRPr lang="it-IT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it-I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non solo in Regione Sardegna </a:t>
            </a:r>
            <a:r>
              <a:rPr lang="it-IT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stimoli intellettuali </a:t>
            </a:r>
          </a:p>
          <a:p>
            <a:pPr algn="ctr"/>
            <a:endParaRPr lang="it-IT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it-I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continui rivolti al pubblico, ai collezionisti, </a:t>
            </a:r>
          </a:p>
          <a:p>
            <a:pPr algn="ctr"/>
            <a:endParaRPr lang="it-IT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it-I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alle comunità locali, alla società civile, </a:t>
            </a:r>
          </a:p>
          <a:p>
            <a:pPr algn="ctr"/>
            <a:endParaRPr lang="it-IT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it-I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alle istituzione politiche, </a:t>
            </a:r>
          </a:p>
          <a:p>
            <a:pPr algn="ctr"/>
            <a:endParaRPr lang="it-IT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it-I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 professionisti infermieri e sanitari.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AA9F6E59-C808-1DA3-6961-D55C207063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58432" y="364922"/>
            <a:ext cx="2803925" cy="2214694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E9AA1211-9813-6625-FDD5-6646728A2C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9405" y="3389153"/>
            <a:ext cx="1909810" cy="3108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4600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VIDEO LIVORNO 4 OTTOBRE 2026">
            <a:hlinkClick r:id="" action="ppaction://media"/>
            <a:extLst>
              <a:ext uri="{FF2B5EF4-FFF2-40B4-BE49-F238E27FC236}">
                <a16:creationId xmlns:a16="http://schemas.microsoft.com/office/drawing/2014/main" id="{F81E976D-9870-09F2-AAF3-FB90DA3AE6B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-21566"/>
            <a:ext cx="12192000" cy="6901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539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075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BA1232-CCBA-705C-02C3-966212ACDF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BE58CEB6-52AF-2F96-7082-1D4F21BC2B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2373" y="5254459"/>
            <a:ext cx="1866938" cy="1160244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7B6B8F7C-9B9E-2CCD-94FA-C0ACFB02BF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9718" y="5219841"/>
            <a:ext cx="933333" cy="1180952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27226C34-B21F-E596-B60B-382EF84229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0061" y="4923997"/>
            <a:ext cx="1161905" cy="1552381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6D0ECB7B-C733-E2AF-2C90-3B95BB8CC46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4578" y="5272549"/>
            <a:ext cx="933333" cy="1104762"/>
          </a:xfrm>
          <a:prstGeom prst="rect">
            <a:avLst/>
          </a:prstGeom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id="{8662D856-42CD-E5A9-74E8-34EBEAA32CE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46489" y="5323569"/>
            <a:ext cx="1408678" cy="1077224"/>
          </a:xfrm>
          <a:prstGeom prst="rect">
            <a:avLst/>
          </a:prstGeom>
        </p:spPr>
      </p:pic>
      <p:pic>
        <p:nvPicPr>
          <p:cNvPr id="14" name="Immagine 13">
            <a:extLst>
              <a:ext uri="{FF2B5EF4-FFF2-40B4-BE49-F238E27FC236}">
                <a16:creationId xmlns:a16="http://schemas.microsoft.com/office/drawing/2014/main" id="{FFE66B2D-86B2-B322-3353-4C157ED6F45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13745" y="5367787"/>
            <a:ext cx="1447619" cy="1009524"/>
          </a:xfrm>
          <a:prstGeom prst="rect">
            <a:avLst/>
          </a:prstGeom>
        </p:spPr>
      </p:pic>
      <p:pic>
        <p:nvPicPr>
          <p:cNvPr id="16" name="Immagine 15">
            <a:extLst>
              <a:ext uri="{FF2B5EF4-FFF2-40B4-BE49-F238E27FC236}">
                <a16:creationId xmlns:a16="http://schemas.microsoft.com/office/drawing/2014/main" id="{AA661B5B-6C26-5839-2644-F6DB388A187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01629" y="5296033"/>
            <a:ext cx="1494371" cy="1069142"/>
          </a:xfrm>
          <a:prstGeom prst="rect">
            <a:avLst/>
          </a:prstGeom>
        </p:spPr>
      </p:pic>
      <p:pic>
        <p:nvPicPr>
          <p:cNvPr id="17" name="Immagine 16">
            <a:extLst>
              <a:ext uri="{FF2B5EF4-FFF2-40B4-BE49-F238E27FC236}">
                <a16:creationId xmlns:a16="http://schemas.microsoft.com/office/drawing/2014/main" id="{5CB80C8B-6C28-2C5B-F905-D18A947A0F6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461579" y="5420112"/>
            <a:ext cx="1152979" cy="945064"/>
          </a:xfrm>
          <a:prstGeom prst="rect">
            <a:avLst/>
          </a:prstGeom>
        </p:spPr>
      </p:pic>
      <p:pic>
        <p:nvPicPr>
          <p:cNvPr id="18" name="Immagine 17">
            <a:extLst>
              <a:ext uri="{FF2B5EF4-FFF2-40B4-BE49-F238E27FC236}">
                <a16:creationId xmlns:a16="http://schemas.microsoft.com/office/drawing/2014/main" id="{945698F7-124B-5E7B-D74E-312CC942C8C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3411" y="333671"/>
            <a:ext cx="1813613" cy="1696466"/>
          </a:xfrm>
          <a:prstGeom prst="rect">
            <a:avLst/>
          </a:prstGeom>
        </p:spPr>
      </p:pic>
      <p:pic>
        <p:nvPicPr>
          <p:cNvPr id="19" name="Immagine 18">
            <a:extLst>
              <a:ext uri="{FF2B5EF4-FFF2-40B4-BE49-F238E27FC236}">
                <a16:creationId xmlns:a16="http://schemas.microsoft.com/office/drawing/2014/main" id="{11A77786-DDE5-0C76-A730-2BDEF6B788D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346384" y="394749"/>
            <a:ext cx="2604483" cy="1619861"/>
          </a:xfrm>
          <a:prstGeom prst="rect">
            <a:avLst/>
          </a:prstGeom>
        </p:spPr>
      </p:pic>
      <p:pic>
        <p:nvPicPr>
          <p:cNvPr id="20" name="Immagine 19">
            <a:extLst>
              <a:ext uri="{FF2B5EF4-FFF2-40B4-BE49-F238E27FC236}">
                <a16:creationId xmlns:a16="http://schemas.microsoft.com/office/drawing/2014/main" id="{84C5FDC3-0FF8-B5DE-B517-BAE5399F76D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724938" y="443282"/>
            <a:ext cx="1558954" cy="2488330"/>
          </a:xfrm>
          <a:prstGeom prst="rect">
            <a:avLst/>
          </a:prstGeom>
        </p:spPr>
      </p:pic>
      <p:pic>
        <p:nvPicPr>
          <p:cNvPr id="21" name="Immagine 20">
            <a:extLst>
              <a:ext uri="{FF2B5EF4-FFF2-40B4-BE49-F238E27FC236}">
                <a16:creationId xmlns:a16="http://schemas.microsoft.com/office/drawing/2014/main" id="{EC8EED94-24B5-098E-C299-9EF357419D5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116274" y="437335"/>
            <a:ext cx="2604483" cy="1895780"/>
          </a:xfrm>
          <a:prstGeom prst="rect">
            <a:avLst/>
          </a:prstGeom>
        </p:spPr>
      </p:pic>
      <p:pic>
        <p:nvPicPr>
          <p:cNvPr id="22" name="Immagine 21">
            <a:extLst>
              <a:ext uri="{FF2B5EF4-FFF2-40B4-BE49-F238E27FC236}">
                <a16:creationId xmlns:a16="http://schemas.microsoft.com/office/drawing/2014/main" id="{8E96771C-EC30-FC4D-7BB9-2FD7561A614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873942" y="443282"/>
            <a:ext cx="1569590" cy="2449102"/>
          </a:xfrm>
          <a:prstGeom prst="rect">
            <a:avLst/>
          </a:prstGeom>
        </p:spPr>
      </p:pic>
      <p:sp>
        <p:nvSpPr>
          <p:cNvPr id="24" name="Freccia in giù 23">
            <a:extLst>
              <a:ext uri="{FF2B5EF4-FFF2-40B4-BE49-F238E27FC236}">
                <a16:creationId xmlns:a16="http://schemas.microsoft.com/office/drawing/2014/main" id="{7AFEC6C0-55B4-B3CD-2990-FF0529AEEBE1}"/>
              </a:ext>
            </a:extLst>
          </p:cNvPr>
          <p:cNvSpPr/>
          <p:nvPr/>
        </p:nvSpPr>
        <p:spPr>
          <a:xfrm>
            <a:off x="5528345" y="2931612"/>
            <a:ext cx="484632" cy="1522942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426120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88641A71-5605-C367-2F83-439A05C34E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968" y="281031"/>
            <a:ext cx="8113087" cy="4563611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1AFB4C1B-42A3-9FC4-2952-ED011DFAD4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18058" y="2897515"/>
            <a:ext cx="4646109" cy="3758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89896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C42686F6-8356-7284-0BED-610023635C88}"/>
              </a:ext>
            </a:extLst>
          </p:cNvPr>
          <p:cNvSpPr txBox="1"/>
          <p:nvPr/>
        </p:nvSpPr>
        <p:spPr>
          <a:xfrm>
            <a:off x="771787" y="3126556"/>
            <a:ext cx="1021779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gravosità del lavoro che arriva dalle miniere </a:t>
            </a:r>
          </a:p>
          <a:p>
            <a:pPr algn="ctr"/>
            <a:r>
              <a:rPr lang="it-I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diventa in filatelia una opportunità culturale capace di rappresentare intere comunità civiche e i loro territori, intere generazioni industriali e operaie e le risultanze delle loro attività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93471145-D961-6596-47F5-3CA6DB2603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8807" y="278402"/>
            <a:ext cx="2018731" cy="2877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0030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2077C81B-3299-7A41-398D-7416E2A89053}"/>
              </a:ext>
            </a:extLst>
          </p:cNvPr>
          <p:cNvSpPr txBox="1"/>
          <p:nvPr/>
        </p:nvSpPr>
        <p:spPr>
          <a:xfrm>
            <a:off x="750115" y="2463498"/>
            <a:ext cx="10691769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2400" b="1" dirty="0"/>
              <a:t>La luce di una lampada quale compagna inseparabile, un raggio di sole artificiale che ha scandito turni e turni di lavoro. </a:t>
            </a:r>
          </a:p>
          <a:p>
            <a:pPr algn="ctr"/>
            <a:endParaRPr lang="it-IT" sz="2400" b="1" dirty="0"/>
          </a:p>
          <a:p>
            <a:pPr algn="ctr"/>
            <a:r>
              <a:rPr lang="it-IT" sz="2400" b="1" dirty="0"/>
              <a:t>Imparare era una necessità: tramandare le conoscenze di padre in figlio, da minatore anziano a nuovo assunto, faceva la differenza tra la vita e la morte. </a:t>
            </a:r>
          </a:p>
          <a:p>
            <a:pPr algn="ctr"/>
            <a:endParaRPr lang="it-IT" sz="2400" b="1"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22BCAD55-7C80-E4E7-CDAE-699FFD9243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6500" y="4395269"/>
            <a:ext cx="1583720" cy="2195613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10E15577-CA71-C0FB-3FDB-FB4048F68C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1304" y="100292"/>
            <a:ext cx="1855947" cy="2468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29911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C396B90B-1C70-216B-78E0-0E2E4B633ACA}"/>
              </a:ext>
            </a:extLst>
          </p:cNvPr>
          <p:cNvSpPr txBox="1"/>
          <p:nvPr/>
        </p:nvSpPr>
        <p:spPr>
          <a:xfrm>
            <a:off x="914400" y="2551837"/>
            <a:ext cx="1004162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2400" b="1" dirty="0"/>
              <a:t>Il filo conduttore tra i francobolli dedicati ai minatori risiede nell’identità della miniera quale luogo di aggregazione talmente unico da marchiare profondamente lo sviluppo non solo del minatore e della sua famiglia, </a:t>
            </a:r>
          </a:p>
          <a:p>
            <a:pPr algn="ctr"/>
            <a:r>
              <a:rPr lang="it-IT" sz="2400" b="1" dirty="0"/>
              <a:t>non solo dell’industria e dei suoi piani aziendali, </a:t>
            </a:r>
          </a:p>
          <a:p>
            <a:pPr algn="ctr"/>
            <a:r>
              <a:rPr lang="it-IT" sz="2400" b="1" dirty="0"/>
              <a:t>ma delle società e delle nazioni che ospitavano l’intera filiera produttiva.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A3AF6636-B47F-3D13-057A-5B8A9B1CBE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4781" y="406866"/>
            <a:ext cx="2770263" cy="2026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186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88D786D4-ADA0-134F-14F9-716422053896}"/>
              </a:ext>
            </a:extLst>
          </p:cNvPr>
          <p:cNvSpPr txBox="1"/>
          <p:nvPr/>
        </p:nvSpPr>
        <p:spPr>
          <a:xfrm>
            <a:off x="713065" y="830510"/>
            <a:ext cx="10159068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CONCLUSIONI</a:t>
            </a:r>
          </a:p>
          <a:p>
            <a:endParaRPr lang="it-IT" dirty="0"/>
          </a:p>
          <a:p>
            <a:pPr algn="just"/>
            <a:r>
              <a:rPr lang="it-IT" dirty="0"/>
              <a:t>L’infermieristica è condivisione. Non si può esportare un Museo e nemmeno trasportarlo tra nave ed  autostrada, ma si possono estrapolare alcune sue sezioni e farle conoscere dove possibile.</a:t>
            </a:r>
          </a:p>
          <a:p>
            <a:endParaRPr lang="it-IT" dirty="0"/>
          </a:p>
          <a:p>
            <a:pPr algn="just"/>
            <a:r>
              <a:rPr lang="it-IT" dirty="0"/>
              <a:t>E’ stato fatto per la sede congressuale di Rimini, per il Museo della Florence a Londra, per la Mole Antonelliana di Torino. Non è sempre facile e spesso non riusciamo ma la direzione da intraprendere è quella. Piccole sezioni del Museo possono raggiungere luoghi di aggregazione ed essere raggiunte.</a:t>
            </a:r>
          </a:p>
          <a:p>
            <a:endParaRPr lang="it-IT" dirty="0"/>
          </a:p>
          <a:p>
            <a:pPr algn="just"/>
            <a:r>
              <a:rPr lang="it-IT" dirty="0"/>
              <a:t>Più agevole la condivisione e l’esposizione delle cartelle dedicate a Minatori e Miniere. I musei dedicati alle Miniere nel territorio nazionale sono tanti e ben dislocati e posseggono spazio espositivi utili perché l’area espositiva di impegno è contenuta.</a:t>
            </a:r>
          </a:p>
          <a:p>
            <a:pPr algn="just"/>
            <a:endParaRPr lang="it-IT" dirty="0"/>
          </a:p>
          <a:p>
            <a:pPr algn="just"/>
            <a:r>
              <a:rPr lang="it-IT" dirty="0"/>
              <a:t>La sfida culturale non si può dire di essere stata vinta ma siamo messi nelle condizioni di giocarci la partita.</a:t>
            </a:r>
          </a:p>
          <a:p>
            <a:pPr algn="just"/>
            <a:endParaRPr lang="it-IT" dirty="0"/>
          </a:p>
          <a:p>
            <a:pPr algn="just"/>
            <a:r>
              <a:rPr lang="it-IT" dirty="0"/>
              <a:t>Il tempo e la storia ci racconteranno se ci saremo riusciti.</a:t>
            </a:r>
          </a:p>
        </p:txBody>
      </p:sp>
    </p:spTree>
    <p:extLst>
      <p:ext uri="{BB962C8B-B14F-4D97-AF65-F5344CB8AC3E}">
        <p14:creationId xmlns:p14="http://schemas.microsoft.com/office/powerpoint/2010/main" val="112258354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608</Words>
  <Application>Microsoft Office PowerPoint</Application>
  <PresentationFormat>Widescreen</PresentationFormat>
  <Paragraphs>91</Paragraphs>
  <Slides>13</Slides>
  <Notes>0</Notes>
  <HiddenSlides>0</HiddenSlides>
  <MMClips>1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Wingdings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Graziano Lebiu</dc:creator>
  <cp:lastModifiedBy>Graziano Lebiu</cp:lastModifiedBy>
  <cp:revision>9</cp:revision>
  <dcterms:created xsi:type="dcterms:W3CDTF">2026-09-27T08:59:22Z</dcterms:created>
  <dcterms:modified xsi:type="dcterms:W3CDTF">2026-09-27T13:25:14Z</dcterms:modified>
</cp:coreProperties>
</file>